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9"/>
  </p:notesMasterIdLst>
  <p:sldIdLst>
    <p:sldId id="296" r:id="rId2"/>
    <p:sldId id="383" r:id="rId3"/>
    <p:sldId id="384" r:id="rId4"/>
    <p:sldId id="385" r:id="rId5"/>
    <p:sldId id="386" r:id="rId6"/>
    <p:sldId id="387" r:id="rId7"/>
    <p:sldId id="388" r:id="rId8"/>
    <p:sldId id="389" r:id="rId9"/>
    <p:sldId id="401" r:id="rId10"/>
    <p:sldId id="390" r:id="rId11"/>
    <p:sldId id="391" r:id="rId12"/>
    <p:sldId id="392" r:id="rId13"/>
    <p:sldId id="393" r:id="rId14"/>
    <p:sldId id="394" r:id="rId15"/>
    <p:sldId id="395" r:id="rId16"/>
    <p:sldId id="396" r:id="rId17"/>
    <p:sldId id="39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F63"/>
    <a:srgbClr val="FF6600"/>
    <a:srgbClr val="59C7E9"/>
    <a:srgbClr val="E97159"/>
    <a:srgbClr val="FFD757"/>
    <a:srgbClr val="D6E513"/>
    <a:srgbClr val="D88028"/>
    <a:srgbClr val="6F7CBF"/>
    <a:srgbClr val="6372DF"/>
    <a:srgbClr val="0BA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lgrancielo.blogspot.mx/2013/07/los-comentarios-de-isaias-el-gran-roll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2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jXoyurPJF0s?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nyV61Hh9KdA?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accent2">
                    <a:lumMod val="50000"/>
                  </a:schemeClr>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AD15849-AA73-46C9-9415-8A136DD9DB35}"/>
              </a:ext>
            </a:extLst>
          </p:cNvPr>
          <p:cNvSpPr/>
          <p:nvPr/>
        </p:nvSpPr>
        <p:spPr>
          <a:xfrm>
            <a:off x="992773" y="783607"/>
            <a:ext cx="1335622" cy="369332"/>
          </a:xfrm>
          <a:prstGeom prst="rect">
            <a:avLst/>
          </a:prstGeom>
        </p:spPr>
        <p:txBody>
          <a:bodyPr wrap="none">
            <a:spAutoFit/>
          </a:bodyPr>
          <a:lstStyle/>
          <a:p>
            <a:pPr fontAlgn="base"/>
            <a:r>
              <a:rPr lang="en-US" b="1" dirty="0">
                <a:solidFill>
                  <a:schemeClr val="bg1"/>
                </a:solidFill>
                <a:latin typeface="ZoramldsLat-Bold"/>
              </a:rPr>
              <a:t>Isaiah 30-31</a:t>
            </a:r>
            <a:endParaRPr lang="en-US" b="1" i="0" dirty="0">
              <a:solidFill>
                <a:schemeClr val="bg1"/>
              </a:solidFill>
              <a:effectLst/>
              <a:latin typeface="ZoramldsLat-Bold"/>
            </a:endParaRPr>
          </a:p>
        </p:txBody>
      </p:sp>
      <p:sp>
        <p:nvSpPr>
          <p:cNvPr id="4" name="Rectángulo 3">
            <a:extLst>
              <a:ext uri="{FF2B5EF4-FFF2-40B4-BE49-F238E27FC236}">
                <a16:creationId xmlns:a16="http://schemas.microsoft.com/office/drawing/2014/main" id="{7EF74833-5359-4D77-85BB-EFB0B52336C7}"/>
              </a:ext>
            </a:extLst>
          </p:cNvPr>
          <p:cNvSpPr/>
          <p:nvPr/>
        </p:nvSpPr>
        <p:spPr>
          <a:xfrm>
            <a:off x="2743200" y="2367171"/>
            <a:ext cx="6705600" cy="2123658"/>
          </a:xfrm>
          <a:prstGeom prst="rect">
            <a:avLst/>
          </a:prstGeom>
        </p:spPr>
        <p:txBody>
          <a:bodyPr wrap="square">
            <a:spAutoFit/>
          </a:bodyPr>
          <a:lstStyle/>
          <a:p>
            <a:pPr algn="ctr"/>
            <a:r>
              <a:rPr lang="en-US" sz="4400" b="1" dirty="0">
                <a:solidFill>
                  <a:schemeClr val="bg1"/>
                </a:solidFill>
                <a:latin typeface="Yu Gothic Medium" panose="020B0500000000000000" pitchFamily="34" charset="-128"/>
                <a:ea typeface="Yu Gothic Medium" panose="020B0500000000000000" pitchFamily="34" charset="-128"/>
              </a:rPr>
              <a:t>“Isaiah warns Judah not to trust in Egypt and to trust in the Lord instead”</a:t>
            </a:r>
          </a:p>
        </p:txBody>
      </p:sp>
    </p:spTree>
    <p:extLst>
      <p:ext uri="{BB962C8B-B14F-4D97-AF65-F5344CB8AC3E}">
        <p14:creationId xmlns:p14="http://schemas.microsoft.com/office/powerpoint/2010/main" val="16539797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6DAF9C5-DEE0-4433-9925-2E6F64012E89}"/>
              </a:ext>
            </a:extLst>
          </p:cNvPr>
          <p:cNvSpPr/>
          <p:nvPr/>
        </p:nvSpPr>
        <p:spPr>
          <a:xfrm>
            <a:off x="362006" y="1675459"/>
            <a:ext cx="2018584" cy="79267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EA92AA07-F896-4D4B-A0DC-F662CDF49053}"/>
              </a:ext>
            </a:extLst>
          </p:cNvPr>
          <p:cNvSpPr/>
          <p:nvPr/>
        </p:nvSpPr>
        <p:spPr>
          <a:xfrm>
            <a:off x="362006" y="2056022"/>
            <a:ext cx="10425263" cy="23429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8E9A3BEA-D88A-46A9-9291-B521F03807DB}"/>
              </a:ext>
            </a:extLst>
          </p:cNvPr>
          <p:cNvSpPr/>
          <p:nvPr/>
        </p:nvSpPr>
        <p:spPr>
          <a:xfrm>
            <a:off x="490330" y="829773"/>
            <a:ext cx="890546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we are blessed when we obey the words of the prophets?</a:t>
            </a:r>
          </a:p>
        </p:txBody>
      </p:sp>
      <p:sp>
        <p:nvSpPr>
          <p:cNvPr id="4" name="Rectángulo 3">
            <a:extLst>
              <a:ext uri="{FF2B5EF4-FFF2-40B4-BE49-F238E27FC236}">
                <a16:creationId xmlns:a16="http://schemas.microsoft.com/office/drawing/2014/main" id="{D0147B0D-5B78-4EBA-B77C-EDA545364503}"/>
              </a:ext>
            </a:extLst>
          </p:cNvPr>
          <p:cNvSpPr/>
          <p:nvPr/>
        </p:nvSpPr>
        <p:spPr>
          <a:xfrm>
            <a:off x="490329" y="1299284"/>
            <a:ext cx="99258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happen to people who refuse to follow the counsel of the Lord’s prophets?</a:t>
            </a:r>
          </a:p>
        </p:txBody>
      </p:sp>
      <p:sp>
        <p:nvSpPr>
          <p:cNvPr id="5" name="Rectángulo 4">
            <a:extLst>
              <a:ext uri="{FF2B5EF4-FFF2-40B4-BE49-F238E27FC236}">
                <a16:creationId xmlns:a16="http://schemas.microsoft.com/office/drawing/2014/main" id="{41964CDC-BD64-40ED-9F5A-1F678C4C7887}"/>
              </a:ext>
            </a:extLst>
          </p:cNvPr>
          <p:cNvSpPr/>
          <p:nvPr/>
        </p:nvSpPr>
        <p:spPr>
          <a:xfrm>
            <a:off x="490329" y="1701962"/>
            <a:ext cx="189026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30:1-3, 7 </a:t>
            </a:r>
          </a:p>
        </p:txBody>
      </p:sp>
      <p:sp>
        <p:nvSpPr>
          <p:cNvPr id="6" name="Rectángulo 5">
            <a:extLst>
              <a:ext uri="{FF2B5EF4-FFF2-40B4-BE49-F238E27FC236}">
                <a16:creationId xmlns:a16="http://schemas.microsoft.com/office/drawing/2014/main" id="{D1465304-0E78-44CF-A97C-6D4740383893}"/>
              </a:ext>
            </a:extLst>
          </p:cNvPr>
          <p:cNvSpPr/>
          <p:nvPr/>
        </p:nvSpPr>
        <p:spPr>
          <a:xfrm>
            <a:off x="490329" y="2021872"/>
            <a:ext cx="10283688" cy="2308324"/>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1 Woe to the rebellious children, saith the Lord, that take counsel, but not of me; and that cover with a covering, but not of my spirit, that they may add sin to sin:</a:t>
            </a:r>
          </a:p>
          <a:p>
            <a:pPr algn="just" fontAlgn="base"/>
            <a:r>
              <a:rPr lang="en-US" dirty="0">
                <a:solidFill>
                  <a:schemeClr val="bg1"/>
                </a:solidFill>
                <a:latin typeface="Arial" panose="020B0604020202020204" pitchFamily="34" charset="0"/>
                <a:cs typeface="Arial" panose="020B0604020202020204" pitchFamily="34" charset="0"/>
              </a:rPr>
              <a:t>2 That walk to go down into Egypt, and have not asked at my mouth; to strengthen themselves in the strength of Pharaoh, and to trust in the shadow of Egypt!</a:t>
            </a:r>
          </a:p>
          <a:p>
            <a:pPr algn="just" fontAlgn="base"/>
            <a:r>
              <a:rPr lang="en-US" dirty="0">
                <a:solidFill>
                  <a:schemeClr val="bg1"/>
                </a:solidFill>
                <a:latin typeface="Arial" panose="020B0604020202020204" pitchFamily="34" charset="0"/>
                <a:cs typeface="Arial" panose="020B0604020202020204" pitchFamily="34" charset="0"/>
              </a:rPr>
              <a:t>3 Therefore shall the strength of Pharaoh be your shame, and the trust in the shadow of Egypt your confusion.</a:t>
            </a:r>
          </a:p>
          <a:p>
            <a:pPr algn="just" fontAlgn="base"/>
            <a:r>
              <a:rPr lang="en-US" dirty="0">
                <a:solidFill>
                  <a:schemeClr val="bg1"/>
                </a:solidFill>
                <a:latin typeface="Arial" panose="020B0604020202020204" pitchFamily="34" charset="0"/>
                <a:cs typeface="Arial" panose="020B0604020202020204" pitchFamily="34" charset="0"/>
              </a:rPr>
              <a:t>7 For the Egyptians shall help in vain, and to no purpose: therefore have I cried concerning this, Their strength is to sit still.</a:t>
            </a:r>
            <a:endParaRPr lang="en-US"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1A4812B7-3225-4FE2-A55B-14DE3DDE32CA}"/>
              </a:ext>
            </a:extLst>
          </p:cNvPr>
          <p:cNvSpPr/>
          <p:nvPr/>
        </p:nvSpPr>
        <p:spPr>
          <a:xfrm>
            <a:off x="490329" y="4619343"/>
            <a:ext cx="49167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people rebel against the Lord?</a:t>
            </a:r>
          </a:p>
        </p:txBody>
      </p:sp>
      <p:sp>
        <p:nvSpPr>
          <p:cNvPr id="8" name="Rectángulo 7">
            <a:extLst>
              <a:ext uri="{FF2B5EF4-FFF2-40B4-BE49-F238E27FC236}">
                <a16:creationId xmlns:a16="http://schemas.microsoft.com/office/drawing/2014/main" id="{9DE57DB2-DE15-448E-B55F-232CD2F17FD3}"/>
              </a:ext>
            </a:extLst>
          </p:cNvPr>
          <p:cNvSpPr/>
          <p:nvPr/>
        </p:nvSpPr>
        <p:spPr>
          <a:xfrm>
            <a:off x="490329" y="5107333"/>
            <a:ext cx="1013791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forming an alliance with Egypt would have been considered rebellion against the Lord?</a:t>
            </a:r>
          </a:p>
        </p:txBody>
      </p:sp>
      <p:sp>
        <p:nvSpPr>
          <p:cNvPr id="9" name="Rectángulo 8">
            <a:extLst>
              <a:ext uri="{FF2B5EF4-FFF2-40B4-BE49-F238E27FC236}">
                <a16:creationId xmlns:a16="http://schemas.microsoft.com/office/drawing/2014/main" id="{901D42BF-C551-422D-9CD8-26B5C1A04277}"/>
              </a:ext>
            </a:extLst>
          </p:cNvPr>
          <p:cNvSpPr/>
          <p:nvPr/>
        </p:nvSpPr>
        <p:spPr>
          <a:xfrm>
            <a:off x="505680" y="5843561"/>
            <a:ext cx="101379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Isaiah say would happen if the people of Judah sought help from the Egyptians?</a:t>
            </a:r>
          </a:p>
        </p:txBody>
      </p:sp>
    </p:spTree>
    <p:extLst>
      <p:ext uri="{BB962C8B-B14F-4D97-AF65-F5344CB8AC3E}">
        <p14:creationId xmlns:p14="http://schemas.microsoft.com/office/powerpoint/2010/main" val="39469060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25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25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25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2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
                                        <p:tgtEl>
                                          <p:spTgt spid="7"/>
                                        </p:tgtEl>
                                      </p:cBhvr>
                                    </p:animEffect>
                                    <p:anim calcmode="lin" valueType="num">
                                      <p:cBhvr>
                                        <p:cTn id="29" dur="400" fill="hold"/>
                                        <p:tgtEl>
                                          <p:spTgt spid="7"/>
                                        </p:tgtEl>
                                        <p:attrNameLst>
                                          <p:attrName>ppt_x</p:attrName>
                                        </p:attrNameLst>
                                      </p:cBhvr>
                                      <p:tavLst>
                                        <p:tav tm="0">
                                          <p:val>
                                            <p:strVal val="#ppt_x"/>
                                          </p:val>
                                        </p:tav>
                                        <p:tav tm="100000">
                                          <p:val>
                                            <p:strVal val="#ppt_x"/>
                                          </p:val>
                                        </p:tav>
                                      </p:tavLst>
                                    </p:anim>
                                    <p:anim calcmode="lin" valueType="num">
                                      <p:cBhvr>
                                        <p:cTn id="30" dur="400" fill="hold"/>
                                        <p:tgtEl>
                                          <p:spTgt spid="7"/>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edge">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80">
                                          <p:stCondLst>
                                            <p:cond delay="0"/>
                                          </p:stCondLst>
                                        </p:cTn>
                                        <p:tgtEl>
                                          <p:spTgt spid="9"/>
                                        </p:tgtEl>
                                      </p:cBhvr>
                                    </p:animEffect>
                                    <p:anim calcmode="lin" valueType="num">
                                      <p:cBhvr>
                                        <p:cTn id="4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8" dur="26">
                                          <p:stCondLst>
                                            <p:cond delay="650"/>
                                          </p:stCondLst>
                                        </p:cTn>
                                        <p:tgtEl>
                                          <p:spTgt spid="9"/>
                                        </p:tgtEl>
                                      </p:cBhvr>
                                      <p:to x="100000" y="60000"/>
                                    </p:animScale>
                                    <p:animScale>
                                      <p:cBhvr>
                                        <p:cTn id="49" dur="166" decel="50000">
                                          <p:stCondLst>
                                            <p:cond delay="676"/>
                                          </p:stCondLst>
                                        </p:cTn>
                                        <p:tgtEl>
                                          <p:spTgt spid="9"/>
                                        </p:tgtEl>
                                      </p:cBhvr>
                                      <p:to x="100000" y="100000"/>
                                    </p:animScale>
                                    <p:animScale>
                                      <p:cBhvr>
                                        <p:cTn id="50" dur="26">
                                          <p:stCondLst>
                                            <p:cond delay="1312"/>
                                          </p:stCondLst>
                                        </p:cTn>
                                        <p:tgtEl>
                                          <p:spTgt spid="9"/>
                                        </p:tgtEl>
                                      </p:cBhvr>
                                      <p:to x="100000" y="80000"/>
                                    </p:animScale>
                                    <p:animScale>
                                      <p:cBhvr>
                                        <p:cTn id="51" dur="166" decel="50000">
                                          <p:stCondLst>
                                            <p:cond delay="1338"/>
                                          </p:stCondLst>
                                        </p:cTn>
                                        <p:tgtEl>
                                          <p:spTgt spid="9"/>
                                        </p:tgtEl>
                                      </p:cBhvr>
                                      <p:to x="100000" y="100000"/>
                                    </p:animScale>
                                    <p:animScale>
                                      <p:cBhvr>
                                        <p:cTn id="52" dur="26">
                                          <p:stCondLst>
                                            <p:cond delay="1642"/>
                                          </p:stCondLst>
                                        </p:cTn>
                                        <p:tgtEl>
                                          <p:spTgt spid="9"/>
                                        </p:tgtEl>
                                      </p:cBhvr>
                                      <p:to x="100000" y="90000"/>
                                    </p:animScale>
                                    <p:animScale>
                                      <p:cBhvr>
                                        <p:cTn id="53" dur="166" decel="50000">
                                          <p:stCondLst>
                                            <p:cond delay="1668"/>
                                          </p:stCondLst>
                                        </p:cTn>
                                        <p:tgtEl>
                                          <p:spTgt spid="9"/>
                                        </p:tgtEl>
                                      </p:cBhvr>
                                      <p:to x="100000" y="100000"/>
                                    </p:animScale>
                                    <p:animScale>
                                      <p:cBhvr>
                                        <p:cTn id="54" dur="26">
                                          <p:stCondLst>
                                            <p:cond delay="1808"/>
                                          </p:stCondLst>
                                        </p:cTn>
                                        <p:tgtEl>
                                          <p:spTgt spid="9"/>
                                        </p:tgtEl>
                                      </p:cBhvr>
                                      <p:to x="100000" y="95000"/>
                                    </p:animScale>
                                    <p:animScale>
                                      <p:cBhvr>
                                        <p:cTn id="5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diagonales cortadas 5">
            <a:extLst>
              <a:ext uri="{FF2B5EF4-FFF2-40B4-BE49-F238E27FC236}">
                <a16:creationId xmlns:a16="http://schemas.microsoft.com/office/drawing/2014/main" id="{A925EC8C-B4E5-46F5-A0C8-EDABEE449E50}"/>
              </a:ext>
            </a:extLst>
          </p:cNvPr>
          <p:cNvSpPr/>
          <p:nvPr/>
        </p:nvSpPr>
        <p:spPr>
          <a:xfrm>
            <a:off x="1917213" y="1749287"/>
            <a:ext cx="8472491" cy="2252870"/>
          </a:xfrm>
          <a:prstGeom prst="snip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3A03B7E6-B677-47F8-B346-AEAA6664A681}"/>
              </a:ext>
            </a:extLst>
          </p:cNvPr>
          <p:cNvSpPr/>
          <p:nvPr/>
        </p:nvSpPr>
        <p:spPr>
          <a:xfrm>
            <a:off x="786426" y="783607"/>
            <a:ext cx="6465873"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Gadugi" panose="020B0502040204020203" pitchFamily="34" charset="0"/>
                <a:ea typeface="Gadugi" panose="020B0502040204020203" pitchFamily="34" charset="0"/>
              </a:rPr>
              <a:t>Elder Jeffrey R. Holland of the Quorum of the Twelve Apostles.</a:t>
            </a:r>
          </a:p>
        </p:txBody>
      </p:sp>
      <p:sp>
        <p:nvSpPr>
          <p:cNvPr id="4" name="Rectángulo 3">
            <a:extLst>
              <a:ext uri="{FF2B5EF4-FFF2-40B4-BE49-F238E27FC236}">
                <a16:creationId xmlns:a16="http://schemas.microsoft.com/office/drawing/2014/main" id="{8EA79A9A-F229-4CD0-9421-333AF8EDFB26}"/>
              </a:ext>
            </a:extLst>
          </p:cNvPr>
          <p:cNvSpPr/>
          <p:nvPr/>
        </p:nvSpPr>
        <p:spPr>
          <a:xfrm>
            <a:off x="1917213" y="1855304"/>
            <a:ext cx="8357574" cy="2031325"/>
          </a:xfrm>
          <a:prstGeom prst="rect">
            <a:avLst/>
          </a:prstGeom>
        </p:spPr>
        <p:txBody>
          <a:bodyPr wrap="square">
            <a:spAutoFit/>
          </a:bodyPr>
          <a:lstStyle/>
          <a:p>
            <a:pPr algn="ctr" fontAlgn="base"/>
            <a:r>
              <a:rPr lang="en-US" dirty="0">
                <a:solidFill>
                  <a:schemeClr val="accent1"/>
                </a:solidFill>
                <a:latin typeface="Arial" panose="020B0604020202020204" pitchFamily="34" charset="0"/>
                <a:cs typeface="Arial" panose="020B0604020202020204" pitchFamily="34" charset="0"/>
              </a:rPr>
              <a:t>“Unfortunately, messengers of divinely mandated commandments are often no more popular today than they were anciently. …</a:t>
            </a:r>
          </a:p>
          <a:p>
            <a:pPr algn="ctr" fontAlgn="base"/>
            <a:r>
              <a:rPr lang="en-US" dirty="0">
                <a:solidFill>
                  <a:schemeClr val="accent1"/>
                </a:solidFill>
                <a:latin typeface="Arial" panose="020B0604020202020204" pitchFamily="34" charset="0"/>
                <a:cs typeface="Arial" panose="020B0604020202020204" pitchFamily="34" charset="0"/>
              </a:rPr>
              <a:t>“Sadly enough, … it is a characteristic of our age that if people want any gods at all, they want them to be gods who do not demand much, comfortable gods, smooth gods who not only don’t rock the boat but don’t even row it, gods who pat us on the head, make us giggle, then tell us to run along and pick marigolds” (“The Cost—and Blessings—of Discipleship,”</a:t>
            </a:r>
            <a:r>
              <a:rPr lang="en-US" i="1" dirty="0">
                <a:solidFill>
                  <a:schemeClr val="accent1"/>
                </a:solidFill>
                <a:latin typeface="Arial" panose="020B0604020202020204" pitchFamily="34" charset="0"/>
                <a:cs typeface="Arial" panose="020B0604020202020204" pitchFamily="34" charset="0"/>
              </a:rPr>
              <a:t> Ensign</a:t>
            </a:r>
            <a:r>
              <a:rPr lang="en-US" dirty="0">
                <a:solidFill>
                  <a:schemeClr val="accent1"/>
                </a:solidFill>
                <a:latin typeface="Arial" panose="020B0604020202020204" pitchFamily="34" charset="0"/>
                <a:cs typeface="Arial" panose="020B0604020202020204" pitchFamily="34" charset="0"/>
              </a:rPr>
              <a:t> or </a:t>
            </a:r>
            <a:r>
              <a:rPr lang="en-US" i="1" dirty="0">
                <a:solidFill>
                  <a:schemeClr val="accent1"/>
                </a:solidFill>
                <a:latin typeface="Arial" panose="020B0604020202020204" pitchFamily="34" charset="0"/>
                <a:cs typeface="Arial" panose="020B0604020202020204" pitchFamily="34" charset="0"/>
              </a:rPr>
              <a:t>Liahona,</a:t>
            </a:r>
            <a:r>
              <a:rPr lang="en-US" dirty="0">
                <a:solidFill>
                  <a:schemeClr val="accent1"/>
                </a:solidFill>
                <a:latin typeface="Arial" panose="020B0604020202020204" pitchFamily="34" charset="0"/>
                <a:cs typeface="Arial" panose="020B0604020202020204" pitchFamily="34" charset="0"/>
              </a:rPr>
              <a:t> May 2014, 7).</a:t>
            </a:r>
            <a:endParaRPr lang="en-US" b="0" i="0" dirty="0">
              <a:solidFill>
                <a:schemeClr val="accent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346F3E52-86CB-4FBB-89FC-494F615CB3E6}"/>
              </a:ext>
            </a:extLst>
          </p:cNvPr>
          <p:cNvSpPr/>
          <p:nvPr/>
        </p:nvSpPr>
        <p:spPr>
          <a:xfrm>
            <a:off x="786426" y="4357516"/>
            <a:ext cx="716516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are some people of our day like the people of Isaiah’s day?</a:t>
            </a:r>
          </a:p>
        </p:txBody>
      </p:sp>
    </p:spTree>
    <p:extLst>
      <p:ext uri="{BB962C8B-B14F-4D97-AF65-F5344CB8AC3E}">
        <p14:creationId xmlns:p14="http://schemas.microsoft.com/office/powerpoint/2010/main" val="669733203"/>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25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1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9F6154A-7A0C-41C9-8C08-157436955D0F}"/>
              </a:ext>
            </a:extLst>
          </p:cNvPr>
          <p:cNvSpPr/>
          <p:nvPr/>
        </p:nvSpPr>
        <p:spPr>
          <a:xfrm>
            <a:off x="1113183" y="783607"/>
            <a:ext cx="1544012"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32–34</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305A58FC-3C66-42AC-B00B-9DFC3C85CCA5}"/>
              </a:ext>
            </a:extLst>
          </p:cNvPr>
          <p:cNvSpPr/>
          <p:nvPr/>
        </p:nvSpPr>
        <p:spPr>
          <a:xfrm>
            <a:off x="2286000" y="2367171"/>
            <a:ext cx="7620000" cy="2123658"/>
          </a:xfrm>
          <a:prstGeom prst="rect">
            <a:avLst/>
          </a:prstGeom>
        </p:spPr>
        <p:txBody>
          <a:bodyPr wrap="square">
            <a:spAutoFit/>
          </a:bodyPr>
          <a:lstStyle/>
          <a:p>
            <a:pPr algn="ctr"/>
            <a:r>
              <a:rPr lang="en-US" sz="4400" dirty="0">
                <a:solidFill>
                  <a:schemeClr val="bg1"/>
                </a:solidFill>
                <a:latin typeface="Yu Gothic Medium" panose="020B0500000000000000" pitchFamily="34" charset="-128"/>
                <a:ea typeface="Yu Gothic Medium" panose="020B0500000000000000" pitchFamily="34" charset="-128"/>
                <a:cs typeface="Arial" panose="020B0604020202020204" pitchFamily="34" charset="0"/>
              </a:rPr>
              <a:t>“Isaiah prophesies of the Restoration and the Second Coming of Jesus Christ”</a:t>
            </a:r>
          </a:p>
        </p:txBody>
      </p:sp>
    </p:spTree>
    <p:extLst>
      <p:ext uri="{BB962C8B-B14F-4D97-AF65-F5344CB8AC3E}">
        <p14:creationId xmlns:p14="http://schemas.microsoft.com/office/powerpoint/2010/main" val="15177054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9ACE1E7-D450-44F5-BE57-F44026ED61AB}"/>
              </a:ext>
            </a:extLst>
          </p:cNvPr>
          <p:cNvSpPr/>
          <p:nvPr/>
        </p:nvSpPr>
        <p:spPr>
          <a:xfrm>
            <a:off x="696306" y="1467249"/>
            <a:ext cx="1938218"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1858E2E3-2672-4EF6-B0FC-D9F6E9BA6563}"/>
              </a:ext>
            </a:extLst>
          </p:cNvPr>
          <p:cNvSpPr/>
          <p:nvPr/>
        </p:nvSpPr>
        <p:spPr>
          <a:xfrm>
            <a:off x="696307" y="1808200"/>
            <a:ext cx="10064455" cy="17543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AB8B0631-58F6-4308-B776-5D68A6249090}"/>
              </a:ext>
            </a:extLst>
          </p:cNvPr>
          <p:cNvSpPr/>
          <p:nvPr/>
        </p:nvSpPr>
        <p:spPr>
          <a:xfrm>
            <a:off x="808383" y="945731"/>
            <a:ext cx="9952382" cy="369332"/>
          </a:xfrm>
          <a:prstGeom prst="rect">
            <a:avLst/>
          </a:prstGeom>
        </p:spPr>
        <p:txBody>
          <a:bodyPr wrap="square">
            <a:spAutoFit/>
          </a:bodyPr>
          <a:lstStyle/>
          <a:p>
            <a:pPr algn="just"/>
            <a:r>
              <a:rPr lang="en-US"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I were to stand in God’s presence, would I feel worthy to be in His presence? Why or why not?</a:t>
            </a:r>
          </a:p>
        </p:txBody>
      </p:sp>
      <p:sp>
        <p:nvSpPr>
          <p:cNvPr id="4" name="Rectángulo 3">
            <a:extLst>
              <a:ext uri="{FF2B5EF4-FFF2-40B4-BE49-F238E27FC236}">
                <a16:creationId xmlns:a16="http://schemas.microsoft.com/office/drawing/2014/main" id="{C0653BE9-AA0B-4707-9907-7B2560C89900}"/>
              </a:ext>
            </a:extLst>
          </p:cNvPr>
          <p:cNvSpPr/>
          <p:nvPr/>
        </p:nvSpPr>
        <p:spPr>
          <a:xfrm>
            <a:off x="808383" y="1485034"/>
            <a:ext cx="1826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33:10-14</a:t>
            </a:r>
          </a:p>
        </p:txBody>
      </p:sp>
      <p:sp>
        <p:nvSpPr>
          <p:cNvPr id="5" name="Rectángulo 4">
            <a:extLst>
              <a:ext uri="{FF2B5EF4-FFF2-40B4-BE49-F238E27FC236}">
                <a16:creationId xmlns:a16="http://schemas.microsoft.com/office/drawing/2014/main" id="{FDD3ED0C-DD23-460A-87E5-0AA07E2D6760}"/>
              </a:ext>
            </a:extLst>
          </p:cNvPr>
          <p:cNvSpPr/>
          <p:nvPr/>
        </p:nvSpPr>
        <p:spPr>
          <a:xfrm>
            <a:off x="808382" y="1854366"/>
            <a:ext cx="9952381" cy="166199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10 </a:t>
            </a:r>
            <a:r>
              <a:rPr lang="en-US" sz="1700" dirty="0">
                <a:solidFill>
                  <a:schemeClr val="bg1"/>
                </a:solidFill>
                <a:latin typeface="Arial" panose="020B0604020202020204" pitchFamily="34" charset="0"/>
                <a:cs typeface="Arial" panose="020B0604020202020204" pitchFamily="34" charset="0"/>
              </a:rPr>
              <a:t>Now will I rise, saith the Lord; now will I be exalted; now will I lift up myself.</a:t>
            </a:r>
          </a:p>
          <a:p>
            <a:pPr algn="just" fontAlgn="base"/>
            <a:r>
              <a:rPr lang="en-US" sz="1700" b="1" dirty="0">
                <a:solidFill>
                  <a:schemeClr val="bg1"/>
                </a:solidFill>
                <a:latin typeface="Arial" panose="020B0604020202020204" pitchFamily="34" charset="0"/>
                <a:cs typeface="Arial" panose="020B0604020202020204" pitchFamily="34" charset="0"/>
              </a:rPr>
              <a:t>11 </a:t>
            </a:r>
            <a:r>
              <a:rPr lang="en-US" sz="1700" dirty="0">
                <a:solidFill>
                  <a:schemeClr val="bg1"/>
                </a:solidFill>
                <a:latin typeface="Arial" panose="020B0604020202020204" pitchFamily="34" charset="0"/>
                <a:cs typeface="Arial" panose="020B0604020202020204" pitchFamily="34" charset="0"/>
              </a:rPr>
              <a:t>Ye shall conceive chaff, ye shall bring forth stubble: your breath, as fire, shall devour you.</a:t>
            </a:r>
          </a:p>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And the people shall be as the burnings of lime: as thorns cut up shall they be burned in the fire.</a:t>
            </a:r>
          </a:p>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 Hear, ye that are far off, what I have done; and, ye that are near, acknowledge my might.</a:t>
            </a:r>
          </a:p>
          <a:p>
            <a:pPr algn="just" fontAlgn="base"/>
            <a:r>
              <a:rPr lang="en-US" sz="1700" b="1" dirty="0">
                <a:solidFill>
                  <a:schemeClr val="bg1"/>
                </a:solidFill>
                <a:latin typeface="Arial" panose="020B0604020202020204" pitchFamily="34" charset="0"/>
                <a:cs typeface="Arial" panose="020B0604020202020204" pitchFamily="34" charset="0"/>
              </a:rPr>
              <a:t>14 </a:t>
            </a:r>
            <a:r>
              <a:rPr lang="en-US" sz="1700" dirty="0">
                <a:solidFill>
                  <a:schemeClr val="bg1"/>
                </a:solidFill>
                <a:latin typeface="Arial" panose="020B0604020202020204" pitchFamily="34" charset="0"/>
                <a:cs typeface="Arial" panose="020B0604020202020204" pitchFamily="34" charset="0"/>
              </a:rPr>
              <a:t>The sinners in Zion are afraid; fearfulness hath surprised the hypocrites. Who among us shall dwell with the devouring fire? who among us shall dwell with everlasting burnings?</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734EC056-AA83-4414-806F-F01BA0D9E707}"/>
              </a:ext>
            </a:extLst>
          </p:cNvPr>
          <p:cNvSpPr/>
          <p:nvPr/>
        </p:nvSpPr>
        <p:spPr>
          <a:xfrm>
            <a:off x="808382" y="3862967"/>
            <a:ext cx="681468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will these people react to the Savior’s Second Coming?</a:t>
            </a:r>
          </a:p>
        </p:txBody>
      </p:sp>
      <p:sp>
        <p:nvSpPr>
          <p:cNvPr id="7" name="Rectángulo 6">
            <a:extLst>
              <a:ext uri="{FF2B5EF4-FFF2-40B4-BE49-F238E27FC236}">
                <a16:creationId xmlns:a16="http://schemas.microsoft.com/office/drawing/2014/main" id="{D319F46F-7488-415B-B4FD-884654649537}"/>
              </a:ext>
            </a:extLst>
          </p:cNvPr>
          <p:cNvSpPr/>
          <p:nvPr/>
        </p:nvSpPr>
        <p:spPr>
          <a:xfrm>
            <a:off x="808382" y="4348074"/>
            <a:ext cx="482696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those questions mean?</a:t>
            </a:r>
          </a:p>
        </p:txBody>
      </p:sp>
    </p:spTree>
    <p:extLst>
      <p:ext uri="{BB962C8B-B14F-4D97-AF65-F5344CB8AC3E}">
        <p14:creationId xmlns:p14="http://schemas.microsoft.com/office/powerpoint/2010/main" val="31987990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25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125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25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12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anim calcmode="lin" valueType="num">
                                      <p:cBhvr>
                                        <p:cTn id="22" dur="400" fill="hold"/>
                                        <p:tgtEl>
                                          <p:spTgt spid="6"/>
                                        </p:tgtEl>
                                        <p:attrNameLst>
                                          <p:attrName>ppt_x</p:attrName>
                                        </p:attrNameLst>
                                      </p:cBhvr>
                                      <p:tavLst>
                                        <p:tav tm="0">
                                          <p:val>
                                            <p:strVal val="#ppt_x"/>
                                          </p:val>
                                        </p:tav>
                                        <p:tav tm="100000">
                                          <p:val>
                                            <p:strVal val="#ppt_x"/>
                                          </p:val>
                                        </p:tav>
                                      </p:tavLst>
                                    </p:anim>
                                    <p:anim calcmode="lin" valueType="num">
                                      <p:cBhvr>
                                        <p:cTn id="23" dur="400" fill="hold"/>
                                        <p:tgtEl>
                                          <p:spTgt spid="6"/>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A15D2B3-718C-4B0E-92FE-85432FF3150D}"/>
              </a:ext>
            </a:extLst>
          </p:cNvPr>
          <p:cNvSpPr/>
          <p:nvPr/>
        </p:nvSpPr>
        <p:spPr>
          <a:xfrm>
            <a:off x="1113183" y="779683"/>
            <a:ext cx="1159292"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35</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8C4FBBA-C7A9-404F-901B-7507A8DC5F3C}"/>
              </a:ext>
            </a:extLst>
          </p:cNvPr>
          <p:cNvSpPr/>
          <p:nvPr/>
        </p:nvSpPr>
        <p:spPr>
          <a:xfrm>
            <a:off x="1782417" y="2367171"/>
            <a:ext cx="8627165" cy="2123658"/>
          </a:xfrm>
          <a:prstGeom prst="rect">
            <a:avLst/>
          </a:prstGeom>
        </p:spPr>
        <p:txBody>
          <a:bodyPr wrap="square">
            <a:spAutoFit/>
          </a:bodyPr>
          <a:lstStyle/>
          <a:p>
            <a:pPr algn="ctr"/>
            <a:r>
              <a:rPr lang="en-US" sz="4400" dirty="0">
                <a:solidFill>
                  <a:schemeClr val="bg1"/>
                </a:solidFill>
                <a:latin typeface="Yu Gothic Medium" panose="020B0500000000000000" pitchFamily="34" charset="-128"/>
                <a:ea typeface="Yu Gothic Medium" panose="020B0500000000000000" pitchFamily="34" charset="-128"/>
              </a:rPr>
              <a:t>“Isaiah prophesies that the Lord will come again to save His people”</a:t>
            </a:r>
          </a:p>
        </p:txBody>
      </p:sp>
    </p:spTree>
    <p:extLst>
      <p:ext uri="{BB962C8B-B14F-4D97-AF65-F5344CB8AC3E}">
        <p14:creationId xmlns:p14="http://schemas.microsoft.com/office/powerpoint/2010/main" val="295990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4651F81-6547-4C4E-A7AB-7155DE5CBF7B}"/>
              </a:ext>
            </a:extLst>
          </p:cNvPr>
          <p:cNvSpPr/>
          <p:nvPr/>
        </p:nvSpPr>
        <p:spPr>
          <a:xfrm>
            <a:off x="1320015" y="3211852"/>
            <a:ext cx="98780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“strengthen … the weak hands” and “confirm the feeble knees”?</a:t>
            </a:r>
          </a:p>
        </p:txBody>
      </p:sp>
      <p:sp>
        <p:nvSpPr>
          <p:cNvPr id="11" name="Rectángulo 10">
            <a:extLst>
              <a:ext uri="{FF2B5EF4-FFF2-40B4-BE49-F238E27FC236}">
                <a16:creationId xmlns:a16="http://schemas.microsoft.com/office/drawing/2014/main" id="{B4AAE331-4DB8-4E95-B86D-C3CAD14AC198}"/>
              </a:ext>
            </a:extLst>
          </p:cNvPr>
          <p:cNvSpPr/>
          <p:nvPr/>
        </p:nvSpPr>
        <p:spPr>
          <a:xfrm>
            <a:off x="1166191" y="773799"/>
            <a:ext cx="1796051" cy="74651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7806F08F-70C7-433D-8868-881171E8C3F3}"/>
              </a:ext>
            </a:extLst>
          </p:cNvPr>
          <p:cNvSpPr/>
          <p:nvPr/>
        </p:nvSpPr>
        <p:spPr>
          <a:xfrm>
            <a:off x="1166191" y="1149015"/>
            <a:ext cx="9878072" cy="17543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7EF983EC-BE8C-4A43-9741-501551868640}"/>
              </a:ext>
            </a:extLst>
          </p:cNvPr>
          <p:cNvSpPr/>
          <p:nvPr/>
        </p:nvSpPr>
        <p:spPr>
          <a:xfrm>
            <a:off x="1320015" y="779683"/>
            <a:ext cx="163378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Isaiah 35:3-6.</a:t>
            </a:r>
          </a:p>
        </p:txBody>
      </p:sp>
      <p:sp>
        <p:nvSpPr>
          <p:cNvPr id="5" name="Rectángulo 4">
            <a:extLst>
              <a:ext uri="{FF2B5EF4-FFF2-40B4-BE49-F238E27FC236}">
                <a16:creationId xmlns:a16="http://schemas.microsoft.com/office/drawing/2014/main" id="{FCE29B9B-C70E-4FAB-B2EA-07ECC64030A5}"/>
              </a:ext>
            </a:extLst>
          </p:cNvPr>
          <p:cNvSpPr/>
          <p:nvPr/>
        </p:nvSpPr>
        <p:spPr>
          <a:xfrm>
            <a:off x="1320015" y="1149015"/>
            <a:ext cx="9551970"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 Strengthen ye the weak hands, and confirm the feeble knees.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Say to them that are of a fearful heart, Be strong, fear not: behold, your God will come with vengeance, even God with a recompence; he will come and save you.</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Then the eyes of the blind shall be opened, and the ears of the deaf shall be unstopped.</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Then shall the lame man leap as an hart, and the tongue of the dumb sing: for in the wilderness shall waters break out, and streams in the desert.</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CEB3658E-1624-46B4-92BB-1F545963693E}"/>
              </a:ext>
            </a:extLst>
          </p:cNvPr>
          <p:cNvSpPr/>
          <p:nvPr/>
        </p:nvSpPr>
        <p:spPr>
          <a:xfrm>
            <a:off x="1320015" y="3645928"/>
            <a:ext cx="558358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do to strengthen the faith of others?</a:t>
            </a:r>
          </a:p>
        </p:txBody>
      </p:sp>
      <p:sp>
        <p:nvSpPr>
          <p:cNvPr id="8" name="Rectángulo 7">
            <a:extLst>
              <a:ext uri="{FF2B5EF4-FFF2-40B4-BE49-F238E27FC236}">
                <a16:creationId xmlns:a16="http://schemas.microsoft.com/office/drawing/2014/main" id="{6327251A-C42D-408C-A672-1B03338644CA}"/>
              </a:ext>
            </a:extLst>
          </p:cNvPr>
          <p:cNvSpPr/>
          <p:nvPr/>
        </p:nvSpPr>
        <p:spPr>
          <a:xfrm>
            <a:off x="1329242" y="4175525"/>
            <a:ext cx="9551970"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principle can we learn from these verses about strengthening the faith of others?</a:t>
            </a:r>
          </a:p>
        </p:txBody>
      </p:sp>
      <p:sp>
        <p:nvSpPr>
          <p:cNvPr id="9" name="Rectángulo 8">
            <a:extLst>
              <a:ext uri="{FF2B5EF4-FFF2-40B4-BE49-F238E27FC236}">
                <a16:creationId xmlns:a16="http://schemas.microsoft.com/office/drawing/2014/main" id="{BE0BCD2D-C1EE-461B-9937-DB3B1665EB90}"/>
              </a:ext>
            </a:extLst>
          </p:cNvPr>
          <p:cNvSpPr/>
          <p:nvPr/>
        </p:nvSpPr>
        <p:spPr>
          <a:xfrm>
            <a:off x="1320015" y="4609601"/>
            <a:ext cx="910944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bearing your testimony of the Lord help strengthen the faith of others?</a:t>
            </a:r>
          </a:p>
        </p:txBody>
      </p:sp>
    </p:spTree>
    <p:extLst>
      <p:ext uri="{BB962C8B-B14F-4D97-AF65-F5344CB8AC3E}">
        <p14:creationId xmlns:p14="http://schemas.microsoft.com/office/powerpoint/2010/main" val="2231126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 calcmode="lin" valueType="num">
                                      <p:cBhvr>
                                        <p:cTn id="9" dur="1250" fill="hold"/>
                                        <p:tgtEl>
                                          <p:spTgt spid="4"/>
                                        </p:tgtEl>
                                        <p:attrNameLst>
                                          <p:attrName>style.rotation</p:attrName>
                                        </p:attrNameLst>
                                      </p:cBhvr>
                                      <p:tavLst>
                                        <p:tav tm="0">
                                          <p:val>
                                            <p:fltVal val="360"/>
                                          </p:val>
                                        </p:tav>
                                        <p:tav tm="100000">
                                          <p:val>
                                            <p:fltVal val="0"/>
                                          </p:val>
                                        </p:tav>
                                      </p:tavLst>
                                    </p:anim>
                                    <p:animEffect transition="in" filter="fade">
                                      <p:cBhvr>
                                        <p:cTn id="10" dur="1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os multimedia en línea 1" title="Blessed and Happy Are Those Who Keep the Commandments of God">
            <a:hlinkClick r:id="" action="ppaction://media"/>
            <a:extLst>
              <a:ext uri="{FF2B5EF4-FFF2-40B4-BE49-F238E27FC236}">
                <a16:creationId xmlns:a16="http://schemas.microsoft.com/office/drawing/2014/main" id="{56832841-AD74-4A45-B700-AE119A37ABC5}"/>
              </a:ext>
            </a:extLst>
          </p:cNvPr>
          <p:cNvPicPr>
            <a:picLocks noRot="1" noChangeAspect="1"/>
          </p:cNvPicPr>
          <p:nvPr>
            <a:videoFile r:link="rId1"/>
          </p:nvPr>
        </p:nvPicPr>
        <p:blipFill>
          <a:blip r:embed="rId3"/>
          <a:stretch>
            <a:fillRect/>
          </a:stretch>
        </p:blipFill>
        <p:spPr>
          <a:xfrm>
            <a:off x="1737508" y="1250674"/>
            <a:ext cx="8095605" cy="45537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66203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2688053"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LESSONS 112 &amp; 123</a:t>
            </a:r>
          </a:p>
        </p:txBody>
      </p:sp>
      <p:sp>
        <p:nvSpPr>
          <p:cNvPr id="2" name="Rectángulo 1">
            <a:extLst>
              <a:ext uri="{FF2B5EF4-FFF2-40B4-BE49-F238E27FC236}">
                <a16:creationId xmlns:a16="http://schemas.microsoft.com/office/drawing/2014/main" id="{90A5F95B-8F2F-4935-BEDD-22E4EC0B2D98}"/>
              </a:ext>
            </a:extLst>
          </p:cNvPr>
          <p:cNvSpPr/>
          <p:nvPr/>
        </p:nvSpPr>
        <p:spPr>
          <a:xfrm>
            <a:off x="849194" y="779683"/>
            <a:ext cx="169790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Isaiah 29:1-17</a:t>
            </a:r>
            <a:endParaRPr lang="en-US" b="1"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6C6FD66-CB3C-4806-8A82-62681C8E68BC}"/>
              </a:ext>
            </a:extLst>
          </p:cNvPr>
          <p:cNvSpPr/>
          <p:nvPr/>
        </p:nvSpPr>
        <p:spPr>
          <a:xfrm>
            <a:off x="3048000" y="2151727"/>
            <a:ext cx="6096000" cy="2554545"/>
          </a:xfrm>
          <a:prstGeom prst="rect">
            <a:avLst/>
          </a:prstGeom>
        </p:spPr>
        <p:txBody>
          <a:bodyPr>
            <a:spAutoFit/>
          </a:bodyPr>
          <a:lstStyle/>
          <a:p>
            <a:pPr algn="ctr"/>
            <a:r>
              <a:rPr lang="en-US" sz="4000" dirty="0">
                <a:solidFill>
                  <a:schemeClr val="accent1">
                    <a:lumMod val="50000"/>
                  </a:schemeClr>
                </a:solidFill>
                <a:latin typeface="Yu Gothic Medium" panose="020B0500000000000000" pitchFamily="34" charset="-128"/>
                <a:ea typeface="Yu Gothic Medium" panose="020B0500000000000000" pitchFamily="34" charset="-128"/>
              </a:rPr>
              <a:t>“Isaiah prophesies of the coming forth of the Book of Mormon and the Restoration”</a:t>
            </a:r>
          </a:p>
        </p:txBody>
      </p:sp>
    </p:spTree>
    <p:extLst>
      <p:ext uri="{BB962C8B-B14F-4D97-AF65-F5344CB8AC3E}">
        <p14:creationId xmlns:p14="http://schemas.microsoft.com/office/powerpoint/2010/main" val="344279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4534C08-5440-4FC8-9F45-F50B95CB7C24}"/>
              </a:ext>
            </a:extLst>
          </p:cNvPr>
          <p:cNvSpPr/>
          <p:nvPr/>
        </p:nvSpPr>
        <p:spPr>
          <a:xfrm>
            <a:off x="927653" y="3540853"/>
            <a:ext cx="1796051"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3C0B665-C970-48F7-B531-3DDB24D8A752}"/>
              </a:ext>
            </a:extLst>
          </p:cNvPr>
          <p:cNvSpPr/>
          <p:nvPr/>
        </p:nvSpPr>
        <p:spPr>
          <a:xfrm>
            <a:off x="927653" y="3910185"/>
            <a:ext cx="10230675" cy="111245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75F84954-E4AF-4B38-A93B-EECE266984BB}"/>
              </a:ext>
            </a:extLst>
          </p:cNvPr>
          <p:cNvPicPr>
            <a:picLocks noChangeAspect="1"/>
          </p:cNvPicPr>
          <p:nvPr/>
        </p:nvPicPr>
        <p:blipFill rotWithShape="1">
          <a:blip r:embed="rId2"/>
          <a:srcRect l="41739" t="30909" r="21304" b="23659"/>
          <a:stretch/>
        </p:blipFill>
        <p:spPr>
          <a:xfrm>
            <a:off x="6573078" y="836688"/>
            <a:ext cx="4306957" cy="2976868"/>
          </a:xfrm>
          <a:prstGeom prst="rect">
            <a:avLst/>
          </a:prstGeom>
        </p:spPr>
      </p:pic>
      <p:sp>
        <p:nvSpPr>
          <p:cNvPr id="4" name="Rectángulo 3">
            <a:extLst>
              <a:ext uri="{FF2B5EF4-FFF2-40B4-BE49-F238E27FC236}">
                <a16:creationId xmlns:a16="http://schemas.microsoft.com/office/drawing/2014/main" id="{7B4182DE-4BA4-46FC-B75F-A209BDA1D9E4}"/>
              </a:ext>
            </a:extLst>
          </p:cNvPr>
          <p:cNvSpPr/>
          <p:nvPr/>
        </p:nvSpPr>
        <p:spPr>
          <a:xfrm>
            <a:off x="980661" y="1409557"/>
            <a:ext cx="519484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are there so many different Christian churches if they all believe in the Bible?</a:t>
            </a:r>
          </a:p>
        </p:txBody>
      </p:sp>
      <p:sp>
        <p:nvSpPr>
          <p:cNvPr id="5" name="Rectángulo 4">
            <a:extLst>
              <a:ext uri="{FF2B5EF4-FFF2-40B4-BE49-F238E27FC236}">
                <a16:creationId xmlns:a16="http://schemas.microsoft.com/office/drawing/2014/main" id="{AAF131B4-9C67-4360-8B98-FACC94991106}"/>
              </a:ext>
            </a:extLst>
          </p:cNvPr>
          <p:cNvSpPr/>
          <p:nvPr/>
        </p:nvSpPr>
        <p:spPr>
          <a:xfrm>
            <a:off x="980661" y="2393818"/>
            <a:ext cx="5115339"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you know the Lord’s true doctrine when there are so many ways to interpret the Bible?</a:t>
            </a:r>
          </a:p>
        </p:txBody>
      </p:sp>
      <p:sp>
        <p:nvSpPr>
          <p:cNvPr id="6" name="Rectángulo 5">
            <a:extLst>
              <a:ext uri="{FF2B5EF4-FFF2-40B4-BE49-F238E27FC236}">
                <a16:creationId xmlns:a16="http://schemas.microsoft.com/office/drawing/2014/main" id="{BEDF7715-2A36-4BDF-888B-AFD7A64EE67B}"/>
              </a:ext>
            </a:extLst>
          </p:cNvPr>
          <p:cNvSpPr/>
          <p:nvPr/>
        </p:nvSpPr>
        <p:spPr>
          <a:xfrm>
            <a:off x="1025803" y="3540853"/>
            <a:ext cx="169790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Isaiah 29:9-10</a:t>
            </a:r>
          </a:p>
        </p:txBody>
      </p:sp>
      <p:sp>
        <p:nvSpPr>
          <p:cNvPr id="7" name="Rectángulo 6">
            <a:extLst>
              <a:ext uri="{FF2B5EF4-FFF2-40B4-BE49-F238E27FC236}">
                <a16:creationId xmlns:a16="http://schemas.microsoft.com/office/drawing/2014/main" id="{47DD3CD4-53DF-4035-8B5C-FAA72B19F237}"/>
              </a:ext>
            </a:extLst>
          </p:cNvPr>
          <p:cNvSpPr/>
          <p:nvPr/>
        </p:nvSpPr>
        <p:spPr>
          <a:xfrm>
            <a:off x="1025803" y="3822314"/>
            <a:ext cx="10159888"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 Stay yourselves, and wonder; cry ye out, and cry: they are drunken, but not with wine; they stagger, but not with strong drink.</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For the Lord hath poured out upon you the spirit of deep sleep, and hath closed your eyes: the prophets and your rulers, the seers hath he covered.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4E0264F8-6AFE-4F27-B590-9C0115D13147}"/>
              </a:ext>
            </a:extLst>
          </p:cNvPr>
          <p:cNvSpPr/>
          <p:nvPr/>
        </p:nvSpPr>
        <p:spPr>
          <a:xfrm>
            <a:off x="1025803" y="5343143"/>
            <a:ext cx="909099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Isaiah say would happen after the Lord’s people fell to their enemies?</a:t>
            </a:r>
          </a:p>
        </p:txBody>
      </p:sp>
    </p:spTree>
    <p:extLst>
      <p:ext uri="{BB962C8B-B14F-4D97-AF65-F5344CB8AC3E}">
        <p14:creationId xmlns:p14="http://schemas.microsoft.com/office/powerpoint/2010/main" val="2220947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3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plus(out)">
                                      <p:cBhvr>
                                        <p:cTn id="15" dur="2000"/>
                                        <p:tgtEl>
                                          <p:spTgt spid="10"/>
                                        </p:tgtEl>
                                      </p:cBhvr>
                                    </p:animEffect>
                                  </p:childTnLst>
                                </p:cTn>
                              </p:par>
                              <p:par>
                                <p:cTn id="16" presetID="13" presetClass="entr" presetSubtype="3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plus(out)">
                                      <p:cBhvr>
                                        <p:cTn id="18" dur="2000"/>
                                        <p:tgtEl>
                                          <p:spTgt spid="9"/>
                                        </p:tgtEl>
                                      </p:cBhvr>
                                    </p:animEffect>
                                  </p:childTnLst>
                                </p:cTn>
                              </p:par>
                              <p:par>
                                <p:cTn id="19" presetID="13" presetClass="entr" presetSubtype="3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plus(out)">
                                      <p:cBhvr>
                                        <p:cTn id="21" dur="2000"/>
                                        <p:tgtEl>
                                          <p:spTgt spid="6"/>
                                        </p:tgtEl>
                                      </p:cBhvr>
                                    </p:animEffect>
                                  </p:childTnLst>
                                </p:cTn>
                              </p:par>
                              <p:par>
                                <p:cTn id="22" presetID="13" presetClass="entr" presetSubtype="32"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plus(out)">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C946147C-8B53-4B67-81BB-52323FBB60D8}"/>
              </a:ext>
            </a:extLst>
          </p:cNvPr>
          <p:cNvSpPr/>
          <p:nvPr/>
        </p:nvSpPr>
        <p:spPr>
          <a:xfrm>
            <a:off x="543335" y="2720401"/>
            <a:ext cx="1967402" cy="89463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90B36EBD-2EB9-4274-83F8-ACC0F6C170DA}"/>
              </a:ext>
            </a:extLst>
          </p:cNvPr>
          <p:cNvSpPr/>
          <p:nvPr/>
        </p:nvSpPr>
        <p:spPr>
          <a:xfrm>
            <a:off x="543338" y="3083652"/>
            <a:ext cx="10310189" cy="17543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9620C719-EEA1-4203-B7D3-BEDC5ED000AF}"/>
              </a:ext>
            </a:extLst>
          </p:cNvPr>
          <p:cNvSpPr/>
          <p:nvPr/>
        </p:nvSpPr>
        <p:spPr>
          <a:xfrm>
            <a:off x="684597" y="779683"/>
            <a:ext cx="2053511" cy="369332"/>
          </a:xfrm>
          <a:prstGeom prst="rect">
            <a:avLst/>
          </a:prstGeom>
        </p:spPr>
        <p:txBody>
          <a:bodyPr wrap="none">
            <a:spAutoFit/>
          </a:bodyPr>
          <a:lstStyle/>
          <a:p>
            <a:r>
              <a:rPr lang="en-US" i="1" dirty="0">
                <a:solidFill>
                  <a:srgbClr val="212225"/>
                </a:solidFill>
                <a:latin typeface="McKayldsLat-Italic"/>
              </a:rPr>
              <a:t>The Great Apostasy</a:t>
            </a:r>
            <a:r>
              <a:rPr lang="en-US" dirty="0">
                <a:solidFill>
                  <a:srgbClr val="212225"/>
                </a:solidFill>
                <a:latin typeface="McKayldsLat-Regular"/>
              </a:rPr>
              <a:t> </a:t>
            </a:r>
            <a:endParaRPr lang="en-US" dirty="0"/>
          </a:p>
        </p:txBody>
      </p:sp>
      <p:sp>
        <p:nvSpPr>
          <p:cNvPr id="4" name="Rectángulo 3">
            <a:extLst>
              <a:ext uri="{FF2B5EF4-FFF2-40B4-BE49-F238E27FC236}">
                <a16:creationId xmlns:a16="http://schemas.microsoft.com/office/drawing/2014/main" id="{2800E639-1F75-4E95-B8E1-52424D688D30}"/>
              </a:ext>
            </a:extLst>
          </p:cNvPr>
          <p:cNvSpPr/>
          <p:nvPr/>
        </p:nvSpPr>
        <p:spPr>
          <a:xfrm>
            <a:off x="3048000" y="1396305"/>
            <a:ext cx="6096000" cy="646331"/>
          </a:xfrm>
          <a:prstGeom prst="rect">
            <a:avLst/>
          </a:prstGeom>
        </p:spPr>
        <p:txBody>
          <a:bodyPr>
            <a:spAutoFit/>
          </a:bodyPr>
          <a:lstStyle/>
          <a:p>
            <a:pPr algn="ctr"/>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During a period of great apostasy, people were without divine direction from living prophets and apostles.</a:t>
            </a:r>
          </a:p>
        </p:txBody>
      </p:sp>
      <p:sp>
        <p:nvSpPr>
          <p:cNvPr id="5" name="Rectángulo 4">
            <a:extLst>
              <a:ext uri="{FF2B5EF4-FFF2-40B4-BE49-F238E27FC236}">
                <a16:creationId xmlns:a16="http://schemas.microsoft.com/office/drawing/2014/main" id="{0A9B48E8-9959-4A88-9225-EC9C500BEF0F}"/>
              </a:ext>
            </a:extLst>
          </p:cNvPr>
          <p:cNvSpPr/>
          <p:nvPr/>
        </p:nvSpPr>
        <p:spPr>
          <a:xfrm>
            <a:off x="684596" y="2204688"/>
            <a:ext cx="830037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the object lesson with the boards relate to the Great Apostasy?</a:t>
            </a:r>
          </a:p>
        </p:txBody>
      </p:sp>
      <p:sp>
        <p:nvSpPr>
          <p:cNvPr id="6" name="Rectángulo 5">
            <a:extLst>
              <a:ext uri="{FF2B5EF4-FFF2-40B4-BE49-F238E27FC236}">
                <a16:creationId xmlns:a16="http://schemas.microsoft.com/office/drawing/2014/main" id="{FCB443D7-0EED-4537-AF35-7F5357089842}"/>
              </a:ext>
            </a:extLst>
          </p:cNvPr>
          <p:cNvSpPr/>
          <p:nvPr/>
        </p:nvSpPr>
        <p:spPr>
          <a:xfrm>
            <a:off x="684596" y="2736072"/>
            <a:ext cx="1826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29:13-14</a:t>
            </a:r>
          </a:p>
        </p:txBody>
      </p:sp>
      <p:sp>
        <p:nvSpPr>
          <p:cNvPr id="7" name="Rectángulo 6">
            <a:extLst>
              <a:ext uri="{FF2B5EF4-FFF2-40B4-BE49-F238E27FC236}">
                <a16:creationId xmlns:a16="http://schemas.microsoft.com/office/drawing/2014/main" id="{E4070348-15F9-4A96-A5B3-F5C431A55B5B}"/>
              </a:ext>
            </a:extLst>
          </p:cNvPr>
          <p:cNvSpPr/>
          <p:nvPr/>
        </p:nvSpPr>
        <p:spPr>
          <a:xfrm>
            <a:off x="684596" y="3083652"/>
            <a:ext cx="10168934" cy="1754326"/>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13 ¶ Wherefore the Lord said, Forasmuch as this people draw near me with their mouth, and with their lips do honour me, but have removed their heart far from me, and their fear toward me is taught by the precept of men:</a:t>
            </a:r>
          </a:p>
          <a:p>
            <a:pPr algn="just"/>
            <a:r>
              <a:rPr lang="en-US" dirty="0">
                <a:solidFill>
                  <a:schemeClr val="bg1"/>
                </a:solidFill>
                <a:latin typeface="Arial" panose="020B0604020202020204" pitchFamily="34" charset="0"/>
                <a:cs typeface="Arial" panose="020B0604020202020204" pitchFamily="34" charset="0"/>
              </a:rPr>
              <a:t>14 Therefore, behold, I will proceed to do a marvellous work among this people, even a marvellous work and a wonder: for the wisdom of their wise men shall perish, and the understanding of their prudent men shall be hid.</a:t>
            </a:r>
          </a:p>
        </p:txBody>
      </p:sp>
      <p:sp>
        <p:nvSpPr>
          <p:cNvPr id="8" name="Rectángulo 7">
            <a:extLst>
              <a:ext uri="{FF2B5EF4-FFF2-40B4-BE49-F238E27FC236}">
                <a16:creationId xmlns:a16="http://schemas.microsoft.com/office/drawing/2014/main" id="{B99ABCFA-7304-45FD-813B-66531387D067}"/>
              </a:ext>
            </a:extLst>
          </p:cNvPr>
          <p:cNvSpPr/>
          <p:nvPr/>
        </p:nvSpPr>
        <p:spPr>
          <a:xfrm>
            <a:off x="684595" y="4910800"/>
            <a:ext cx="1016893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people “draw near [the Lord] with their mouth” but “have removed their heart far from [Him]”?</a:t>
            </a:r>
          </a:p>
        </p:txBody>
      </p:sp>
      <p:sp>
        <p:nvSpPr>
          <p:cNvPr id="9" name="Rectángulo 8">
            <a:extLst>
              <a:ext uri="{FF2B5EF4-FFF2-40B4-BE49-F238E27FC236}">
                <a16:creationId xmlns:a16="http://schemas.microsoft.com/office/drawing/2014/main" id="{11E07CC1-3748-4879-B332-75CAB694E866}"/>
              </a:ext>
            </a:extLst>
          </p:cNvPr>
          <p:cNvSpPr/>
          <p:nvPr/>
        </p:nvSpPr>
        <p:spPr>
          <a:xfrm>
            <a:off x="684595" y="5628102"/>
            <a:ext cx="871119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He would do to overcome the effects of the Apostasy?</a:t>
            </a:r>
          </a:p>
        </p:txBody>
      </p:sp>
      <p:sp>
        <p:nvSpPr>
          <p:cNvPr id="10" name="Rectángulo 9">
            <a:extLst>
              <a:ext uri="{FF2B5EF4-FFF2-40B4-BE49-F238E27FC236}">
                <a16:creationId xmlns:a16="http://schemas.microsoft.com/office/drawing/2014/main" id="{1545E630-55A3-4391-BE8B-571EB20C2BE9}"/>
              </a:ext>
            </a:extLst>
          </p:cNvPr>
          <p:cNvSpPr/>
          <p:nvPr/>
        </p:nvSpPr>
        <p:spPr>
          <a:xfrm>
            <a:off x="684595" y="6068405"/>
            <a:ext cx="750524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marvelous work and wonder Isaiah prophesied about?</a:t>
            </a:r>
          </a:p>
        </p:txBody>
      </p:sp>
    </p:spTree>
    <p:extLst>
      <p:ext uri="{BB962C8B-B14F-4D97-AF65-F5344CB8AC3E}">
        <p14:creationId xmlns:p14="http://schemas.microsoft.com/office/powerpoint/2010/main" val="5855770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250" fill="hold"/>
                                        <p:tgtEl>
                                          <p:spTgt spid="4"/>
                                        </p:tgtEl>
                                        <p:attrNameLst>
                                          <p:attrName>ppt_w</p:attrName>
                                        </p:attrNameLst>
                                      </p:cBhvr>
                                      <p:tavLst>
                                        <p:tav tm="0">
                                          <p:val>
                                            <p:fltVal val="0"/>
                                          </p:val>
                                        </p:tav>
                                        <p:tav tm="100000">
                                          <p:val>
                                            <p:strVal val="#ppt_w"/>
                                          </p:val>
                                        </p:tav>
                                      </p:tavLst>
                                    </p:anim>
                                    <p:anim calcmode="lin" valueType="num">
                                      <p:cBhvr>
                                        <p:cTn id="14" dur="2250" fill="hold"/>
                                        <p:tgtEl>
                                          <p:spTgt spid="4"/>
                                        </p:tgtEl>
                                        <p:attrNameLst>
                                          <p:attrName>ppt_h</p:attrName>
                                        </p:attrNameLst>
                                      </p:cBhvr>
                                      <p:tavLst>
                                        <p:tav tm="0">
                                          <p:val>
                                            <p:fltVal val="0"/>
                                          </p:val>
                                        </p:tav>
                                        <p:tav tm="100000">
                                          <p:val>
                                            <p:strVal val="#ppt_h"/>
                                          </p:val>
                                        </p:tav>
                                      </p:tavLst>
                                    </p:anim>
                                    <p:animEffect transition="in" filter="fade">
                                      <p:cBhvr>
                                        <p:cTn id="15" dur="2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Right)">
                                      <p:cBhvr>
                                        <p:cTn id="25" dur="1250"/>
                                        <p:tgtEl>
                                          <p:spTgt spid="12"/>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Right)">
                                      <p:cBhvr>
                                        <p:cTn id="28" dur="1250"/>
                                        <p:tgtEl>
                                          <p:spTgt spid="11"/>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Right)">
                                      <p:cBhvr>
                                        <p:cTn id="31" dur="1250"/>
                                        <p:tgtEl>
                                          <p:spTgt spid="6"/>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strips(downRight)">
                                      <p:cBhvr>
                                        <p:cTn id="34" dur="125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diagonales cortadas 7">
            <a:extLst>
              <a:ext uri="{FF2B5EF4-FFF2-40B4-BE49-F238E27FC236}">
                <a16:creationId xmlns:a16="http://schemas.microsoft.com/office/drawing/2014/main" id="{114D6EF6-AF51-46EB-A4AF-DC4C5D8BE523}"/>
              </a:ext>
            </a:extLst>
          </p:cNvPr>
          <p:cNvSpPr/>
          <p:nvPr/>
        </p:nvSpPr>
        <p:spPr>
          <a:xfrm>
            <a:off x="2782957" y="1674673"/>
            <a:ext cx="6944139" cy="1736825"/>
          </a:xfrm>
          <a:prstGeom prst="snip2Diag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334C7848-3DEA-4ADF-B80A-9F4D9B7D0C05}"/>
              </a:ext>
            </a:extLst>
          </p:cNvPr>
          <p:cNvSpPr/>
          <p:nvPr/>
        </p:nvSpPr>
        <p:spPr>
          <a:xfrm>
            <a:off x="3048000" y="1674674"/>
            <a:ext cx="6096000" cy="1754326"/>
          </a:xfrm>
          <a:prstGeom prst="rect">
            <a:avLst/>
          </a:prstGeom>
        </p:spPr>
        <p:txBody>
          <a:bodyPr>
            <a:spAutoFit/>
          </a:bodyPr>
          <a:lstStyle/>
          <a:p>
            <a:pPr algn="ctr"/>
            <a:r>
              <a:rPr lang="en-US" dirty="0">
                <a:solidFill>
                  <a:schemeClr val="bg1"/>
                </a:solidFill>
                <a:latin typeface="Arial" panose="020B0604020202020204" pitchFamily="34" charset="0"/>
                <a:cs typeface="Arial" panose="020B0604020202020204" pitchFamily="34" charset="0"/>
              </a:rPr>
              <a:t>“Isaiah foresaw that God would do ‘a marvellous work and a wonder’ in the latter days (Isaiah 29:14). … That marvelous work would include the coming forth of the Book of Mormon and the Restoration of the gospel” (“Scriptural Witnesses,”</a:t>
            </a:r>
            <a:r>
              <a:rPr lang="en-US" i="1" dirty="0">
                <a:solidFill>
                  <a:schemeClr val="bg1"/>
                </a:solidFill>
                <a:latin typeface="Arial" panose="020B0604020202020204" pitchFamily="34" charset="0"/>
                <a:cs typeface="Arial" panose="020B0604020202020204" pitchFamily="34" charset="0"/>
              </a:rPr>
              <a:t> 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2007, 46, endnote 26).</a:t>
            </a:r>
          </a:p>
        </p:txBody>
      </p:sp>
      <p:sp>
        <p:nvSpPr>
          <p:cNvPr id="4" name="Rectángulo 3">
            <a:extLst>
              <a:ext uri="{FF2B5EF4-FFF2-40B4-BE49-F238E27FC236}">
                <a16:creationId xmlns:a16="http://schemas.microsoft.com/office/drawing/2014/main" id="{CEB2A570-BC77-41FE-AEE9-CA94780C4811}"/>
              </a:ext>
            </a:extLst>
          </p:cNvPr>
          <p:cNvSpPr/>
          <p:nvPr/>
        </p:nvSpPr>
        <p:spPr>
          <a:xfrm>
            <a:off x="2218879" y="968273"/>
            <a:ext cx="3082895" cy="369332"/>
          </a:xfrm>
          <a:prstGeom prst="rect">
            <a:avLst/>
          </a:prstGeom>
        </p:spPr>
        <p:txBody>
          <a:bodyPr wrap="non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Russell M. Nelson</a:t>
            </a:r>
          </a:p>
        </p:txBody>
      </p:sp>
      <p:sp>
        <p:nvSpPr>
          <p:cNvPr id="5" name="Rectángulo 4">
            <a:extLst>
              <a:ext uri="{FF2B5EF4-FFF2-40B4-BE49-F238E27FC236}">
                <a16:creationId xmlns:a16="http://schemas.microsoft.com/office/drawing/2014/main" id="{40D9B909-8630-401F-B6A7-6C103E28D22A}"/>
              </a:ext>
            </a:extLst>
          </p:cNvPr>
          <p:cNvSpPr/>
          <p:nvPr/>
        </p:nvSpPr>
        <p:spPr>
          <a:xfrm>
            <a:off x="712326" y="3596165"/>
            <a:ext cx="9982178"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effect will the Restoration and the Book of Mormon have on the wisdom of the world?</a:t>
            </a:r>
          </a:p>
        </p:txBody>
      </p:sp>
      <p:sp>
        <p:nvSpPr>
          <p:cNvPr id="6" name="Rectángulo 5">
            <a:extLst>
              <a:ext uri="{FF2B5EF4-FFF2-40B4-BE49-F238E27FC236}">
                <a16:creationId xmlns:a16="http://schemas.microsoft.com/office/drawing/2014/main" id="{D3F9F2B5-A715-4E1A-93A4-2EBDAE778009}"/>
              </a:ext>
            </a:extLst>
          </p:cNvPr>
          <p:cNvSpPr/>
          <p:nvPr/>
        </p:nvSpPr>
        <p:spPr>
          <a:xfrm>
            <a:off x="712326" y="3950108"/>
            <a:ext cx="40062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could we complete this truth?</a:t>
            </a:r>
          </a:p>
        </p:txBody>
      </p:sp>
      <p:sp>
        <p:nvSpPr>
          <p:cNvPr id="7" name="Rectángulo 6">
            <a:extLst>
              <a:ext uri="{FF2B5EF4-FFF2-40B4-BE49-F238E27FC236}">
                <a16:creationId xmlns:a16="http://schemas.microsoft.com/office/drawing/2014/main" id="{A1D6719A-9184-46FF-B5C9-4B0A8880C3A0}"/>
              </a:ext>
            </a:extLst>
          </p:cNvPr>
          <p:cNvSpPr/>
          <p:nvPr/>
        </p:nvSpPr>
        <p:spPr>
          <a:xfrm>
            <a:off x="712324" y="4536995"/>
            <a:ext cx="9982177"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Restoration of the gospel, including the coming forth of the Book of Mormon, is a marvelous work that corrects false teachings and counters the wisdom of the world.</a:t>
            </a:r>
          </a:p>
        </p:txBody>
      </p:sp>
    </p:spTree>
    <p:extLst>
      <p:ext uri="{BB962C8B-B14F-4D97-AF65-F5344CB8AC3E}">
        <p14:creationId xmlns:p14="http://schemas.microsoft.com/office/powerpoint/2010/main" val="25860257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10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vertical)">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2FEA356-2811-4699-A986-145CCAB39B36}"/>
              </a:ext>
            </a:extLst>
          </p:cNvPr>
          <p:cNvPicPr>
            <a:picLocks noChangeAspect="1"/>
          </p:cNvPicPr>
          <p:nvPr/>
        </p:nvPicPr>
        <p:blipFill rotWithShape="1">
          <a:blip r:embed="rId2"/>
          <a:srcRect l="30762" t="19309" r="31630" b="10512"/>
          <a:stretch/>
        </p:blipFill>
        <p:spPr>
          <a:xfrm>
            <a:off x="6281530" y="927653"/>
            <a:ext cx="4585252" cy="4810540"/>
          </a:xfrm>
          <a:prstGeom prst="rect">
            <a:avLst/>
          </a:prstGeom>
        </p:spPr>
      </p:pic>
      <p:sp>
        <p:nvSpPr>
          <p:cNvPr id="4" name="Rectángulo 3">
            <a:extLst>
              <a:ext uri="{FF2B5EF4-FFF2-40B4-BE49-F238E27FC236}">
                <a16:creationId xmlns:a16="http://schemas.microsoft.com/office/drawing/2014/main" id="{556A02C4-01C3-4681-9649-A785E5073725}"/>
              </a:ext>
            </a:extLst>
          </p:cNvPr>
          <p:cNvSpPr/>
          <p:nvPr/>
        </p:nvSpPr>
        <p:spPr>
          <a:xfrm>
            <a:off x="795131" y="2505670"/>
            <a:ext cx="5274364" cy="923330"/>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How does the Book of Mormon help correct false doctrine and counter the wisdom of the world?</a:t>
            </a:r>
          </a:p>
        </p:txBody>
      </p:sp>
    </p:spTree>
    <p:extLst>
      <p:ext uri="{BB962C8B-B14F-4D97-AF65-F5344CB8AC3E}">
        <p14:creationId xmlns:p14="http://schemas.microsoft.com/office/powerpoint/2010/main" val="1466359992"/>
      </p:ext>
    </p:extLst>
  </p:cSld>
  <p:clrMapOvr>
    <a:masterClrMapping/>
  </p:clrMapOvr>
  <mc:AlternateContent xmlns:mc="http://schemas.openxmlformats.org/markup-compatibility/2006" xmlns:p14="http://schemas.microsoft.com/office/powerpoint/2010/main">
    <mc:Choice Requires="p14">
      <p:transition spd="slow" p14:dur="1500">
        <p:comb dir="vert"/>
      </p:transition>
    </mc:Choice>
    <mc:Fallback xmlns="">
      <p:transition spd="slow">
        <p:comb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28012F7-26C4-4020-A611-D46860920D5E}"/>
              </a:ext>
            </a:extLst>
          </p:cNvPr>
          <p:cNvSpPr/>
          <p:nvPr/>
        </p:nvSpPr>
        <p:spPr>
          <a:xfrm>
            <a:off x="1722782" y="2367171"/>
            <a:ext cx="8746435" cy="2123658"/>
          </a:xfrm>
          <a:prstGeom prst="rect">
            <a:avLst/>
          </a:prstGeom>
        </p:spPr>
        <p:txBody>
          <a:bodyPr wrap="square">
            <a:spAutoFit/>
          </a:bodyPr>
          <a:lstStyle/>
          <a:p>
            <a:pPr algn="ctr"/>
            <a:r>
              <a:rPr lang="en-US" sz="4400" dirty="0">
                <a:solidFill>
                  <a:srgbClr val="212225"/>
                </a:solidFill>
                <a:latin typeface="Yu Gothic Medium" panose="020B0500000000000000" pitchFamily="34" charset="-128"/>
                <a:ea typeface="Yu Gothic Medium" panose="020B0500000000000000" pitchFamily="34" charset="-128"/>
              </a:rPr>
              <a:t>“Isaiah prophesies of the positive impact of the restored gospel and the Book of Mormon”</a:t>
            </a:r>
            <a:endParaRPr lang="en-US" sz="4400" dirty="0">
              <a:latin typeface="Yu Gothic Medium" panose="020B0500000000000000" pitchFamily="34" charset="-128"/>
              <a:ea typeface="Yu Gothic Medium" panose="020B0500000000000000" pitchFamily="34" charset="-128"/>
            </a:endParaRPr>
          </a:p>
        </p:txBody>
      </p:sp>
      <p:sp>
        <p:nvSpPr>
          <p:cNvPr id="4" name="Rectángulo 3">
            <a:extLst>
              <a:ext uri="{FF2B5EF4-FFF2-40B4-BE49-F238E27FC236}">
                <a16:creationId xmlns:a16="http://schemas.microsoft.com/office/drawing/2014/main" id="{7DB21929-9597-4244-9D6A-D353494B959C}"/>
              </a:ext>
            </a:extLst>
          </p:cNvPr>
          <p:cNvSpPr/>
          <p:nvPr/>
        </p:nvSpPr>
        <p:spPr>
          <a:xfrm>
            <a:off x="976215" y="968273"/>
            <a:ext cx="1826141"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29:18-24</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4745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26E233D8-C4AE-42ED-84B1-9D0F2815E43F}"/>
              </a:ext>
            </a:extLst>
          </p:cNvPr>
          <p:cNvSpPr/>
          <p:nvPr/>
        </p:nvSpPr>
        <p:spPr>
          <a:xfrm>
            <a:off x="808380" y="1415961"/>
            <a:ext cx="1935653" cy="79873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05CAC960-67D4-46D1-B207-B0E8E3143CC4}"/>
              </a:ext>
            </a:extLst>
          </p:cNvPr>
          <p:cNvSpPr/>
          <p:nvPr/>
        </p:nvSpPr>
        <p:spPr>
          <a:xfrm>
            <a:off x="808383" y="1785292"/>
            <a:ext cx="9878072" cy="17543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8BBB0A52-3B4C-4BCF-BBBA-43DA159F4F65}"/>
              </a:ext>
            </a:extLst>
          </p:cNvPr>
          <p:cNvSpPr/>
          <p:nvPr/>
        </p:nvSpPr>
        <p:spPr>
          <a:xfrm>
            <a:off x="808381" y="829773"/>
            <a:ext cx="99523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you say to someone to interest him or her in reading the Book of Mormon?</a:t>
            </a:r>
          </a:p>
        </p:txBody>
      </p:sp>
      <p:sp>
        <p:nvSpPr>
          <p:cNvPr id="4" name="Rectángulo 3">
            <a:extLst>
              <a:ext uri="{FF2B5EF4-FFF2-40B4-BE49-F238E27FC236}">
                <a16:creationId xmlns:a16="http://schemas.microsoft.com/office/drawing/2014/main" id="{4E72B28B-7C71-430B-80BA-AFDC5E97ADD2}"/>
              </a:ext>
            </a:extLst>
          </p:cNvPr>
          <p:cNvSpPr/>
          <p:nvPr/>
        </p:nvSpPr>
        <p:spPr>
          <a:xfrm>
            <a:off x="866596" y="1443469"/>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29:22–24</a:t>
            </a:r>
          </a:p>
        </p:txBody>
      </p:sp>
      <p:sp>
        <p:nvSpPr>
          <p:cNvPr id="5" name="Rectángulo 4">
            <a:extLst>
              <a:ext uri="{FF2B5EF4-FFF2-40B4-BE49-F238E27FC236}">
                <a16:creationId xmlns:a16="http://schemas.microsoft.com/office/drawing/2014/main" id="{44727387-1860-44D9-8554-4F554351ED41}"/>
              </a:ext>
            </a:extLst>
          </p:cNvPr>
          <p:cNvSpPr/>
          <p:nvPr/>
        </p:nvSpPr>
        <p:spPr>
          <a:xfrm>
            <a:off x="866596" y="1839305"/>
            <a:ext cx="9819862"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Therefore thus saith the Lord, who redeemed Abraham, concerning the house of Jacob, Jacob shall not now be ashamed, neither shall his face now wax pale.</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But when he seeth his children, the work of mine hands, in the midst of him, they shall sanctify my name, and sanctify the Holy One of Jacob, and shall fear the God of Israel.</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They also that erred in spirit shall come to understanding, and they that murmured shall learn doctrine.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7FEC79F4-4C9D-451C-9AB9-B40E9D6B01B1}"/>
              </a:ext>
            </a:extLst>
          </p:cNvPr>
          <p:cNvSpPr/>
          <p:nvPr/>
        </p:nvSpPr>
        <p:spPr>
          <a:xfrm>
            <a:off x="808381" y="3756473"/>
            <a:ext cx="858741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the Book of Mormon do for Jacob’s posterity in the latter days?</a:t>
            </a:r>
          </a:p>
        </p:txBody>
      </p:sp>
      <p:sp>
        <p:nvSpPr>
          <p:cNvPr id="7" name="Rectángulo 6">
            <a:extLst>
              <a:ext uri="{FF2B5EF4-FFF2-40B4-BE49-F238E27FC236}">
                <a16:creationId xmlns:a16="http://schemas.microsoft.com/office/drawing/2014/main" id="{1A53B07C-B021-4E89-94DB-2A26D2539304}"/>
              </a:ext>
            </a:extLst>
          </p:cNvPr>
          <p:cNvSpPr/>
          <p:nvPr/>
        </p:nvSpPr>
        <p:spPr>
          <a:xfrm>
            <a:off x="808380" y="4169453"/>
            <a:ext cx="981986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one of these promises would inspire you to read the Book of Mormon? Why?</a:t>
            </a:r>
          </a:p>
        </p:txBody>
      </p:sp>
      <p:sp>
        <p:nvSpPr>
          <p:cNvPr id="8" name="Rectángulo 7">
            <a:extLst>
              <a:ext uri="{FF2B5EF4-FFF2-40B4-BE49-F238E27FC236}">
                <a16:creationId xmlns:a16="http://schemas.microsoft.com/office/drawing/2014/main" id="{9659370D-362B-4EFF-A7FC-2D68DEAB83B0}"/>
              </a:ext>
            </a:extLst>
          </p:cNvPr>
          <p:cNvSpPr/>
          <p:nvPr/>
        </p:nvSpPr>
        <p:spPr>
          <a:xfrm>
            <a:off x="808380" y="4637175"/>
            <a:ext cx="9819860" cy="646331"/>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study the Book of Mormon, it can help us to have joy, revere God, and understand true doctrine.</a:t>
            </a:r>
          </a:p>
        </p:txBody>
      </p:sp>
    </p:spTree>
    <p:extLst>
      <p:ext uri="{BB962C8B-B14F-4D97-AF65-F5344CB8AC3E}">
        <p14:creationId xmlns:p14="http://schemas.microsoft.com/office/powerpoint/2010/main" val="3979203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lementos multimedia en línea 3" title="What Is The Book of Mormon? | Now You Know">
            <a:hlinkClick r:id="" action="ppaction://media"/>
            <a:extLst>
              <a:ext uri="{FF2B5EF4-FFF2-40B4-BE49-F238E27FC236}">
                <a16:creationId xmlns:a16="http://schemas.microsoft.com/office/drawing/2014/main" id="{6AAD1020-D44B-4151-AB7D-D8310A5C2198}"/>
              </a:ext>
            </a:extLst>
          </p:cNvPr>
          <p:cNvPicPr>
            <a:picLocks noRot="1" noChangeAspect="1"/>
          </p:cNvPicPr>
          <p:nvPr>
            <a:videoFile r:link="rId1"/>
          </p:nvPr>
        </p:nvPicPr>
        <p:blipFill>
          <a:blip r:embed="rId3"/>
          <a:stretch>
            <a:fillRect/>
          </a:stretch>
        </p:blipFill>
        <p:spPr>
          <a:xfrm>
            <a:off x="2206488" y="1416055"/>
            <a:ext cx="8097078" cy="4554606"/>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3165564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TotalTime>
  <Words>1401</Words>
  <Application>Microsoft Office PowerPoint</Application>
  <PresentationFormat>Widescreen</PresentationFormat>
  <Paragraphs>74</Paragraphs>
  <Slides>17</Slides>
  <Notes>0</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Yu Gothic Medium</vt:lpstr>
      <vt:lpstr>Arial</vt:lpstr>
      <vt:lpstr>Calibri</vt:lpstr>
      <vt:lpstr>Century Gothic</vt:lpstr>
      <vt:lpstr>Dubai</vt:lpstr>
      <vt:lpstr>Gadugi</vt:lpstr>
      <vt:lpstr>McKayldsLat-Italic</vt:lpstr>
      <vt:lpstr>McKayldsLat-Regular</vt:lpstr>
      <vt:lpstr>Rockwell</vt:lpstr>
      <vt:lpstr>Trebuchet MS</vt:lpstr>
      <vt:lpstr>Wingdings 3</vt:lpstr>
      <vt:lpstr>ZoramldsLat-Bold</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4986</cp:revision>
  <dcterms:created xsi:type="dcterms:W3CDTF">2018-08-29T04:26:39Z</dcterms:created>
  <dcterms:modified xsi:type="dcterms:W3CDTF">2022-02-05T03:41:40Z</dcterms:modified>
</cp:coreProperties>
</file>