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383" r:id="rId3"/>
    <p:sldId id="384" r:id="rId4"/>
    <p:sldId id="385" r:id="rId5"/>
    <p:sldId id="386" r:id="rId6"/>
    <p:sldId id="387" r:id="rId7"/>
    <p:sldId id="388" r:id="rId8"/>
    <p:sldId id="389" r:id="rId9"/>
    <p:sldId id="390" r:id="rId10"/>
    <p:sldId id="391" r:id="rId11"/>
    <p:sldId id="39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59C7E9"/>
    <a:srgbClr val="E97159"/>
    <a:srgbClr val="FFD757"/>
    <a:srgbClr val="D6E513"/>
    <a:srgbClr val="D88028"/>
    <a:srgbClr val="6F7CBF"/>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2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hXiGaV8tY5M?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1"/>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827DC97-E32D-4E4B-9F39-D08F76EDFDA6}"/>
              </a:ext>
            </a:extLst>
          </p:cNvPr>
          <p:cNvSpPr/>
          <p:nvPr/>
        </p:nvSpPr>
        <p:spPr>
          <a:xfrm>
            <a:off x="985029" y="770134"/>
            <a:ext cx="1826140" cy="7238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C6A524E0-7F97-4F50-AE38-83750B943ACD}"/>
              </a:ext>
            </a:extLst>
          </p:cNvPr>
          <p:cNvSpPr/>
          <p:nvPr/>
        </p:nvSpPr>
        <p:spPr>
          <a:xfrm>
            <a:off x="985030" y="1149015"/>
            <a:ext cx="9788985" cy="177045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223AA6E-7D3F-43EA-BEC0-D69EAF8DAB9F}"/>
              </a:ext>
            </a:extLst>
          </p:cNvPr>
          <p:cNvSpPr/>
          <p:nvPr/>
        </p:nvSpPr>
        <p:spPr>
          <a:xfrm>
            <a:off x="985032" y="779683"/>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28:27-29</a:t>
            </a:r>
          </a:p>
        </p:txBody>
      </p:sp>
      <p:sp>
        <p:nvSpPr>
          <p:cNvPr id="4" name="Rectángulo 3">
            <a:extLst>
              <a:ext uri="{FF2B5EF4-FFF2-40B4-BE49-F238E27FC236}">
                <a16:creationId xmlns:a16="http://schemas.microsoft.com/office/drawing/2014/main" id="{033A78EC-EEAC-4C7B-9E78-EB2E8BE25553}"/>
              </a:ext>
            </a:extLst>
          </p:cNvPr>
          <p:cNvSpPr/>
          <p:nvPr/>
        </p:nvSpPr>
        <p:spPr>
          <a:xfrm>
            <a:off x="985031" y="1149015"/>
            <a:ext cx="978898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For the fitches are not threshed with a threshing instrument, neither is a cart wheel turned about upon the cummin; but the fitches are beaten out with a staff, and the cummin with a rod.</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Bread corn is bruised; because he will not ever be threshing it, nor break it with the wheel of his cart, nor bruise it with his horsemen.</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This also cometh forth from the Lord of hosts, which is wonderful in counsel, and excellent in working.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C82FEFE-D2D9-4D1C-A4DA-CD6B7FE62366}"/>
              </a:ext>
            </a:extLst>
          </p:cNvPr>
          <p:cNvSpPr/>
          <p:nvPr/>
        </p:nvSpPr>
        <p:spPr>
          <a:xfrm>
            <a:off x="985029" y="3076249"/>
            <a:ext cx="82914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Isaiah say about how the fitches and cumin seeds are threshed?</a:t>
            </a:r>
          </a:p>
        </p:txBody>
      </p:sp>
      <p:sp>
        <p:nvSpPr>
          <p:cNvPr id="6" name="Rectángulo 5">
            <a:extLst>
              <a:ext uri="{FF2B5EF4-FFF2-40B4-BE49-F238E27FC236}">
                <a16:creationId xmlns:a16="http://schemas.microsoft.com/office/drawing/2014/main" id="{9EEE880F-A943-4F2A-B871-E55B832A7A8F}"/>
              </a:ext>
            </a:extLst>
          </p:cNvPr>
          <p:cNvSpPr/>
          <p:nvPr/>
        </p:nvSpPr>
        <p:spPr>
          <a:xfrm>
            <a:off x="985030" y="3569199"/>
            <a:ext cx="76156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some seeds need to be threshed in a gentle way?</a:t>
            </a:r>
          </a:p>
        </p:txBody>
      </p:sp>
      <p:sp>
        <p:nvSpPr>
          <p:cNvPr id="7" name="Rectángulo 6">
            <a:extLst>
              <a:ext uri="{FF2B5EF4-FFF2-40B4-BE49-F238E27FC236}">
                <a16:creationId xmlns:a16="http://schemas.microsoft.com/office/drawing/2014/main" id="{E1D1D283-1BDB-46CE-93A4-3045EE78C602}"/>
              </a:ext>
            </a:extLst>
          </p:cNvPr>
          <p:cNvSpPr/>
          <p:nvPr/>
        </p:nvSpPr>
        <p:spPr>
          <a:xfrm>
            <a:off x="980546" y="3974165"/>
            <a:ext cx="610936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Isaiah say about how the wheat is threshed?</a:t>
            </a:r>
          </a:p>
        </p:txBody>
      </p:sp>
      <p:sp>
        <p:nvSpPr>
          <p:cNvPr id="8" name="Rectángulo 7">
            <a:extLst>
              <a:ext uri="{FF2B5EF4-FFF2-40B4-BE49-F238E27FC236}">
                <a16:creationId xmlns:a16="http://schemas.microsoft.com/office/drawing/2014/main" id="{85E4BBE9-FD19-412F-8186-026FC8B2A378}"/>
              </a:ext>
            </a:extLst>
          </p:cNvPr>
          <p:cNvSpPr/>
          <p:nvPr/>
        </p:nvSpPr>
        <p:spPr>
          <a:xfrm>
            <a:off x="998395" y="4445317"/>
            <a:ext cx="97889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metaphor about how Heavenly Father works with His children?</a:t>
            </a:r>
          </a:p>
        </p:txBody>
      </p:sp>
      <p:sp>
        <p:nvSpPr>
          <p:cNvPr id="9" name="Rectángulo 8">
            <a:extLst>
              <a:ext uri="{FF2B5EF4-FFF2-40B4-BE49-F238E27FC236}">
                <a16:creationId xmlns:a16="http://schemas.microsoft.com/office/drawing/2014/main" id="{E1D9E3C9-39E3-460E-947A-BAC33D3EDD50}"/>
              </a:ext>
            </a:extLst>
          </p:cNvPr>
          <p:cNvSpPr/>
          <p:nvPr/>
        </p:nvSpPr>
        <p:spPr>
          <a:xfrm>
            <a:off x="998395" y="5207134"/>
            <a:ext cx="9775619"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 Lord knows each of us individually, He gives us personalized experiences to help us grow.</a:t>
            </a:r>
          </a:p>
        </p:txBody>
      </p:sp>
    </p:spTree>
    <p:extLst>
      <p:ext uri="{BB962C8B-B14F-4D97-AF65-F5344CB8AC3E}">
        <p14:creationId xmlns:p14="http://schemas.microsoft.com/office/powerpoint/2010/main" val="1460107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Discovering Truth">
            <a:hlinkClick r:id="" action="ppaction://media"/>
            <a:extLst>
              <a:ext uri="{FF2B5EF4-FFF2-40B4-BE49-F238E27FC236}">
                <a16:creationId xmlns:a16="http://schemas.microsoft.com/office/drawing/2014/main" id="{0003866D-588B-457A-ADA7-600CCE67487B}"/>
              </a:ext>
            </a:extLst>
          </p:cNvPr>
          <p:cNvPicPr>
            <a:picLocks noRot="1" noChangeAspect="1"/>
          </p:cNvPicPr>
          <p:nvPr>
            <a:videoFile r:link="rId1"/>
          </p:nvPr>
        </p:nvPicPr>
        <p:blipFill>
          <a:blip r:embed="rId3"/>
          <a:stretch>
            <a:fillRect/>
          </a:stretch>
        </p:blipFill>
        <p:spPr>
          <a:xfrm>
            <a:off x="1822910" y="1383196"/>
            <a:ext cx="8142725" cy="45802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4228599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121</a:t>
            </a:r>
          </a:p>
        </p:txBody>
      </p:sp>
      <p:sp>
        <p:nvSpPr>
          <p:cNvPr id="4" name="Rectángulo 3">
            <a:extLst>
              <a:ext uri="{FF2B5EF4-FFF2-40B4-BE49-F238E27FC236}">
                <a16:creationId xmlns:a16="http://schemas.microsoft.com/office/drawing/2014/main" id="{A6484FE7-6482-4A06-8C49-0AD5BF3E5936}"/>
              </a:ext>
            </a:extLst>
          </p:cNvPr>
          <p:cNvSpPr/>
          <p:nvPr/>
        </p:nvSpPr>
        <p:spPr>
          <a:xfrm>
            <a:off x="4041591" y="2967335"/>
            <a:ext cx="4108817" cy="923330"/>
          </a:xfrm>
          <a:prstGeom prst="rect">
            <a:avLst/>
          </a:prstGeom>
        </p:spPr>
        <p:txBody>
          <a:bodyPr wrap="none">
            <a:spAutoFit/>
          </a:bodyPr>
          <a:lstStyle/>
          <a:p>
            <a:pPr fontAlgn="base"/>
            <a:r>
              <a:rPr lang="en-US" sz="5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Isaiah 24-28</a:t>
            </a: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7C8518B-A826-4DEB-94E6-702B4579FA49}"/>
              </a:ext>
            </a:extLst>
          </p:cNvPr>
          <p:cNvSpPr/>
          <p:nvPr/>
        </p:nvSpPr>
        <p:spPr>
          <a:xfrm>
            <a:off x="1775791" y="2028616"/>
            <a:ext cx="8640417" cy="2800767"/>
          </a:xfrm>
          <a:prstGeom prst="rect">
            <a:avLst/>
          </a:prstGeom>
        </p:spPr>
        <p:txBody>
          <a:bodyPr wrap="square">
            <a:spAutoFit/>
          </a:bodyPr>
          <a:lstStyle/>
          <a:p>
            <a:pPr algn="ctr"/>
            <a:r>
              <a:rPr lang="en-US" sz="4400" dirty="0">
                <a:solidFill>
                  <a:srgbClr val="212225"/>
                </a:solidFill>
                <a:latin typeface="Verdana" panose="020B0604030504040204" pitchFamily="34" charset="0"/>
                <a:ea typeface="Verdana" panose="020B0604030504040204" pitchFamily="34" charset="0"/>
              </a:rPr>
              <a:t>“Isaiah describes the destruction of the wicked and praises the Lord for blessing the righteous”</a:t>
            </a:r>
            <a:endParaRPr lang="en-US" sz="4400" dirty="0">
              <a:latin typeface="Verdana" panose="020B0604030504040204" pitchFamily="34" charset="0"/>
              <a:ea typeface="Verdana" panose="020B0604030504040204" pitchFamily="34" charset="0"/>
            </a:endParaRPr>
          </a:p>
        </p:txBody>
      </p:sp>
      <p:sp>
        <p:nvSpPr>
          <p:cNvPr id="4" name="Rectángulo 3">
            <a:extLst>
              <a:ext uri="{FF2B5EF4-FFF2-40B4-BE49-F238E27FC236}">
                <a16:creationId xmlns:a16="http://schemas.microsoft.com/office/drawing/2014/main" id="{EE14C660-281D-4E7A-AFD7-19C91C0A54F0}"/>
              </a:ext>
            </a:extLst>
          </p:cNvPr>
          <p:cNvSpPr/>
          <p:nvPr/>
        </p:nvSpPr>
        <p:spPr>
          <a:xfrm>
            <a:off x="1018421" y="783607"/>
            <a:ext cx="1492716"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24-27</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278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84D763B-D7DB-4F06-92A5-2BD1D7030437}"/>
              </a:ext>
            </a:extLst>
          </p:cNvPr>
          <p:cNvSpPr/>
          <p:nvPr/>
        </p:nvSpPr>
        <p:spPr>
          <a:xfrm>
            <a:off x="940902" y="2149402"/>
            <a:ext cx="1908315"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0F8C12F-C286-47D8-8280-BF59DCEA6804}"/>
              </a:ext>
            </a:extLst>
          </p:cNvPr>
          <p:cNvSpPr/>
          <p:nvPr/>
        </p:nvSpPr>
        <p:spPr>
          <a:xfrm>
            <a:off x="940902" y="2465689"/>
            <a:ext cx="10495721" cy="354865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D7AD645-6B89-4147-AEC4-746CA1B3F239}"/>
              </a:ext>
            </a:extLst>
          </p:cNvPr>
          <p:cNvSpPr/>
          <p:nvPr/>
        </p:nvSpPr>
        <p:spPr>
          <a:xfrm>
            <a:off x="1113183" y="968273"/>
            <a:ext cx="4475905"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do you think most of the children did?</a:t>
            </a:r>
          </a:p>
        </p:txBody>
      </p:sp>
      <p:sp>
        <p:nvSpPr>
          <p:cNvPr id="4" name="Rectángulo 3">
            <a:extLst>
              <a:ext uri="{FF2B5EF4-FFF2-40B4-BE49-F238E27FC236}">
                <a16:creationId xmlns:a16="http://schemas.microsoft.com/office/drawing/2014/main" id="{0F986A80-990C-46DF-9144-A629EA064449}"/>
              </a:ext>
            </a:extLst>
          </p:cNvPr>
          <p:cNvSpPr/>
          <p:nvPr/>
        </p:nvSpPr>
        <p:spPr>
          <a:xfrm>
            <a:off x="1113181" y="1386587"/>
            <a:ext cx="9382539"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Do you think you would have waited 20 minutes when you were that age? Why or why not?</a:t>
            </a:r>
          </a:p>
        </p:txBody>
      </p:sp>
      <p:sp>
        <p:nvSpPr>
          <p:cNvPr id="5" name="Rectángulo 4">
            <a:extLst>
              <a:ext uri="{FF2B5EF4-FFF2-40B4-BE49-F238E27FC236}">
                <a16:creationId xmlns:a16="http://schemas.microsoft.com/office/drawing/2014/main" id="{71439BD5-D060-414D-ACFC-A9E25876A897}"/>
              </a:ext>
            </a:extLst>
          </p:cNvPr>
          <p:cNvSpPr/>
          <p:nvPr/>
        </p:nvSpPr>
        <p:spPr>
          <a:xfrm>
            <a:off x="1113181" y="1804901"/>
            <a:ext cx="5766322"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What are some things the Lord has asked us to wait for? </a:t>
            </a:r>
          </a:p>
        </p:txBody>
      </p:sp>
      <p:sp>
        <p:nvSpPr>
          <p:cNvPr id="6" name="Rectángulo 5">
            <a:extLst>
              <a:ext uri="{FF2B5EF4-FFF2-40B4-BE49-F238E27FC236}">
                <a16:creationId xmlns:a16="http://schemas.microsoft.com/office/drawing/2014/main" id="{9718E15A-0C69-4B73-ABD5-7F7F58D3C580}"/>
              </a:ext>
            </a:extLst>
          </p:cNvPr>
          <p:cNvSpPr/>
          <p:nvPr/>
        </p:nvSpPr>
        <p:spPr>
          <a:xfrm>
            <a:off x="1113181" y="2143455"/>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25:6-12</a:t>
            </a:r>
          </a:p>
        </p:txBody>
      </p:sp>
      <p:sp>
        <p:nvSpPr>
          <p:cNvPr id="7" name="Rectángulo 6">
            <a:extLst>
              <a:ext uri="{FF2B5EF4-FFF2-40B4-BE49-F238E27FC236}">
                <a16:creationId xmlns:a16="http://schemas.microsoft.com/office/drawing/2014/main" id="{83BEA977-CC81-445A-9266-1C2122855866}"/>
              </a:ext>
            </a:extLst>
          </p:cNvPr>
          <p:cNvSpPr/>
          <p:nvPr/>
        </p:nvSpPr>
        <p:spPr>
          <a:xfrm>
            <a:off x="1113181" y="2465688"/>
            <a:ext cx="10177671"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And in this mountain shall the Lord of hosts make unto all people a feast of fat things, a feast of wines on the lees, of fat things full of marrow, of wines on the lees well refined.</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he will destroy in this mountain the face of the covering cast over all people, and the veil that is spread over all nations.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He will swallow up death in victory; and the Lord God will wipe away tears from off all faces; and the rebuke of his people shall he take away from off all the earth: for the Lord hath spoken it.</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 And it shall be said in that day, Lo, this is our God; we have waited for him, and he will save us: this is the Lord; we have waited for him, we will be glad and rejoice in his salvation.</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For in this mountain shall the hand of the Lord rest, and Moab shall be trodden down under him, even as straw is trodden down for the dunghill.</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he shall spread forth his hands in the midst of them, as he that swimmeth spreadeth forth his hands to swim: and he shall bring down their pride together with the spoils of their hands.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the fortress of the high fort of thy walls shall he bring down, lay low, and bring to the ground, even to the dust.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02D56E0C-0583-450C-AAC7-C55E52D84858}"/>
              </a:ext>
            </a:extLst>
          </p:cNvPr>
          <p:cNvSpPr/>
          <p:nvPr/>
        </p:nvSpPr>
        <p:spPr>
          <a:xfrm>
            <a:off x="1113182" y="6044191"/>
            <a:ext cx="10177670"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In what ways is a feast a good representation of the blessings that people who accept the gospel can receive?</a:t>
            </a:r>
          </a:p>
        </p:txBody>
      </p:sp>
    </p:spTree>
    <p:extLst>
      <p:ext uri="{BB962C8B-B14F-4D97-AF65-F5344CB8AC3E}">
        <p14:creationId xmlns:p14="http://schemas.microsoft.com/office/powerpoint/2010/main" val="376910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esquinas diagonales redondeadas 9">
            <a:extLst>
              <a:ext uri="{FF2B5EF4-FFF2-40B4-BE49-F238E27FC236}">
                <a16:creationId xmlns:a16="http://schemas.microsoft.com/office/drawing/2014/main" id="{2E4924F3-01B4-414B-90E3-6C2DC939D907}"/>
              </a:ext>
            </a:extLst>
          </p:cNvPr>
          <p:cNvSpPr/>
          <p:nvPr/>
        </p:nvSpPr>
        <p:spPr>
          <a:xfrm>
            <a:off x="3207026" y="3055494"/>
            <a:ext cx="5777948" cy="1754326"/>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B53FF62-7024-4110-8122-AE9ED996A6D7}"/>
              </a:ext>
            </a:extLst>
          </p:cNvPr>
          <p:cNvSpPr/>
          <p:nvPr/>
        </p:nvSpPr>
        <p:spPr>
          <a:xfrm>
            <a:off x="871458" y="783607"/>
            <a:ext cx="6211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Lord do for His people in the Millennium?</a:t>
            </a:r>
          </a:p>
        </p:txBody>
      </p:sp>
      <p:sp>
        <p:nvSpPr>
          <p:cNvPr id="4" name="Rectángulo 3">
            <a:extLst>
              <a:ext uri="{FF2B5EF4-FFF2-40B4-BE49-F238E27FC236}">
                <a16:creationId xmlns:a16="http://schemas.microsoft.com/office/drawing/2014/main" id="{F507F02C-A72F-419D-9DFA-48AFDDFF0ABB}"/>
              </a:ext>
            </a:extLst>
          </p:cNvPr>
          <p:cNvSpPr/>
          <p:nvPr/>
        </p:nvSpPr>
        <p:spPr>
          <a:xfrm>
            <a:off x="871458" y="1231228"/>
            <a:ext cx="56989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Savior “swallow up death in victory”?</a:t>
            </a:r>
          </a:p>
        </p:txBody>
      </p:sp>
      <p:sp>
        <p:nvSpPr>
          <p:cNvPr id="5" name="Rectángulo 4">
            <a:extLst>
              <a:ext uri="{FF2B5EF4-FFF2-40B4-BE49-F238E27FC236}">
                <a16:creationId xmlns:a16="http://schemas.microsoft.com/office/drawing/2014/main" id="{D4500783-5489-471E-BECE-CCA95873D29D}"/>
              </a:ext>
            </a:extLst>
          </p:cNvPr>
          <p:cNvSpPr/>
          <p:nvPr/>
        </p:nvSpPr>
        <p:spPr>
          <a:xfrm>
            <a:off x="871458" y="1678849"/>
            <a:ext cx="94634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“will wipe away tears from off all faces”?</a:t>
            </a:r>
          </a:p>
        </p:txBody>
      </p:sp>
      <p:sp>
        <p:nvSpPr>
          <p:cNvPr id="6" name="Rectángulo 5">
            <a:extLst>
              <a:ext uri="{FF2B5EF4-FFF2-40B4-BE49-F238E27FC236}">
                <a16:creationId xmlns:a16="http://schemas.microsoft.com/office/drawing/2014/main" id="{EC2AE217-5D9D-4344-B8AC-4AFF3797B03F}"/>
              </a:ext>
            </a:extLst>
          </p:cNvPr>
          <p:cNvSpPr/>
          <p:nvPr/>
        </p:nvSpPr>
        <p:spPr>
          <a:xfrm>
            <a:off x="3048000" y="3055494"/>
            <a:ext cx="6096000" cy="1754326"/>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“In the scriptures, the word </a:t>
            </a:r>
            <a:r>
              <a:rPr lang="en-US" i="1" dirty="0">
                <a:solidFill>
                  <a:schemeClr val="bg1"/>
                </a:solidFill>
                <a:latin typeface="Arial" panose="020B0604020202020204" pitchFamily="34" charset="0"/>
                <a:cs typeface="Arial" panose="020B0604020202020204" pitchFamily="34" charset="0"/>
              </a:rPr>
              <a:t>wait</a:t>
            </a:r>
            <a:r>
              <a:rPr lang="en-US" dirty="0">
                <a:solidFill>
                  <a:schemeClr val="bg1"/>
                </a:solidFill>
                <a:latin typeface="Arial" panose="020B0604020202020204" pitchFamily="34" charset="0"/>
                <a:cs typeface="Arial" panose="020B0604020202020204" pitchFamily="34" charset="0"/>
              </a:rPr>
              <a:t> means to hope, to anticipate, and to trust. To hope and trust in the Lord requires faith, patience, humility, meekness, long-suffering, keeping the commandments, and enduring to the end” (“Waiting upon the Lord: Thy Will Be Done,”</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2011, 72).</a:t>
            </a:r>
          </a:p>
        </p:txBody>
      </p:sp>
      <p:sp>
        <p:nvSpPr>
          <p:cNvPr id="7" name="Rectángulo 6">
            <a:extLst>
              <a:ext uri="{FF2B5EF4-FFF2-40B4-BE49-F238E27FC236}">
                <a16:creationId xmlns:a16="http://schemas.microsoft.com/office/drawing/2014/main" id="{801DBEAB-7E92-42D4-938D-AB924D6648A4}"/>
              </a:ext>
            </a:extLst>
          </p:cNvPr>
          <p:cNvSpPr/>
          <p:nvPr/>
        </p:nvSpPr>
        <p:spPr>
          <a:xfrm>
            <a:off x="1582214" y="2423207"/>
            <a:ext cx="7053534"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Elder Robert D. Hales of the Quorum of the Twelve Apostles.</a:t>
            </a:r>
          </a:p>
        </p:txBody>
      </p:sp>
      <p:sp>
        <p:nvSpPr>
          <p:cNvPr id="8" name="Rectángulo 7">
            <a:extLst>
              <a:ext uri="{FF2B5EF4-FFF2-40B4-BE49-F238E27FC236}">
                <a16:creationId xmlns:a16="http://schemas.microsoft.com/office/drawing/2014/main" id="{237FCA35-AD45-4753-9056-A3D86B598040}"/>
              </a:ext>
            </a:extLst>
          </p:cNvPr>
          <p:cNvSpPr/>
          <p:nvPr/>
        </p:nvSpPr>
        <p:spPr>
          <a:xfrm>
            <a:off x="871458" y="5072775"/>
            <a:ext cx="94634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additional things we may need to wait for the Lord to bless us with?</a:t>
            </a:r>
          </a:p>
        </p:txBody>
      </p:sp>
      <p:sp>
        <p:nvSpPr>
          <p:cNvPr id="9" name="Rectángulo 8">
            <a:extLst>
              <a:ext uri="{FF2B5EF4-FFF2-40B4-BE49-F238E27FC236}">
                <a16:creationId xmlns:a16="http://schemas.microsoft.com/office/drawing/2014/main" id="{479210E1-ED20-4EE4-AFC3-C79150F98383}"/>
              </a:ext>
            </a:extLst>
          </p:cNvPr>
          <p:cNvSpPr/>
          <p:nvPr/>
        </p:nvSpPr>
        <p:spPr>
          <a:xfrm>
            <a:off x="871458" y="5680195"/>
            <a:ext cx="85243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needed to wait for the Lord before receiving a blessing?</a:t>
            </a:r>
          </a:p>
        </p:txBody>
      </p:sp>
    </p:spTree>
    <p:extLst>
      <p:ext uri="{BB962C8B-B14F-4D97-AF65-F5344CB8AC3E}">
        <p14:creationId xmlns:p14="http://schemas.microsoft.com/office/powerpoint/2010/main" val="19620878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
                                        <p:tgtEl>
                                          <p:spTgt spid="9"/>
                                        </p:tgtEl>
                                      </p:cBhvr>
                                    </p:animEffect>
                                    <p:anim calcmode="lin" valueType="num">
                                      <p:cBhvr>
                                        <p:cTn id="37" dur="400" fill="hold"/>
                                        <p:tgtEl>
                                          <p:spTgt spid="9"/>
                                        </p:tgtEl>
                                        <p:attrNameLst>
                                          <p:attrName>ppt_x</p:attrName>
                                        </p:attrNameLst>
                                      </p:cBhvr>
                                      <p:tavLst>
                                        <p:tav tm="0">
                                          <p:val>
                                            <p:strVal val="#ppt_x"/>
                                          </p:val>
                                        </p:tav>
                                        <p:tav tm="100000">
                                          <p:val>
                                            <p:strVal val="#ppt_x"/>
                                          </p:val>
                                        </p:tav>
                                      </p:tavLst>
                                    </p:anim>
                                    <p:anim calcmode="lin" valueType="num">
                                      <p:cBhvr>
                                        <p:cTn id="38" dur="400" fill="hold"/>
                                        <p:tgtEl>
                                          <p:spTgt spid="9"/>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8DF1A38-D540-4ABE-86C0-781A918C5DBC}"/>
              </a:ext>
            </a:extLst>
          </p:cNvPr>
          <p:cNvSpPr/>
          <p:nvPr/>
        </p:nvSpPr>
        <p:spPr>
          <a:xfrm>
            <a:off x="1258956" y="2028616"/>
            <a:ext cx="9674087" cy="2800767"/>
          </a:xfrm>
          <a:prstGeom prst="rect">
            <a:avLst/>
          </a:prstGeom>
        </p:spPr>
        <p:txBody>
          <a:bodyPr wrap="square">
            <a:spAutoFit/>
          </a:bodyPr>
          <a:lstStyle/>
          <a:p>
            <a:pPr algn="ctr"/>
            <a:r>
              <a:rPr lang="en-US" sz="4400" dirty="0">
                <a:solidFill>
                  <a:schemeClr val="accent1">
                    <a:lumMod val="75000"/>
                  </a:schemeClr>
                </a:solidFill>
                <a:latin typeface="Verdana" panose="020B0604030504040204" pitchFamily="34" charset="0"/>
                <a:ea typeface="Verdana" panose="020B0604030504040204" pitchFamily="34" charset="0"/>
              </a:rPr>
              <a:t>“Isaiah prophesies of the destruction of Ephraim and testifies that Christ is the sure foundation”</a:t>
            </a:r>
          </a:p>
        </p:txBody>
      </p:sp>
      <p:sp>
        <p:nvSpPr>
          <p:cNvPr id="4" name="Rectángulo 3">
            <a:extLst>
              <a:ext uri="{FF2B5EF4-FFF2-40B4-BE49-F238E27FC236}">
                <a16:creationId xmlns:a16="http://schemas.microsoft.com/office/drawing/2014/main" id="{A77852FD-4E59-44E6-9DA4-75C9A0B98241}"/>
              </a:ext>
            </a:extLst>
          </p:cNvPr>
          <p:cNvSpPr/>
          <p:nvPr/>
        </p:nvSpPr>
        <p:spPr>
          <a:xfrm>
            <a:off x="1113183" y="968273"/>
            <a:ext cx="115929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28</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9369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F423DED-1A46-40D9-8CD5-1BC2BBC08D35}"/>
              </a:ext>
            </a:extLst>
          </p:cNvPr>
          <p:cNvSpPr/>
          <p:nvPr/>
        </p:nvSpPr>
        <p:spPr>
          <a:xfrm>
            <a:off x="759742" y="1444795"/>
            <a:ext cx="224839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D986E84D-705A-40DE-94BE-832B7235E6F5}"/>
              </a:ext>
            </a:extLst>
          </p:cNvPr>
          <p:cNvSpPr/>
          <p:nvPr/>
        </p:nvSpPr>
        <p:spPr>
          <a:xfrm>
            <a:off x="759743" y="1810082"/>
            <a:ext cx="10054030" cy="206069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A6E5348-9314-4E3E-AEE9-A09BB7264E5F}"/>
              </a:ext>
            </a:extLst>
          </p:cNvPr>
          <p:cNvSpPr/>
          <p:nvPr/>
        </p:nvSpPr>
        <p:spPr>
          <a:xfrm>
            <a:off x="861390" y="945731"/>
            <a:ext cx="90379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it be difficult to climb a ladder by skipping four rungs at a time?</a:t>
            </a:r>
          </a:p>
        </p:txBody>
      </p:sp>
      <p:sp>
        <p:nvSpPr>
          <p:cNvPr id="4" name="Rectángulo 3">
            <a:extLst>
              <a:ext uri="{FF2B5EF4-FFF2-40B4-BE49-F238E27FC236}">
                <a16:creationId xmlns:a16="http://schemas.microsoft.com/office/drawing/2014/main" id="{891F21DE-B0B0-41C7-B0D5-23556FC9E1EF}"/>
              </a:ext>
            </a:extLst>
          </p:cNvPr>
          <p:cNvSpPr/>
          <p:nvPr/>
        </p:nvSpPr>
        <p:spPr>
          <a:xfrm>
            <a:off x="861390" y="1485034"/>
            <a:ext cx="21467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28:9-10, 13.</a:t>
            </a:r>
          </a:p>
        </p:txBody>
      </p:sp>
      <p:sp>
        <p:nvSpPr>
          <p:cNvPr id="5" name="Rectángulo 4">
            <a:extLst>
              <a:ext uri="{FF2B5EF4-FFF2-40B4-BE49-F238E27FC236}">
                <a16:creationId xmlns:a16="http://schemas.microsoft.com/office/drawing/2014/main" id="{A1FDCA44-9842-41EF-92E4-78E84736A615}"/>
              </a:ext>
            </a:extLst>
          </p:cNvPr>
          <p:cNvSpPr/>
          <p:nvPr/>
        </p:nvSpPr>
        <p:spPr>
          <a:xfrm>
            <a:off x="861390" y="1854366"/>
            <a:ext cx="995238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Whom shall he teach knowledge? and whom shall he make to understand doctrine? them that are weaned from the milk, and drawn from the breasts.</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For precept must be upon precept, precept upon precept; line upon line, line upon line; here a little, and there a little: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But the word of the Lord was unto them precept upon precept, precept upon precept; line upon line, line upon line; here a little, and there a little; that they might go, and fall backward, and be broken, and snared, and taken.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BC6F77E-6FE2-41ED-867A-712AC6B65D8D}"/>
              </a:ext>
            </a:extLst>
          </p:cNvPr>
          <p:cNvSpPr/>
          <p:nvPr/>
        </p:nvSpPr>
        <p:spPr>
          <a:xfrm>
            <a:off x="861390" y="3885691"/>
            <a:ext cx="93692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how the Lord reveals truth?</a:t>
            </a:r>
          </a:p>
        </p:txBody>
      </p:sp>
      <p:sp>
        <p:nvSpPr>
          <p:cNvPr id="7" name="Rectángulo 6">
            <a:extLst>
              <a:ext uri="{FF2B5EF4-FFF2-40B4-BE49-F238E27FC236}">
                <a16:creationId xmlns:a16="http://schemas.microsoft.com/office/drawing/2014/main" id="{5FD01BBB-5AB3-4CE9-A7BD-EF0F68E50FD3}"/>
              </a:ext>
            </a:extLst>
          </p:cNvPr>
          <p:cNvSpPr/>
          <p:nvPr/>
        </p:nvSpPr>
        <p:spPr>
          <a:xfrm>
            <a:off x="861389" y="4255023"/>
            <a:ext cx="7898297" cy="369332"/>
          </a:xfrm>
          <a:prstGeom prst="rect">
            <a:avLst/>
          </a:prstGeom>
        </p:spPr>
        <p:txBody>
          <a:bodyPr wrap="squar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reveals truth to us precept upon precept and line upon line. </a:t>
            </a:r>
          </a:p>
        </p:txBody>
      </p:sp>
      <p:sp>
        <p:nvSpPr>
          <p:cNvPr id="8" name="Rectángulo 7">
            <a:extLst>
              <a:ext uri="{FF2B5EF4-FFF2-40B4-BE49-F238E27FC236}">
                <a16:creationId xmlns:a16="http://schemas.microsoft.com/office/drawing/2014/main" id="{4EC88CF8-7851-4D28-868D-07687FC831BF}"/>
              </a:ext>
            </a:extLst>
          </p:cNvPr>
          <p:cNvSpPr/>
          <p:nvPr/>
        </p:nvSpPr>
        <p:spPr>
          <a:xfrm>
            <a:off x="861389" y="4726635"/>
            <a:ext cx="995238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does it mean that the Lord reveals truth “precept upon precept” and “line upon line”?</a:t>
            </a:r>
          </a:p>
        </p:txBody>
      </p:sp>
      <p:sp>
        <p:nvSpPr>
          <p:cNvPr id="9" name="Rectángulo 8">
            <a:extLst>
              <a:ext uri="{FF2B5EF4-FFF2-40B4-BE49-F238E27FC236}">
                <a16:creationId xmlns:a16="http://schemas.microsoft.com/office/drawing/2014/main" id="{0B9ED76D-76E0-490D-BED4-18B6888B2EC8}"/>
              </a:ext>
            </a:extLst>
          </p:cNvPr>
          <p:cNvSpPr/>
          <p:nvPr/>
        </p:nvSpPr>
        <p:spPr>
          <a:xfrm>
            <a:off x="861389" y="5182858"/>
            <a:ext cx="46089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this truth relate to the ladder?</a:t>
            </a:r>
          </a:p>
        </p:txBody>
      </p:sp>
    </p:spTree>
    <p:extLst>
      <p:ext uri="{BB962C8B-B14F-4D97-AF65-F5344CB8AC3E}">
        <p14:creationId xmlns:p14="http://schemas.microsoft.com/office/powerpoint/2010/main" val="1355976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amond(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build="p"/>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0A28C19-90B5-4E2B-959A-317789B96E4D}"/>
              </a:ext>
            </a:extLst>
          </p:cNvPr>
          <p:cNvSpPr/>
          <p:nvPr/>
        </p:nvSpPr>
        <p:spPr>
          <a:xfrm>
            <a:off x="2564295" y="1248444"/>
            <a:ext cx="7673009" cy="3416320"/>
          </a:xfrm>
          <a:prstGeom prst="rect">
            <a:avLst/>
          </a:prstGeom>
        </p:spPr>
        <p:txBody>
          <a:bodyPr wrap="square">
            <a:spAutoFit/>
          </a:bodyPr>
          <a:lstStyle/>
          <a:p>
            <a:pPr algn="ctr" fontAlgn="base"/>
            <a:r>
              <a:rPr lang="en-US" sz="2400" i="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rPr>
              <a:t>“It is not wisdom that we should have all knowledge at once presented before us; but that we should have a little at a time; then we can comprehend it.</a:t>
            </a:r>
          </a:p>
          <a:p>
            <a:pPr algn="ctr" fontAlgn="base"/>
            <a:r>
              <a:rPr lang="en-US" sz="2400" i="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rPr>
              <a:t>“When you climb up a ladder, you must begin at the bottom, and ascend step by step, until you arrive at the top; and so it is with the principles of the gospel﻿—you must begin with the first, and go on until you learn all the principles of exaltation” (Teachings of Presidents of the Church: Joseph Smith [2007].</a:t>
            </a:r>
            <a:endParaRPr lang="en-US" sz="2400" b="0" i="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ndParaRPr>
          </a:p>
        </p:txBody>
      </p:sp>
      <p:sp>
        <p:nvSpPr>
          <p:cNvPr id="4" name="Rectángulo 3">
            <a:extLst>
              <a:ext uri="{FF2B5EF4-FFF2-40B4-BE49-F238E27FC236}">
                <a16:creationId xmlns:a16="http://schemas.microsoft.com/office/drawing/2014/main" id="{912F618C-1C7E-40EC-A110-C791442FDC51}"/>
              </a:ext>
            </a:extLst>
          </p:cNvPr>
          <p:cNvSpPr/>
          <p:nvPr/>
        </p:nvSpPr>
        <p:spPr>
          <a:xfrm>
            <a:off x="901148" y="5227982"/>
            <a:ext cx="750073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Lord reveals truth to us one step at a time?</a:t>
            </a:r>
          </a:p>
        </p:txBody>
      </p:sp>
    </p:spTree>
    <p:extLst>
      <p:ext uri="{BB962C8B-B14F-4D97-AF65-F5344CB8AC3E}">
        <p14:creationId xmlns:p14="http://schemas.microsoft.com/office/powerpoint/2010/main" val="243029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6A3F461-AE8C-4950-B88A-55D9A90A7661}"/>
              </a:ext>
            </a:extLst>
          </p:cNvPr>
          <p:cNvSpPr/>
          <p:nvPr/>
        </p:nvSpPr>
        <p:spPr>
          <a:xfrm>
            <a:off x="976217" y="3265739"/>
            <a:ext cx="1963106" cy="7238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a:extLst>
              <a:ext uri="{FF2B5EF4-FFF2-40B4-BE49-F238E27FC236}">
                <a16:creationId xmlns:a16="http://schemas.microsoft.com/office/drawing/2014/main" id="{5D865C67-87BB-4FC3-9048-29E38B27CCC8}"/>
              </a:ext>
            </a:extLst>
          </p:cNvPr>
          <p:cNvSpPr/>
          <p:nvPr/>
        </p:nvSpPr>
        <p:spPr>
          <a:xfrm>
            <a:off x="1113180" y="783606"/>
            <a:ext cx="1492716" cy="7238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68D78BB6-BD7E-415A-B942-882E8A43FE0B}"/>
              </a:ext>
            </a:extLst>
          </p:cNvPr>
          <p:cNvSpPr/>
          <p:nvPr/>
        </p:nvSpPr>
        <p:spPr>
          <a:xfrm>
            <a:off x="976218" y="3650823"/>
            <a:ext cx="9788985" cy="14773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6D35BD92-F689-4693-BE9D-0FB4E0C279B1}"/>
              </a:ext>
            </a:extLst>
          </p:cNvPr>
          <p:cNvSpPr/>
          <p:nvPr/>
        </p:nvSpPr>
        <p:spPr>
          <a:xfrm>
            <a:off x="1113181" y="1149015"/>
            <a:ext cx="9515061" cy="65025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11D9C66D-C18B-4D44-A37D-73D71C9A2F3E}"/>
              </a:ext>
            </a:extLst>
          </p:cNvPr>
          <p:cNvSpPr/>
          <p:nvPr/>
        </p:nvSpPr>
        <p:spPr>
          <a:xfrm>
            <a:off x="1113183" y="783607"/>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28:16</a:t>
            </a:r>
          </a:p>
        </p:txBody>
      </p:sp>
      <p:sp>
        <p:nvSpPr>
          <p:cNvPr id="4" name="Rectángulo 3">
            <a:extLst>
              <a:ext uri="{FF2B5EF4-FFF2-40B4-BE49-F238E27FC236}">
                <a16:creationId xmlns:a16="http://schemas.microsoft.com/office/drawing/2014/main" id="{F8DD81B2-4A95-4CC4-B641-9640F0F8C939}"/>
              </a:ext>
            </a:extLst>
          </p:cNvPr>
          <p:cNvSpPr/>
          <p:nvPr/>
        </p:nvSpPr>
        <p:spPr>
          <a:xfrm>
            <a:off x="1113182" y="1152939"/>
            <a:ext cx="942229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Therefore thus saith the Lord God, Behold, I lay in Zion for a foundation a stone, a tried stone, a precious corner stone, a sure foundation: he that believeth shall not make haste.</a:t>
            </a:r>
          </a:p>
        </p:txBody>
      </p:sp>
      <p:sp>
        <p:nvSpPr>
          <p:cNvPr id="5" name="Rectángulo 4">
            <a:extLst>
              <a:ext uri="{FF2B5EF4-FFF2-40B4-BE49-F238E27FC236}">
                <a16:creationId xmlns:a16="http://schemas.microsoft.com/office/drawing/2014/main" id="{9B76F8AB-0AD0-4031-86BA-50D625263093}"/>
              </a:ext>
            </a:extLst>
          </p:cNvPr>
          <p:cNvSpPr/>
          <p:nvPr/>
        </p:nvSpPr>
        <p:spPr>
          <a:xfrm>
            <a:off x="1113182" y="1861641"/>
            <a:ext cx="40446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Isaiah describe the stone?</a:t>
            </a:r>
          </a:p>
        </p:txBody>
      </p:sp>
      <p:sp>
        <p:nvSpPr>
          <p:cNvPr id="6" name="Rectángulo 5">
            <a:extLst>
              <a:ext uri="{FF2B5EF4-FFF2-40B4-BE49-F238E27FC236}">
                <a16:creationId xmlns:a16="http://schemas.microsoft.com/office/drawing/2014/main" id="{5206584F-782B-48C4-B860-C32CE1CFC2EE}"/>
              </a:ext>
            </a:extLst>
          </p:cNvPr>
          <p:cNvSpPr/>
          <p:nvPr/>
        </p:nvSpPr>
        <p:spPr>
          <a:xfrm>
            <a:off x="1113182" y="2293344"/>
            <a:ext cx="6481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In what ways is the stone a representation of the Savior? </a:t>
            </a:r>
          </a:p>
        </p:txBody>
      </p:sp>
      <p:sp>
        <p:nvSpPr>
          <p:cNvPr id="7" name="Rectángulo 6">
            <a:extLst>
              <a:ext uri="{FF2B5EF4-FFF2-40B4-BE49-F238E27FC236}">
                <a16:creationId xmlns:a16="http://schemas.microsoft.com/office/drawing/2014/main" id="{AB566378-D941-44B0-9614-928E811B5982}"/>
              </a:ext>
            </a:extLst>
          </p:cNvPr>
          <p:cNvSpPr/>
          <p:nvPr/>
        </p:nvSpPr>
        <p:spPr>
          <a:xfrm>
            <a:off x="1113182" y="2787418"/>
            <a:ext cx="7089914" cy="369332"/>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Savior is the only sure foundation upon which to build our lives.</a:t>
            </a:r>
          </a:p>
        </p:txBody>
      </p:sp>
      <p:sp>
        <p:nvSpPr>
          <p:cNvPr id="8" name="Rectángulo 7">
            <a:extLst>
              <a:ext uri="{FF2B5EF4-FFF2-40B4-BE49-F238E27FC236}">
                <a16:creationId xmlns:a16="http://schemas.microsoft.com/office/drawing/2014/main" id="{B362853A-AA03-4854-8251-CC65EF3B3753}"/>
              </a:ext>
            </a:extLst>
          </p:cNvPr>
          <p:cNvSpPr/>
          <p:nvPr/>
        </p:nvSpPr>
        <p:spPr>
          <a:xfrm>
            <a:off x="1113182" y="3278911"/>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28:24-26</a:t>
            </a:r>
          </a:p>
        </p:txBody>
      </p:sp>
      <p:sp>
        <p:nvSpPr>
          <p:cNvPr id="9" name="Rectángulo 8">
            <a:extLst>
              <a:ext uri="{FF2B5EF4-FFF2-40B4-BE49-F238E27FC236}">
                <a16:creationId xmlns:a16="http://schemas.microsoft.com/office/drawing/2014/main" id="{FAD36DD2-C76B-47FD-92B3-DEFD51CEF0B3}"/>
              </a:ext>
            </a:extLst>
          </p:cNvPr>
          <p:cNvSpPr/>
          <p:nvPr/>
        </p:nvSpPr>
        <p:spPr>
          <a:xfrm>
            <a:off x="1113181" y="3650824"/>
            <a:ext cx="9515061"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Doth the plowman plow all day to sow? doth he open and break the clods of his ground?</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When he hath made plain the face thereof, doth he not cast abroad the fitches, and scatter the cummin, and cast in the principal wheat and the appointed barley and the </a:t>
            </a:r>
            <a:r>
              <a:rPr lang="en-US" dirty="0" err="1">
                <a:solidFill>
                  <a:schemeClr val="bg1"/>
                </a:solidFill>
                <a:latin typeface="Arial" panose="020B0604020202020204" pitchFamily="34" charset="0"/>
                <a:cs typeface="Arial" panose="020B0604020202020204" pitchFamily="34" charset="0"/>
              </a:rPr>
              <a:t>rie</a:t>
            </a:r>
            <a:r>
              <a:rPr lang="en-US" dirty="0">
                <a:solidFill>
                  <a:schemeClr val="bg1"/>
                </a:solidFill>
                <a:latin typeface="Arial" panose="020B0604020202020204" pitchFamily="34" charset="0"/>
                <a:cs typeface="Arial" panose="020B0604020202020204" pitchFamily="34" charset="0"/>
              </a:rPr>
              <a:t> in their place?</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For his God doth instruct him to discretion, and doth teach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7F045E39-7DCF-40E7-9C88-727D004E32D7}"/>
              </a:ext>
            </a:extLst>
          </p:cNvPr>
          <p:cNvSpPr/>
          <p:nvPr/>
        </p:nvSpPr>
        <p:spPr>
          <a:xfrm>
            <a:off x="1113181" y="5252894"/>
            <a:ext cx="45448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does the plowman plow his fields?</a:t>
            </a:r>
          </a:p>
        </p:txBody>
      </p:sp>
    </p:spTree>
    <p:extLst>
      <p:ext uri="{BB962C8B-B14F-4D97-AF65-F5344CB8AC3E}">
        <p14:creationId xmlns:p14="http://schemas.microsoft.com/office/powerpoint/2010/main" val="2011093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build="p"/>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TotalTime>
  <Words>1185</Words>
  <Application>Microsoft Office PowerPoint</Application>
  <PresentationFormat>Widescreen</PresentationFormat>
  <Paragraphs>58</Paragraphs>
  <Slides>11</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Century Gothic</vt:lpstr>
      <vt:lpstr>Dubai</vt:lpstr>
      <vt:lpstr>Franklin Gothic Medium</vt:lpstr>
      <vt:lpstr>MV Boli</vt:lpstr>
      <vt:lpstr>Rockwell</vt:lpstr>
      <vt:lpstr>Trebuchet MS</vt:lpstr>
      <vt:lpstr>Verdana</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4969</cp:revision>
  <dcterms:created xsi:type="dcterms:W3CDTF">2018-08-29T04:26:39Z</dcterms:created>
  <dcterms:modified xsi:type="dcterms:W3CDTF">2022-02-05T03:35:19Z</dcterms:modified>
</cp:coreProperties>
</file>