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2"/>
  </p:notesMasterIdLst>
  <p:sldIdLst>
    <p:sldId id="296" r:id="rId2"/>
    <p:sldId id="383" r:id="rId3"/>
    <p:sldId id="382" r:id="rId4"/>
    <p:sldId id="384" r:id="rId5"/>
    <p:sldId id="385" r:id="rId6"/>
    <p:sldId id="386" r:id="rId7"/>
    <p:sldId id="387" r:id="rId8"/>
    <p:sldId id="388" r:id="rId9"/>
    <p:sldId id="389" r:id="rId10"/>
    <p:sldId id="4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F63"/>
    <a:srgbClr val="FF6600"/>
    <a:srgbClr val="59C7E9"/>
    <a:srgbClr val="E97159"/>
    <a:srgbClr val="FFD757"/>
    <a:srgbClr val="D6E513"/>
    <a:srgbClr val="D88028"/>
    <a:srgbClr val="6F7CBF"/>
    <a:srgbClr val="6372DF"/>
    <a:srgbClr val="0B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elgrancielo.blogspot.mx/2013/07/los-comentarios-de-isaias-el-gran-roll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2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2k0xm4NSv8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4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Old Testament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92074B7-9427-4CD1-8CA4-1A5617BC6207}"/>
              </a:ext>
            </a:extLst>
          </p:cNvPr>
          <p:cNvSpPr txBox="1"/>
          <p:nvPr/>
        </p:nvSpPr>
        <p:spPr>
          <a:xfrm>
            <a:off x="7043530" y="3013500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mbria" panose="02040503050406030204" pitchFamily="18" charset="0"/>
                <a:cs typeface="Dubai" panose="020B0503030403030204" pitchFamily="34" charset="-78"/>
              </a:rPr>
              <a:t>SEMINARY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The Gathering of Israel at BYU Idaho">
            <a:hlinkClick r:id="" action="ppaction://media"/>
            <a:extLst>
              <a:ext uri="{FF2B5EF4-FFF2-40B4-BE49-F238E27FC236}">
                <a16:creationId xmlns:a16="http://schemas.microsoft.com/office/drawing/2014/main" id="{F16BF368-5615-45BC-B215-59F4841035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5440" y="1244600"/>
            <a:ext cx="730112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0CDD90-E43A-4187-B2AA-DB020B504169}"/>
              </a:ext>
            </a:extLst>
          </p:cNvPr>
          <p:cNvSpPr/>
          <p:nvPr/>
        </p:nvSpPr>
        <p:spPr>
          <a:xfrm>
            <a:off x="3791523" y="2921168"/>
            <a:ext cx="4608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Isaiah 17–23</a:t>
            </a:r>
          </a:p>
        </p:txBody>
      </p:sp>
    </p:spTree>
    <p:extLst>
      <p:ext uri="{BB962C8B-B14F-4D97-AF65-F5344CB8AC3E}">
        <p14:creationId xmlns:p14="http://schemas.microsoft.com/office/powerpoint/2010/main" val="34427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43211CF-C56C-4E16-8BE2-5C3C5AFC7502}"/>
              </a:ext>
            </a:extLst>
          </p:cNvPr>
          <p:cNvSpPr/>
          <p:nvPr/>
        </p:nvSpPr>
        <p:spPr>
          <a:xfrm>
            <a:off x="2153478" y="2274838"/>
            <a:ext cx="7885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“Isaiah prophesies of the scattering and the latter-day gathering of Israel”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6F243AF-02ED-4B3F-8256-217F767DA613}"/>
              </a:ext>
            </a:extLst>
          </p:cNvPr>
          <p:cNvSpPr/>
          <p:nvPr/>
        </p:nvSpPr>
        <p:spPr>
          <a:xfrm>
            <a:off x="1044925" y="96827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17-18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74DBFF1-437B-4B2F-9585-0D0C695FE47A}"/>
              </a:ext>
            </a:extLst>
          </p:cNvPr>
          <p:cNvSpPr/>
          <p:nvPr/>
        </p:nvSpPr>
        <p:spPr>
          <a:xfrm>
            <a:off x="768627" y="2981920"/>
            <a:ext cx="1635920" cy="8855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4B1F0E0-0F92-4668-9633-820E3794CAC1}"/>
              </a:ext>
            </a:extLst>
          </p:cNvPr>
          <p:cNvSpPr/>
          <p:nvPr/>
        </p:nvSpPr>
        <p:spPr>
          <a:xfrm>
            <a:off x="768628" y="3350570"/>
            <a:ext cx="9965631" cy="2117917"/>
          </a:xfrm>
          <a:prstGeom prst="roundRect">
            <a:avLst/>
          </a:prstGeom>
          <a:solidFill>
            <a:srgbClr val="B9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765A2D-BB41-4A74-9664-807844340E78}"/>
              </a:ext>
            </a:extLst>
          </p:cNvPr>
          <p:cNvSpPr/>
          <p:nvPr/>
        </p:nvSpPr>
        <p:spPr>
          <a:xfrm>
            <a:off x="1683026" y="8297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What are some situations in which people might trust in their own strength and wisdom rather than trusting God’s way?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A85DBA-2D72-438A-A855-62081046E176}"/>
              </a:ext>
            </a:extLst>
          </p:cNvPr>
          <p:cNvSpPr/>
          <p:nvPr/>
        </p:nvSpPr>
        <p:spPr>
          <a:xfrm>
            <a:off x="834887" y="1681874"/>
            <a:ext cx="9899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some people trust in their own strength and wisdom rather than trusting God’s way? What are the consequences of not trusting in God?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5F7515C-5844-4C17-B108-05F572D8B6F3}"/>
              </a:ext>
            </a:extLst>
          </p:cNvPr>
          <p:cNvSpPr/>
          <p:nvPr/>
        </p:nvSpPr>
        <p:spPr>
          <a:xfrm>
            <a:off x="3220854" y="2533975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Land, ambassadors, messengers, ensign, trumpet.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092FAF-9D5D-4F53-8434-AEADE7A4BD0C}"/>
              </a:ext>
            </a:extLst>
          </p:cNvPr>
          <p:cNvSpPr/>
          <p:nvPr/>
        </p:nvSpPr>
        <p:spPr>
          <a:xfrm>
            <a:off x="834886" y="5658895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“the land” Isaiah was prophesying about?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C4F2C5-2870-46AE-AF1D-ABF2E25300FF}"/>
              </a:ext>
            </a:extLst>
          </p:cNvPr>
          <p:cNvSpPr/>
          <p:nvPr/>
        </p:nvSpPr>
        <p:spPr>
          <a:xfrm>
            <a:off x="834887" y="29819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18:1-3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6E316E-FF3E-4F68-8214-5350EE681CEC}"/>
              </a:ext>
            </a:extLst>
          </p:cNvPr>
          <p:cNvSpPr/>
          <p:nvPr/>
        </p:nvSpPr>
        <p:spPr>
          <a:xfrm>
            <a:off x="834886" y="3350571"/>
            <a:ext cx="9899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Woe to the land shadowing with wings, which 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beyond the rivers of Ethiopia: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sendeth ambassadors by the sea, even in vessels of bulrushes upon the waters, 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saying,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Go, ye swift messengers, to a nation scattered and peeled, to a people terrible from their beginning hitherto; a nation meted out and trodden down, whose land the rivers have spoiled!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ye inhabitants of the world, and dwellers on the earth, see ye, when he lifteth up an ensign on the mountains; and when he bloweth a trumpet, hear ye.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5D26068-80F3-4A87-B2D7-0763FA1DC94E}"/>
              </a:ext>
            </a:extLst>
          </p:cNvPr>
          <p:cNvSpPr/>
          <p:nvPr/>
        </p:nvSpPr>
        <p:spPr>
          <a:xfrm>
            <a:off x="834886" y="6082240"/>
            <a:ext cx="8786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each of the words listed on the board relate to the restored Church?</a:t>
            </a:r>
          </a:p>
        </p:txBody>
      </p:sp>
    </p:spTree>
    <p:extLst>
      <p:ext uri="{BB962C8B-B14F-4D97-AF65-F5344CB8AC3E}">
        <p14:creationId xmlns:p14="http://schemas.microsoft.com/office/powerpoint/2010/main" val="25047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4" grpId="0"/>
      <p:bldP spid="5" grpId="0" build="p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DD58F0-808E-43F2-8E0D-75AB699B2790}"/>
              </a:ext>
            </a:extLst>
          </p:cNvPr>
          <p:cNvSpPr/>
          <p:nvPr/>
        </p:nvSpPr>
        <p:spPr>
          <a:xfrm>
            <a:off x="2153478" y="2028616"/>
            <a:ext cx="78850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“Isaiah prophesies Egypt’s destruction and future conversion and the destruction of other nations”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135EB8-215D-4B80-B1AC-52E45DF8F369}"/>
              </a:ext>
            </a:extLst>
          </p:cNvPr>
          <p:cNvSpPr/>
          <p:nvPr/>
        </p:nvSpPr>
        <p:spPr>
          <a:xfrm>
            <a:off x="1113183" y="78360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19-21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6A7607-F464-40A4-9CEA-A319359C256C}"/>
              </a:ext>
            </a:extLst>
          </p:cNvPr>
          <p:cNvSpPr/>
          <p:nvPr/>
        </p:nvSpPr>
        <p:spPr>
          <a:xfrm>
            <a:off x="1113183" y="78360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22-23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82A542-82C7-4024-91CD-ACE9E59C0C1B}"/>
              </a:ext>
            </a:extLst>
          </p:cNvPr>
          <p:cNvSpPr/>
          <p:nvPr/>
        </p:nvSpPr>
        <p:spPr>
          <a:xfrm>
            <a:off x="1921565" y="2367171"/>
            <a:ext cx="83488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“Isaiah prophesies that Jerusalem will be attacked and scourged by Babylon”</a:t>
            </a:r>
          </a:p>
        </p:txBody>
      </p:sp>
    </p:spTree>
    <p:extLst>
      <p:ext uri="{BB962C8B-B14F-4D97-AF65-F5344CB8AC3E}">
        <p14:creationId xmlns:p14="http://schemas.microsoft.com/office/powerpoint/2010/main" val="766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2DEE2C8-2757-4103-AECB-880869B2708C}"/>
              </a:ext>
            </a:extLst>
          </p:cNvPr>
          <p:cNvSpPr/>
          <p:nvPr/>
        </p:nvSpPr>
        <p:spPr>
          <a:xfrm>
            <a:off x="752597" y="733517"/>
            <a:ext cx="1892082" cy="8855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C8C056E-E927-4468-B23F-68B8FD3C13ED}"/>
              </a:ext>
            </a:extLst>
          </p:cNvPr>
          <p:cNvSpPr/>
          <p:nvPr/>
        </p:nvSpPr>
        <p:spPr>
          <a:xfrm>
            <a:off x="771584" y="1102849"/>
            <a:ext cx="10164413" cy="2400656"/>
          </a:xfrm>
          <a:prstGeom prst="roundRect">
            <a:avLst/>
          </a:prstGeom>
          <a:solidFill>
            <a:srgbClr val="B9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9F1376-BB53-48EE-AD87-63CD13FF24AE}"/>
              </a:ext>
            </a:extLst>
          </p:cNvPr>
          <p:cNvSpPr/>
          <p:nvPr/>
        </p:nvSpPr>
        <p:spPr>
          <a:xfrm>
            <a:off x="895418" y="779683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22:8-11.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F3EA6B-F95A-4FEC-823C-FB35429D0D16}"/>
              </a:ext>
            </a:extLst>
          </p:cNvPr>
          <p:cNvSpPr/>
          <p:nvPr/>
        </p:nvSpPr>
        <p:spPr>
          <a:xfrm>
            <a:off x="895417" y="1149015"/>
            <a:ext cx="9984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he discovered the covering of Judah, and thou didst look in that day to the armour of the house of the forest.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have seen also the breaches of the city of David, that they are many: and ye gathered together the waters of the lower pool.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ye have numbered the houses of Jerusalem, and the houses have ye broken down to fortify the wall.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made also a ditch between the two walls for the water of the old pool: but ye have not looked unto the maker thereof, neither had respect unto him that fashioned it long ago.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13E8F4-1DC4-4CB1-8D17-B16C49B9EA74}"/>
              </a:ext>
            </a:extLst>
          </p:cNvPr>
          <p:cNvSpPr/>
          <p:nvPr/>
        </p:nvSpPr>
        <p:spPr>
          <a:xfrm>
            <a:off x="861482" y="3811401"/>
            <a:ext cx="998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people think they could depend on for protection from the Babylonian army?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79C6CBC-407C-4A8C-8F40-D7B7F445DB74}"/>
              </a:ext>
            </a:extLst>
          </p:cNvPr>
          <p:cNvSpPr/>
          <p:nvPr/>
        </p:nvSpPr>
        <p:spPr>
          <a:xfrm>
            <a:off x="895417" y="4488630"/>
            <a:ext cx="971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problem with the people relying on these preparations to save them?</a:t>
            </a:r>
          </a:p>
        </p:txBody>
      </p:sp>
    </p:spTree>
    <p:extLst>
      <p:ext uri="{BB962C8B-B14F-4D97-AF65-F5344CB8AC3E}">
        <p14:creationId xmlns:p14="http://schemas.microsoft.com/office/powerpoint/2010/main" val="158570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283E3BE-3CDB-4DCE-A3B8-475D803FACE7}"/>
              </a:ext>
            </a:extLst>
          </p:cNvPr>
          <p:cNvSpPr/>
          <p:nvPr/>
        </p:nvSpPr>
        <p:spPr>
          <a:xfrm>
            <a:off x="1113177" y="715159"/>
            <a:ext cx="1890261" cy="8855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C2F4A79-7F8E-4B0F-9B2A-F48A3A3CE5BE}"/>
              </a:ext>
            </a:extLst>
          </p:cNvPr>
          <p:cNvSpPr/>
          <p:nvPr/>
        </p:nvSpPr>
        <p:spPr>
          <a:xfrm>
            <a:off x="1113182" y="1149015"/>
            <a:ext cx="9965631" cy="1754326"/>
          </a:xfrm>
          <a:prstGeom prst="roundRect">
            <a:avLst/>
          </a:prstGeom>
          <a:solidFill>
            <a:srgbClr val="B9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9996EC-C69A-4185-9CAE-B41417C8CF45}"/>
              </a:ext>
            </a:extLst>
          </p:cNvPr>
          <p:cNvSpPr/>
          <p:nvPr/>
        </p:nvSpPr>
        <p:spPr>
          <a:xfrm>
            <a:off x="1113183" y="77968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22:12-14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C4AFF5A-0BF5-4BB2-8B35-1A09319866CB}"/>
              </a:ext>
            </a:extLst>
          </p:cNvPr>
          <p:cNvSpPr/>
          <p:nvPr/>
        </p:nvSpPr>
        <p:spPr>
          <a:xfrm>
            <a:off x="1113183" y="1149015"/>
            <a:ext cx="9965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that day did the Lord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 call to weeping, and to mourning, and to baldness, and to girding with sackcloth: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behold joy and gladness, slaying oxen, and killing sheep, eating flesh, and drinking wine: let us eat and drink; for to morrow we shall die.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was revealed in mine ears by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hosts, Surely this iniquity shall not be purged from you till ye die, saith the Lord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8ED958-FB14-49E0-96A5-645B39B83AA9}"/>
              </a:ext>
            </a:extLst>
          </p:cNvPr>
          <p:cNvSpPr/>
          <p:nvPr/>
        </p:nvSpPr>
        <p:spPr>
          <a:xfrm>
            <a:off x="1113183" y="3059668"/>
            <a:ext cx="642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call for the people in Jerusalem to do?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3F7B11-F07C-4ABE-B48D-5A3DC08F5871}"/>
              </a:ext>
            </a:extLst>
          </p:cNvPr>
          <p:cNvSpPr/>
          <p:nvPr/>
        </p:nvSpPr>
        <p:spPr>
          <a:xfrm>
            <a:off x="1113183" y="3461262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people respond to the call to repent?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D6F6E5-A856-4F88-BE26-63E4E1B5E1B8}"/>
              </a:ext>
            </a:extLst>
          </p:cNvPr>
          <p:cNvSpPr/>
          <p:nvPr/>
        </p:nvSpPr>
        <p:spPr>
          <a:xfrm>
            <a:off x="1113183" y="3862856"/>
            <a:ext cx="996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this prophecy teach us about the dangers of trusting in our own strength instead of trusting in God?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89E266-67AD-4DB5-B981-960F5F707A21}"/>
              </a:ext>
            </a:extLst>
          </p:cNvPr>
          <p:cNvSpPr/>
          <p:nvPr/>
        </p:nvSpPr>
        <p:spPr>
          <a:xfrm>
            <a:off x="1113183" y="4541449"/>
            <a:ext cx="996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Trusting in our own strength instead of trusting in God can lead us into sin and ultimately to destruction.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E1D404-6B51-4753-8B53-656ED5518981}"/>
              </a:ext>
            </a:extLst>
          </p:cNvPr>
          <p:cNvSpPr/>
          <p:nvPr/>
        </p:nvSpPr>
        <p:spPr>
          <a:xfrm>
            <a:off x="1113182" y="5208591"/>
            <a:ext cx="9965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trusting in our own strength instead of trusting in God can lead us to commit sin?</a:t>
            </a:r>
          </a:p>
        </p:txBody>
      </p:sp>
    </p:spTree>
    <p:extLst>
      <p:ext uri="{BB962C8B-B14F-4D97-AF65-F5344CB8AC3E}">
        <p14:creationId xmlns:p14="http://schemas.microsoft.com/office/powerpoint/2010/main" val="41215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88CAC3-3F8F-440D-86C2-D14AA1D3BEB4}"/>
              </a:ext>
            </a:extLst>
          </p:cNvPr>
          <p:cNvSpPr/>
          <p:nvPr/>
        </p:nvSpPr>
        <p:spPr>
          <a:xfrm>
            <a:off x="2088116" y="77968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MV Boli" panose="02000500030200090000" pitchFamily="2" charset="0"/>
              </a:rPr>
              <a:t>Shebna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285315-1969-49CF-8A9F-B21F7CBD4A1B}"/>
              </a:ext>
            </a:extLst>
          </p:cNvPr>
          <p:cNvSpPr/>
          <p:nvPr/>
        </p:nvSpPr>
        <p:spPr>
          <a:xfrm>
            <a:off x="7508846" y="77968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Eliakim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96F571-D9C5-41DD-9AB2-B1CFAC71CB91}"/>
              </a:ext>
            </a:extLst>
          </p:cNvPr>
          <p:cNvSpPr/>
          <p:nvPr/>
        </p:nvSpPr>
        <p:spPr>
          <a:xfrm>
            <a:off x="1364665" y="1336742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V Boli" panose="02000500030200090000" pitchFamily="2" charset="0"/>
              </a:rPr>
              <a:t>Prideful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44580D-7582-4DCB-A60B-A68F9E934010}"/>
              </a:ext>
            </a:extLst>
          </p:cNvPr>
          <p:cNvSpPr/>
          <p:nvPr/>
        </p:nvSpPr>
        <p:spPr>
          <a:xfrm>
            <a:off x="2944218" y="133184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V Boli" panose="02000500030200090000" pitchFamily="2" charset="0"/>
              </a:rPr>
              <a:t>Loved riches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655533-0B35-406D-9896-CBA784D8AC4B}"/>
              </a:ext>
            </a:extLst>
          </p:cNvPr>
          <p:cNvSpPr/>
          <p:nvPr/>
        </p:nvSpPr>
        <p:spPr>
          <a:xfrm>
            <a:off x="6559826" y="1315676"/>
            <a:ext cx="106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cKayldsLat-Italic"/>
              </a:rPr>
              <a:t>Obedient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E6EAFA-04B3-4CF3-8006-C2EB4EA4B316}"/>
              </a:ext>
            </a:extLst>
          </p:cNvPr>
          <p:cNvSpPr/>
          <p:nvPr/>
        </p:nvSpPr>
        <p:spPr>
          <a:xfrm>
            <a:off x="8501425" y="1331844"/>
            <a:ext cx="119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cKayldsLat-Italic"/>
              </a:rPr>
              <a:t>Loved God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4FA843-EC69-42DF-B2CB-072D35EF9E2F}"/>
              </a:ext>
            </a:extLst>
          </p:cNvPr>
          <p:cNvSpPr/>
          <p:nvPr/>
        </p:nvSpPr>
        <p:spPr>
          <a:xfrm>
            <a:off x="598507" y="2129315"/>
            <a:ext cx="682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Isaiah was trying to teach with this story?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875DAE-DB0A-4616-ABE1-890BCFDE1D9E}"/>
              </a:ext>
            </a:extLst>
          </p:cNvPr>
          <p:cNvSpPr/>
          <p:nvPr/>
        </p:nvSpPr>
        <p:spPr>
          <a:xfrm>
            <a:off x="598507" y="2691712"/>
            <a:ext cx="1005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Isaiah prophesy about Eliakim that points us to Jesus Christ and the Atonement?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E1C4528-9064-4094-8F6C-B337493A6072}"/>
              </a:ext>
            </a:extLst>
          </p:cNvPr>
          <p:cNvSpPr/>
          <p:nvPr/>
        </p:nvSpPr>
        <p:spPr>
          <a:xfrm>
            <a:off x="598508" y="3294642"/>
            <a:ext cx="10056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Christ holds the key of the house of David and the keys of salvation for all mankind.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7020E27-2396-4D0B-9F85-3EEE9C5394F3}"/>
              </a:ext>
            </a:extLst>
          </p:cNvPr>
          <p:cNvSpPr/>
          <p:nvPr/>
        </p:nvSpPr>
        <p:spPr>
          <a:xfrm>
            <a:off x="598507" y="3824476"/>
            <a:ext cx="9671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understand that we must rely on Jesus Christ for our salvation?</a:t>
            </a:r>
          </a:p>
        </p:txBody>
      </p:sp>
    </p:spTree>
    <p:extLst>
      <p:ext uri="{BB962C8B-B14F-4D97-AF65-F5344CB8AC3E}">
        <p14:creationId xmlns:p14="http://schemas.microsoft.com/office/powerpoint/2010/main" val="1354346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660</Words>
  <Application>Microsoft Office PowerPoint</Application>
  <PresentationFormat>Widescreen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Dubai</vt:lpstr>
      <vt:lpstr>McKayldsLat-Italic</vt:lpstr>
      <vt:lpstr>MV Boli</vt:lpstr>
      <vt:lpstr>Rockwell</vt:lpstr>
      <vt:lpstr>Trebuchet MS</vt:lpstr>
      <vt:lpstr>Verdana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Raumel Reyes</cp:lastModifiedBy>
  <cp:revision>4947</cp:revision>
  <dcterms:created xsi:type="dcterms:W3CDTF">2018-08-29T04:26:39Z</dcterms:created>
  <dcterms:modified xsi:type="dcterms:W3CDTF">2022-02-05T03:33:53Z</dcterms:modified>
</cp:coreProperties>
</file>