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20"/>
  </p:notesMasterIdLst>
  <p:sldIdLst>
    <p:sldId id="296" r:id="rId2"/>
    <p:sldId id="382" r:id="rId3"/>
    <p:sldId id="398"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7E9"/>
    <a:srgbClr val="E97159"/>
    <a:srgbClr val="FFD757"/>
    <a:srgbClr val="B9DF63"/>
    <a:srgbClr val="FF6600"/>
    <a:srgbClr val="D6E513"/>
    <a:srgbClr val="D88028"/>
    <a:srgbClr val="6F7CBF"/>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2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jgAc1KI-DoA?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churchofjesuschrist.org/study/scriptures/ot/isa/7?lang=eng#note3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B4FD0F-8B71-4011-B6B6-0D0E9CA5B93C}"/>
              </a:ext>
            </a:extLst>
          </p:cNvPr>
          <p:cNvSpPr/>
          <p:nvPr/>
        </p:nvSpPr>
        <p:spPr>
          <a:xfrm>
            <a:off x="2219739" y="2459504"/>
            <a:ext cx="7752522" cy="1938992"/>
          </a:xfrm>
          <a:prstGeom prst="rect">
            <a:avLst/>
          </a:prstGeom>
        </p:spPr>
        <p:txBody>
          <a:bodyPr wrap="square">
            <a:spAutoFit/>
          </a:bodyPr>
          <a:lstStyle/>
          <a:p>
            <a:pPr algn="ct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“Isaiah prophesies that Assyria will punish Israel and that Assyria will also be destroyed”</a:t>
            </a:r>
          </a:p>
        </p:txBody>
      </p:sp>
      <p:sp>
        <p:nvSpPr>
          <p:cNvPr id="4" name="Rectángulo 3">
            <a:extLst>
              <a:ext uri="{FF2B5EF4-FFF2-40B4-BE49-F238E27FC236}">
                <a16:creationId xmlns:a16="http://schemas.microsoft.com/office/drawing/2014/main" id="{7027F44A-5634-4434-AA99-9792D6B96775}"/>
              </a:ext>
            </a:extLst>
          </p:cNvPr>
          <p:cNvSpPr/>
          <p:nvPr/>
        </p:nvSpPr>
        <p:spPr>
          <a:xfrm>
            <a:off x="1339778" y="968273"/>
            <a:ext cx="115929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10</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123717"/>
      </p:ext>
    </p:extLst>
  </p:cSld>
  <p:clrMapOvr>
    <a:masterClrMapping/>
  </p:clrMapOvr>
  <mc:AlternateContent xmlns:mc="http://schemas.openxmlformats.org/markup-compatibility/2006" xmlns:p14="http://schemas.microsoft.com/office/powerpoint/2010/main">
    <mc:Choice Requires="p14">
      <p:transition spd="slow" p14:dur="1250">
        <p14:warp/>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154D320-E1FD-4F1B-BD11-68E8DAE70868}"/>
              </a:ext>
            </a:extLst>
          </p:cNvPr>
          <p:cNvSpPr/>
          <p:nvPr/>
        </p:nvSpPr>
        <p:spPr>
          <a:xfrm>
            <a:off x="1042649" y="725075"/>
            <a:ext cx="1672319"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975CAAB6-4A4A-4B61-A08C-2EB47D5A8931}"/>
              </a:ext>
            </a:extLst>
          </p:cNvPr>
          <p:cNvSpPr/>
          <p:nvPr/>
        </p:nvSpPr>
        <p:spPr>
          <a:xfrm>
            <a:off x="1035915" y="1152939"/>
            <a:ext cx="9947891" cy="280076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4457D39-D61A-48C5-84BA-F786235ABAC6}"/>
              </a:ext>
            </a:extLst>
          </p:cNvPr>
          <p:cNvSpPr/>
          <p:nvPr/>
        </p:nvSpPr>
        <p:spPr>
          <a:xfrm>
            <a:off x="1113183" y="783607"/>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10:1-6</a:t>
            </a:r>
          </a:p>
        </p:txBody>
      </p:sp>
      <p:sp>
        <p:nvSpPr>
          <p:cNvPr id="4" name="Rectángulo 3">
            <a:extLst>
              <a:ext uri="{FF2B5EF4-FFF2-40B4-BE49-F238E27FC236}">
                <a16:creationId xmlns:a16="http://schemas.microsoft.com/office/drawing/2014/main" id="{C6EF3CC0-FBBD-40E8-9D48-F60083696DB9}"/>
              </a:ext>
            </a:extLst>
          </p:cNvPr>
          <p:cNvSpPr/>
          <p:nvPr/>
        </p:nvSpPr>
        <p:spPr>
          <a:xfrm>
            <a:off x="1113183" y="4138372"/>
            <a:ext cx="548098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actions would bring suffering upon Israel?</a:t>
            </a:r>
          </a:p>
        </p:txBody>
      </p:sp>
      <p:sp>
        <p:nvSpPr>
          <p:cNvPr id="5" name="Rectángulo 4">
            <a:extLst>
              <a:ext uri="{FF2B5EF4-FFF2-40B4-BE49-F238E27FC236}">
                <a16:creationId xmlns:a16="http://schemas.microsoft.com/office/drawing/2014/main" id="{BE4E2CDD-76F0-4686-B41F-8958BFCDC8F3}"/>
              </a:ext>
            </a:extLst>
          </p:cNvPr>
          <p:cNvSpPr/>
          <p:nvPr/>
        </p:nvSpPr>
        <p:spPr>
          <a:xfrm>
            <a:off x="1113183" y="1152939"/>
            <a:ext cx="9793356"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Woe unto them that decree unrighteous decrees, and that write grievousness </a:t>
            </a:r>
            <a:r>
              <a:rPr lang="en-US" sz="1600" i="1" dirty="0">
                <a:solidFill>
                  <a:schemeClr val="bg1"/>
                </a:solidFill>
                <a:latin typeface="Arial" panose="020B0604020202020204" pitchFamily="34" charset="0"/>
                <a:cs typeface="Arial" panose="020B0604020202020204" pitchFamily="34" charset="0"/>
              </a:rPr>
              <a:t>which</a:t>
            </a:r>
            <a:r>
              <a:rPr lang="en-US" sz="1600" dirty="0">
                <a:solidFill>
                  <a:schemeClr val="bg1"/>
                </a:solidFill>
                <a:latin typeface="Arial" panose="020B0604020202020204" pitchFamily="34" charset="0"/>
                <a:cs typeface="Arial" panose="020B0604020202020204" pitchFamily="34" charset="0"/>
              </a:rPr>
              <a:t> they have prescribed;</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To turn aside the needy from judgment, and to take away the right from the poor of my people, that widows may be their prey, and </a:t>
            </a:r>
            <a:r>
              <a:rPr lang="en-US" sz="1600" i="1" dirty="0">
                <a:solidFill>
                  <a:schemeClr val="bg1"/>
                </a:solidFill>
                <a:latin typeface="Arial" panose="020B0604020202020204" pitchFamily="34" charset="0"/>
                <a:cs typeface="Arial" panose="020B0604020202020204" pitchFamily="34" charset="0"/>
              </a:rPr>
              <a:t>that</a:t>
            </a:r>
            <a:r>
              <a:rPr lang="en-US" sz="1600" dirty="0">
                <a:solidFill>
                  <a:schemeClr val="bg1"/>
                </a:solidFill>
                <a:latin typeface="Arial" panose="020B0604020202020204" pitchFamily="34" charset="0"/>
                <a:cs typeface="Arial" panose="020B0604020202020204" pitchFamily="34" charset="0"/>
              </a:rPr>
              <a:t> they may rob the fatherless!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what will ye do in the day of visitation, and in the desolation </a:t>
            </a:r>
            <a:r>
              <a:rPr lang="en-US" sz="1600" i="1" dirty="0">
                <a:solidFill>
                  <a:schemeClr val="bg1"/>
                </a:solidFill>
                <a:latin typeface="Arial" panose="020B0604020202020204" pitchFamily="34" charset="0"/>
                <a:cs typeface="Arial" panose="020B0604020202020204" pitchFamily="34" charset="0"/>
              </a:rPr>
              <a:t>which</a:t>
            </a:r>
            <a:r>
              <a:rPr lang="en-US" sz="1600" dirty="0">
                <a:solidFill>
                  <a:schemeClr val="bg1"/>
                </a:solidFill>
                <a:latin typeface="Arial" panose="020B0604020202020204" pitchFamily="34" charset="0"/>
                <a:cs typeface="Arial" panose="020B0604020202020204" pitchFamily="34" charset="0"/>
              </a:rPr>
              <a:t> shall come from far? to whom will ye flee for help? and where will ye leave your glory?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Without me they shall bow down under the prisoners, and they shall fall under the slain. For all this his anger is not turned away, but his hand </a:t>
            </a:r>
            <a:r>
              <a:rPr lang="en-US" sz="1600" i="1" dirty="0">
                <a:solidFill>
                  <a:schemeClr val="bg1"/>
                </a:solidFill>
                <a:latin typeface="Arial" panose="020B0604020202020204" pitchFamily="34" charset="0"/>
                <a:cs typeface="Arial" panose="020B0604020202020204" pitchFamily="34" charset="0"/>
              </a:rPr>
              <a:t>is</a:t>
            </a:r>
            <a:r>
              <a:rPr lang="en-US" sz="1600" dirty="0">
                <a:solidFill>
                  <a:schemeClr val="bg1"/>
                </a:solidFill>
                <a:latin typeface="Arial" panose="020B0604020202020204" pitchFamily="34" charset="0"/>
                <a:cs typeface="Arial" panose="020B0604020202020204" pitchFamily="34" charset="0"/>
              </a:rPr>
              <a:t> stretched out still.</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 O Assyrian, the</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rod </a:t>
            </a:r>
            <a:r>
              <a:rPr lang="en-US" sz="1600" dirty="0">
                <a:solidFill>
                  <a:schemeClr val="bg1"/>
                </a:solidFill>
                <a:latin typeface="Arial" panose="020B0604020202020204" pitchFamily="34" charset="0"/>
                <a:cs typeface="Arial" panose="020B0604020202020204" pitchFamily="34" charset="0"/>
              </a:rPr>
              <a:t>of mine anger, and the staff in their hand is mine indignation.</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I will send him against an hypocritical nation, and against the people of my wrath will I give him a charge, to take the spoil, and to take the prey, and to tread them down like the mire of the streets.</a:t>
            </a:r>
          </a:p>
        </p:txBody>
      </p:sp>
      <p:sp>
        <p:nvSpPr>
          <p:cNvPr id="6" name="Rectángulo 5">
            <a:extLst>
              <a:ext uri="{FF2B5EF4-FFF2-40B4-BE49-F238E27FC236}">
                <a16:creationId xmlns:a16="http://schemas.microsoft.com/office/drawing/2014/main" id="{4BC0C533-2B45-4B57-979C-3A8D71F95C60}"/>
              </a:ext>
            </a:extLst>
          </p:cNvPr>
          <p:cNvSpPr/>
          <p:nvPr/>
        </p:nvSpPr>
        <p:spPr>
          <a:xfrm>
            <a:off x="1113183" y="4692370"/>
            <a:ext cx="47756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would the Lord use to punish Israel?</a:t>
            </a:r>
          </a:p>
        </p:txBody>
      </p:sp>
    </p:spTree>
    <p:extLst>
      <p:ext uri="{BB962C8B-B14F-4D97-AF65-F5344CB8AC3E}">
        <p14:creationId xmlns:p14="http://schemas.microsoft.com/office/powerpoint/2010/main" val="5626773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0A649EC-6DF1-4280-92D6-E9A53BD6CAA6}"/>
              </a:ext>
            </a:extLst>
          </p:cNvPr>
          <p:cNvSpPr/>
          <p:nvPr/>
        </p:nvSpPr>
        <p:spPr>
          <a:xfrm>
            <a:off x="1138831" y="783607"/>
            <a:ext cx="147995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11-12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10D85DB-DBEC-41D5-86AE-0FA151C97139}"/>
              </a:ext>
            </a:extLst>
          </p:cNvPr>
          <p:cNvSpPr/>
          <p:nvPr/>
        </p:nvSpPr>
        <p:spPr>
          <a:xfrm>
            <a:off x="1994452" y="2767280"/>
            <a:ext cx="8203096" cy="1323439"/>
          </a:xfrm>
          <a:prstGeom prst="rect">
            <a:avLst/>
          </a:prstGeom>
        </p:spPr>
        <p:txBody>
          <a:bodyPr wrap="square">
            <a:spAutoFit/>
          </a:bodyPr>
          <a:lstStyle/>
          <a:p>
            <a:pPr algn="ct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“Isaiah prophesies of the latter-day Restoration and of the Millennium”</a:t>
            </a:r>
          </a:p>
        </p:txBody>
      </p:sp>
    </p:spTree>
    <p:extLst>
      <p:ext uri="{BB962C8B-B14F-4D97-AF65-F5344CB8AC3E}">
        <p14:creationId xmlns:p14="http://schemas.microsoft.com/office/powerpoint/2010/main" val="28559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0C4561B-20CE-499B-9A19-667A869E73BA}"/>
              </a:ext>
            </a:extLst>
          </p:cNvPr>
          <p:cNvSpPr/>
          <p:nvPr/>
        </p:nvSpPr>
        <p:spPr>
          <a:xfrm>
            <a:off x="6549555" y="4565008"/>
            <a:ext cx="34034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comes out of the stem?</a:t>
            </a:r>
          </a:p>
        </p:txBody>
      </p:sp>
      <p:sp>
        <p:nvSpPr>
          <p:cNvPr id="12" name="Rectángulo 11">
            <a:extLst>
              <a:ext uri="{FF2B5EF4-FFF2-40B4-BE49-F238E27FC236}">
                <a16:creationId xmlns:a16="http://schemas.microsoft.com/office/drawing/2014/main" id="{B3D5FD85-91D5-49B7-B903-EB063B6FA429}"/>
              </a:ext>
            </a:extLst>
          </p:cNvPr>
          <p:cNvSpPr/>
          <p:nvPr/>
        </p:nvSpPr>
        <p:spPr>
          <a:xfrm>
            <a:off x="1042649" y="725075"/>
            <a:ext cx="1672319"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EE408DF-8507-4DDE-BD92-DBC8BB34D212}"/>
              </a:ext>
            </a:extLst>
          </p:cNvPr>
          <p:cNvSpPr/>
          <p:nvPr/>
        </p:nvSpPr>
        <p:spPr>
          <a:xfrm>
            <a:off x="1042650" y="1152939"/>
            <a:ext cx="9757871" cy="125886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ACC94129-8814-4BDF-AE89-D53431298E67}"/>
              </a:ext>
            </a:extLst>
          </p:cNvPr>
          <p:cNvSpPr/>
          <p:nvPr/>
        </p:nvSpPr>
        <p:spPr>
          <a:xfrm>
            <a:off x="1072080" y="775595"/>
            <a:ext cx="167231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11:1,10</a:t>
            </a:r>
            <a:endParaRPr lang="en-US" b="1" i="0" dirty="0">
              <a:solidFill>
                <a:schemeClr val="bg1"/>
              </a:solidFill>
              <a:effectLst/>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BEF5D686-9080-4B10-B453-BF0B814F17EC}"/>
              </a:ext>
            </a:extLst>
          </p:cNvPr>
          <p:cNvSpPr/>
          <p:nvPr/>
        </p:nvSpPr>
        <p:spPr>
          <a:xfrm>
            <a:off x="1042650" y="1152939"/>
            <a:ext cx="9757871"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there shall come forth a </a:t>
            </a: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rod </a:t>
            </a:r>
            <a:r>
              <a:rPr lang="en-US" dirty="0">
                <a:solidFill>
                  <a:schemeClr val="bg1"/>
                </a:solidFill>
                <a:latin typeface="Arial" panose="020B0604020202020204" pitchFamily="34" charset="0"/>
                <a:cs typeface="Arial" panose="020B0604020202020204" pitchFamily="34" charset="0"/>
              </a:rPr>
              <a:t>out of the </a:t>
            </a: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stem </a:t>
            </a:r>
            <a:r>
              <a:rPr lang="en-US" dirty="0">
                <a:solidFill>
                  <a:schemeClr val="bg1"/>
                </a:solidFill>
                <a:latin typeface="Arial" panose="020B0604020202020204" pitchFamily="34" charset="0"/>
                <a:cs typeface="Arial" panose="020B0604020202020204" pitchFamily="34" charset="0"/>
              </a:rPr>
              <a:t>of Jesse, and a Branch shall grow out of his roots:</a:t>
            </a:r>
          </a:p>
          <a:p>
            <a:pPr algn="just"/>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in that day there shall be a </a:t>
            </a: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root </a:t>
            </a:r>
            <a:r>
              <a:rPr lang="en-US" dirty="0">
                <a:solidFill>
                  <a:schemeClr val="bg1"/>
                </a:solidFill>
                <a:latin typeface="Arial" panose="020B0604020202020204" pitchFamily="34" charset="0"/>
                <a:cs typeface="Arial" panose="020B0604020202020204" pitchFamily="34" charset="0"/>
              </a:rPr>
              <a:t>of Jesse, which shall stand for an ensign of the people; to it shall the Gentiles seek: and his rest shall be glorious.</a:t>
            </a:r>
          </a:p>
        </p:txBody>
      </p:sp>
      <p:sp>
        <p:nvSpPr>
          <p:cNvPr id="5" name="Rectángulo 4">
            <a:extLst>
              <a:ext uri="{FF2B5EF4-FFF2-40B4-BE49-F238E27FC236}">
                <a16:creationId xmlns:a16="http://schemas.microsoft.com/office/drawing/2014/main" id="{48A6833A-7DF9-4C57-B22E-3EF8F4DC1D8B}"/>
              </a:ext>
            </a:extLst>
          </p:cNvPr>
          <p:cNvSpPr/>
          <p:nvPr/>
        </p:nvSpPr>
        <p:spPr>
          <a:xfrm>
            <a:off x="1042650" y="2537934"/>
            <a:ext cx="374974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objects did Isaiah refer to?</a:t>
            </a:r>
          </a:p>
        </p:txBody>
      </p:sp>
      <p:pic>
        <p:nvPicPr>
          <p:cNvPr id="6" name="Imagen 5">
            <a:extLst>
              <a:ext uri="{FF2B5EF4-FFF2-40B4-BE49-F238E27FC236}">
                <a16:creationId xmlns:a16="http://schemas.microsoft.com/office/drawing/2014/main" id="{A917154F-2A6C-42E3-B9A4-9A58B106D84A}"/>
              </a:ext>
            </a:extLst>
          </p:cNvPr>
          <p:cNvPicPr>
            <a:picLocks noChangeAspect="1"/>
          </p:cNvPicPr>
          <p:nvPr/>
        </p:nvPicPr>
        <p:blipFill rotWithShape="1">
          <a:blip r:embed="rId2"/>
          <a:srcRect l="29022" t="30909" r="30109" b="20952"/>
          <a:stretch/>
        </p:blipFill>
        <p:spPr>
          <a:xfrm>
            <a:off x="5817703" y="3099779"/>
            <a:ext cx="4982818" cy="3299791"/>
          </a:xfrm>
          <a:prstGeom prst="rect">
            <a:avLst/>
          </a:prstGeom>
        </p:spPr>
      </p:pic>
      <p:sp>
        <p:nvSpPr>
          <p:cNvPr id="7" name="Rectángulo 6">
            <a:extLst>
              <a:ext uri="{FF2B5EF4-FFF2-40B4-BE49-F238E27FC236}">
                <a16:creationId xmlns:a16="http://schemas.microsoft.com/office/drawing/2014/main" id="{B6CAAACA-DED3-47DD-B323-EF4341133208}"/>
              </a:ext>
            </a:extLst>
          </p:cNvPr>
          <p:cNvSpPr/>
          <p:nvPr/>
        </p:nvSpPr>
        <p:spPr>
          <a:xfrm>
            <a:off x="6549555" y="4450080"/>
            <a:ext cx="556260" cy="32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301B3061-3F97-4056-9313-415A795B4A14}"/>
              </a:ext>
            </a:extLst>
          </p:cNvPr>
          <p:cNvSpPr/>
          <p:nvPr/>
        </p:nvSpPr>
        <p:spPr>
          <a:xfrm>
            <a:off x="9285135" y="4358640"/>
            <a:ext cx="388620" cy="266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8E9D2EA3-7788-4835-8588-D648E072CE26}"/>
              </a:ext>
            </a:extLst>
          </p:cNvPr>
          <p:cNvSpPr/>
          <p:nvPr/>
        </p:nvSpPr>
        <p:spPr>
          <a:xfrm>
            <a:off x="7710942" y="6079530"/>
            <a:ext cx="556260" cy="32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5136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0" nodeType="clickEffect">
                                  <p:stCondLst>
                                    <p:cond delay="0"/>
                                  </p:stCondLst>
                                  <p:childTnLst>
                                    <p:animEffect transition="out" filter="fade">
                                      <p:cBhvr>
                                        <p:cTn id="11" dur="2000"/>
                                        <p:tgtEl>
                                          <p:spTgt spid="7"/>
                                        </p:tgtEl>
                                      </p:cBhvr>
                                    </p:animEffect>
                                    <p:anim calcmode="lin" valueType="num">
                                      <p:cBhvr>
                                        <p:cTn id="12"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7"/>
                                        </p:tgtEl>
                                        <p:attrNameLst>
                                          <p:attrName>ppt_h</p:attrName>
                                        </p:attrNameLst>
                                      </p:cBhvr>
                                      <p:tavLst>
                                        <p:tav tm="0">
                                          <p:val>
                                            <p:strVal val="ppt_h"/>
                                          </p:val>
                                        </p:tav>
                                        <p:tav tm="100000">
                                          <p:val>
                                            <p:strVal val="ppt_h"/>
                                          </p:val>
                                        </p:tav>
                                      </p:tavLst>
                                    </p:anim>
                                    <p:set>
                                      <p:cBhvr>
                                        <p:cTn id="14" dur="1" fill="hold">
                                          <p:stCondLst>
                                            <p:cond delay="1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xit" presetSubtype="12" fill="hold" grpId="0" nodeType="clickEffect">
                                  <p:stCondLst>
                                    <p:cond delay="0"/>
                                  </p:stCondLst>
                                  <p:childTnLst>
                                    <p:animEffect transition="out" filter="strips(downLeft)">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0" nodeType="clickEffect">
                                  <p:stCondLst>
                                    <p:cond delay="0"/>
                                  </p:stCondLst>
                                  <p:childTnLst>
                                    <p:anim calcmode="lin" valueType="num">
                                      <p:cBhvr>
                                        <p:cTn id="23" dur="1000"/>
                                        <p:tgtEl>
                                          <p:spTgt spid="9"/>
                                        </p:tgtEl>
                                        <p:attrNameLst>
                                          <p:attrName>ppt_w</p:attrName>
                                        </p:attrNameLst>
                                      </p:cBhvr>
                                      <p:tavLst>
                                        <p:tav tm="0">
                                          <p:val>
                                            <p:strVal val="ppt_w"/>
                                          </p:val>
                                        </p:tav>
                                        <p:tav tm="100000">
                                          <p:val>
                                            <p:fltVal val="0"/>
                                          </p:val>
                                        </p:tav>
                                      </p:tavLst>
                                    </p:anim>
                                    <p:anim calcmode="lin" valueType="num">
                                      <p:cBhvr>
                                        <p:cTn id="24" dur="1000"/>
                                        <p:tgtEl>
                                          <p:spTgt spid="9"/>
                                        </p:tgtEl>
                                        <p:attrNameLst>
                                          <p:attrName>ppt_h</p:attrName>
                                        </p:attrNameLst>
                                      </p:cBhvr>
                                      <p:tavLst>
                                        <p:tav tm="0">
                                          <p:val>
                                            <p:strVal val="ppt_h"/>
                                          </p:val>
                                        </p:tav>
                                        <p:tav tm="100000">
                                          <p:val>
                                            <p:fltVal val="0"/>
                                          </p:val>
                                        </p:tav>
                                      </p:tavLst>
                                    </p:anim>
                                    <p:anim calcmode="lin" valueType="num">
                                      <p:cBhvr>
                                        <p:cTn id="25" dur="1000"/>
                                        <p:tgtEl>
                                          <p:spTgt spid="9"/>
                                        </p:tgtEl>
                                        <p:attrNameLst>
                                          <p:attrName>style.rotation</p:attrName>
                                        </p:attrNameLst>
                                      </p:cBhvr>
                                      <p:tavLst>
                                        <p:tav tm="0">
                                          <p:val>
                                            <p:fltVal val="0"/>
                                          </p:val>
                                        </p:tav>
                                        <p:tav tm="100000">
                                          <p:val>
                                            <p:fltVal val="90"/>
                                          </p:val>
                                        </p:tav>
                                      </p:tavLst>
                                    </p:anim>
                                    <p:animEffect transition="out" filter="fade">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8" presetClass="path" presetSubtype="0" accel="50000" decel="50000" fill="hold" grpId="1" nodeType="clickEffect">
                                  <p:stCondLst>
                                    <p:cond delay="0"/>
                                  </p:stCondLst>
                                  <p:childTnLst>
                                    <p:animMotion origin="layout" path="M -0.02799 -0.19259 C -0.01263 -0.17546 0.00508 -0.15856 0.01263 -0.13727 C 0.02045 -0.11365 0.02422 -0.08588 0.02826 -0.0581 C 0.03203 -0.03055 0.02826 -0.00671 0.02422 0.01898 C 0.02045 0.04213 0.01459 0.06783 0.00104 0.08912 C -0.01054 0.11042 -0.02994 0.12778 -0.05117 0.14074 C -0.07057 0.15347 -0.09375 0.16181 -0.11692 0.16644 C -0.1401 0.17037 -0.16354 0.17037 -0.18463 0.16644 C -0.20781 0.16181 -0.22929 0.15162 -0.24661 0.13426 C -0.26406 0.11945 -0.27942 0.1 -0.28724 0.07639 C -0.297 0.0551 -0.30078 0.02547 -0.30078 0.00162 C -0.30286 -0.02153 -0.30078 -0.04977 -0.29101 -0.07291 C -0.28138 -0.09421 -0.26406 -0.11157 -0.24088 -0.1199 C -0.21771 -0.12639 -0.19427 -0.11805 -0.1789 -0.10324 C -0.16523 -0.08796 -0.15573 -0.06458 -0.15364 -0.0368 C -0.15364 -0.00879 -0.15573 0.01644 -0.16523 0.0382 C -0.17513 0.05949 -0.17304 0.06343 -0.21185 0.09167 C -0.24661 0.1213 -0.28138 0.11297 -0.30286 0.11482 C -0.32396 0.11482 -0.3414 0.10648 -0.36276 0.09815 C -0.38593 0.08727 -0.40534 0.06783 -0.41875 0.0507 C -0.43229 0.0338 -0.43815 0.0125 -0.44596 -0.02153 C -0.45169 -0.05625 -0.45169 -0.07291 -0.45169 -0.09884 C -0.45169 -0.12453 -0.45169 -0.15023 -0.45169 -0.17546 " pathEditMode="relative" rAng="0" ptsTypes="AAAAAAAAAAAAAAAAAAAAAAA">
                                      <p:cBhvr>
                                        <p:cTn id="36" dur="2000" fill="hold"/>
                                        <p:tgtEl>
                                          <p:spTgt spid="13"/>
                                        </p:tgtEl>
                                        <p:attrNameLst>
                                          <p:attrName>ppt_x</p:attrName>
                                          <p:attrName>ppt_y</p:attrName>
                                        </p:attrNameLst>
                                      </p:cBhvr>
                                      <p:rCtr x="-18294" y="1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 grpId="0"/>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DC18F2E-9171-42C6-962C-3A1A936ACD82}"/>
              </a:ext>
            </a:extLst>
          </p:cNvPr>
          <p:cNvSpPr/>
          <p:nvPr/>
        </p:nvSpPr>
        <p:spPr>
          <a:xfrm>
            <a:off x="3720991" y="4388029"/>
            <a:ext cx="47500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does the stem of Jesse represent?</a:t>
            </a:r>
          </a:p>
        </p:txBody>
      </p:sp>
      <p:sp>
        <p:nvSpPr>
          <p:cNvPr id="10" name="Rectángulo 9">
            <a:extLst>
              <a:ext uri="{FF2B5EF4-FFF2-40B4-BE49-F238E27FC236}">
                <a16:creationId xmlns:a16="http://schemas.microsoft.com/office/drawing/2014/main" id="{C754A7BB-DCF7-4FD1-820F-0DE642459A45}"/>
              </a:ext>
            </a:extLst>
          </p:cNvPr>
          <p:cNvSpPr/>
          <p:nvPr/>
        </p:nvSpPr>
        <p:spPr>
          <a:xfrm>
            <a:off x="749406" y="783607"/>
            <a:ext cx="3916776" cy="9893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7A072D1-6266-48CA-B598-145665BB18E5}"/>
              </a:ext>
            </a:extLst>
          </p:cNvPr>
          <p:cNvSpPr/>
          <p:nvPr/>
        </p:nvSpPr>
        <p:spPr>
          <a:xfrm>
            <a:off x="749406" y="1173764"/>
            <a:ext cx="10179851" cy="29700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4E90EAA7-9EFA-43A0-86A6-79A33AE5CA3E}"/>
              </a:ext>
            </a:extLst>
          </p:cNvPr>
          <p:cNvSpPr/>
          <p:nvPr/>
        </p:nvSpPr>
        <p:spPr>
          <a:xfrm>
            <a:off x="929197" y="812635"/>
            <a:ext cx="37369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113:1-6</a:t>
            </a:r>
          </a:p>
        </p:txBody>
      </p:sp>
      <p:sp>
        <p:nvSpPr>
          <p:cNvPr id="4" name="Rectángulo 3">
            <a:extLst>
              <a:ext uri="{FF2B5EF4-FFF2-40B4-BE49-F238E27FC236}">
                <a16:creationId xmlns:a16="http://schemas.microsoft.com/office/drawing/2014/main" id="{A50225A1-1ED7-4492-9C9C-35846C067C18}"/>
              </a:ext>
            </a:extLst>
          </p:cNvPr>
          <p:cNvSpPr/>
          <p:nvPr/>
        </p:nvSpPr>
        <p:spPr>
          <a:xfrm>
            <a:off x="929197" y="1173764"/>
            <a:ext cx="9869432"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Who is the Stem of Jesse spoken of in the 1st, 2d, 3d, 4th, and 5th verses of the 11th chapter of Isaiah?</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Verily thus saith the Lord: It is Christ.</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What is the rod spoken of in the first verse of the 11th chapter of Isaiah, that should come of the Stem of Jesse?</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Behold, thus saith the Lord: It is a servant in the hands of Christ, who is partly a descendant of Jesse as well as of Ephraim, or of the house of Joseph, on whom there is laid much power.</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What is the root of Jesse spoken of in the 10th verse of the 11th chapter?</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Behold, thus saith the Lord, it is a descendant of Jesse, as well as of Joseph, unto whom rightly belongs the priesthood, and the keys of the kingdom, for an ensign, and for the gathering of my people in the last days.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6E9044E-12FE-43A5-ACD4-BBF577EEB38F}"/>
              </a:ext>
            </a:extLst>
          </p:cNvPr>
          <p:cNvSpPr/>
          <p:nvPr/>
        </p:nvSpPr>
        <p:spPr>
          <a:xfrm>
            <a:off x="2380626" y="5078434"/>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is the rod?</a:t>
            </a:r>
          </a:p>
        </p:txBody>
      </p:sp>
      <p:sp>
        <p:nvSpPr>
          <p:cNvPr id="8" name="Rectángulo 7">
            <a:extLst>
              <a:ext uri="{FF2B5EF4-FFF2-40B4-BE49-F238E27FC236}">
                <a16:creationId xmlns:a16="http://schemas.microsoft.com/office/drawing/2014/main" id="{FEB623C0-2D1D-4E4D-B2D5-29BF0074C50B}"/>
              </a:ext>
            </a:extLst>
          </p:cNvPr>
          <p:cNvSpPr/>
          <p:nvPr/>
        </p:nvSpPr>
        <p:spPr>
          <a:xfrm>
            <a:off x="7244177" y="5078434"/>
            <a:ext cx="29931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is the root of Jesse?</a:t>
            </a:r>
          </a:p>
        </p:txBody>
      </p:sp>
    </p:spTree>
    <p:extLst>
      <p:ext uri="{BB962C8B-B14F-4D97-AF65-F5344CB8AC3E}">
        <p14:creationId xmlns:p14="http://schemas.microsoft.com/office/powerpoint/2010/main" val="2581565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CAD17C7-2BB2-4B0A-850D-8459010C993C}"/>
              </a:ext>
            </a:extLst>
          </p:cNvPr>
          <p:cNvSpPr/>
          <p:nvPr/>
        </p:nvSpPr>
        <p:spPr>
          <a:xfrm>
            <a:off x="1138831" y="783607"/>
            <a:ext cx="149271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13-16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F9D224E-2C63-4169-86C4-94A84FB8A1B5}"/>
              </a:ext>
            </a:extLst>
          </p:cNvPr>
          <p:cNvSpPr/>
          <p:nvPr/>
        </p:nvSpPr>
        <p:spPr>
          <a:xfrm>
            <a:off x="1973943" y="2459504"/>
            <a:ext cx="8244114" cy="1938992"/>
          </a:xfrm>
          <a:prstGeom prst="rect">
            <a:avLst/>
          </a:prstGeom>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destruction of Babylon can be likened to the destruction of the wicked at the Second Coming”</a:t>
            </a:r>
          </a:p>
        </p:txBody>
      </p:sp>
    </p:spTree>
    <p:extLst>
      <p:ext uri="{BB962C8B-B14F-4D97-AF65-F5344CB8AC3E}">
        <p14:creationId xmlns:p14="http://schemas.microsoft.com/office/powerpoint/2010/main" val="366770588"/>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C7250D2-57FD-4B77-8E30-BC687C304E00}"/>
              </a:ext>
            </a:extLst>
          </p:cNvPr>
          <p:cNvSpPr/>
          <p:nvPr/>
        </p:nvSpPr>
        <p:spPr>
          <a:xfrm>
            <a:off x="1113182" y="1861553"/>
            <a:ext cx="1672319"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A2DAAA2-DC56-4260-9CE8-5BE1DF2BAE0D}"/>
              </a:ext>
            </a:extLst>
          </p:cNvPr>
          <p:cNvSpPr/>
          <p:nvPr/>
        </p:nvSpPr>
        <p:spPr>
          <a:xfrm>
            <a:off x="1113183" y="2205793"/>
            <a:ext cx="9641904" cy="67534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3E1DD55-5C21-4EA7-B2F1-BC11758AA87B}"/>
              </a:ext>
            </a:extLst>
          </p:cNvPr>
          <p:cNvSpPr/>
          <p:nvPr/>
        </p:nvSpPr>
        <p:spPr>
          <a:xfrm>
            <a:off x="1113183" y="783607"/>
            <a:ext cx="39934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team would you join? Why?</a:t>
            </a:r>
          </a:p>
        </p:txBody>
      </p:sp>
      <p:sp>
        <p:nvSpPr>
          <p:cNvPr id="4" name="Rectángulo 3">
            <a:extLst>
              <a:ext uri="{FF2B5EF4-FFF2-40B4-BE49-F238E27FC236}">
                <a16:creationId xmlns:a16="http://schemas.microsoft.com/office/drawing/2014/main" id="{FACC529D-BF88-45C7-A757-0D8C00FF8B8A}"/>
              </a:ext>
            </a:extLst>
          </p:cNvPr>
          <p:cNvSpPr/>
          <p:nvPr/>
        </p:nvSpPr>
        <p:spPr>
          <a:xfrm>
            <a:off x="4302239" y="1270391"/>
            <a:ext cx="3587521"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Lord’s side and Satan’s side.</a:t>
            </a:r>
          </a:p>
        </p:txBody>
      </p:sp>
      <p:sp>
        <p:nvSpPr>
          <p:cNvPr id="5" name="Rectángulo 4">
            <a:extLst>
              <a:ext uri="{FF2B5EF4-FFF2-40B4-BE49-F238E27FC236}">
                <a16:creationId xmlns:a16="http://schemas.microsoft.com/office/drawing/2014/main" id="{92E63690-4F5C-40F5-833E-95A4D97B3FCE}"/>
              </a:ext>
            </a:extLst>
          </p:cNvPr>
          <p:cNvSpPr/>
          <p:nvPr/>
        </p:nvSpPr>
        <p:spPr>
          <a:xfrm>
            <a:off x="1113183" y="1865477"/>
            <a:ext cx="1479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13:11</a:t>
            </a:r>
          </a:p>
        </p:txBody>
      </p:sp>
      <p:sp>
        <p:nvSpPr>
          <p:cNvPr id="6" name="Rectángulo 5">
            <a:extLst>
              <a:ext uri="{FF2B5EF4-FFF2-40B4-BE49-F238E27FC236}">
                <a16:creationId xmlns:a16="http://schemas.microsoft.com/office/drawing/2014/main" id="{6DCCC5DC-BB97-4C3C-9756-E104B4947C62}"/>
              </a:ext>
            </a:extLst>
          </p:cNvPr>
          <p:cNvSpPr/>
          <p:nvPr/>
        </p:nvSpPr>
        <p:spPr>
          <a:xfrm>
            <a:off x="1113183" y="2234809"/>
            <a:ext cx="964190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will punish the world for </a:t>
            </a:r>
            <a:r>
              <a:rPr lang="en-US" i="1" dirty="0">
                <a:solidFill>
                  <a:schemeClr val="bg1"/>
                </a:solidFill>
                <a:latin typeface="Arial" panose="020B0604020202020204" pitchFamily="34" charset="0"/>
                <a:cs typeface="Arial" panose="020B0604020202020204" pitchFamily="34" charset="0"/>
              </a:rPr>
              <a:t>their</a:t>
            </a:r>
            <a:r>
              <a:rPr lang="en-US" dirty="0">
                <a:solidFill>
                  <a:schemeClr val="bg1"/>
                </a:solidFill>
                <a:latin typeface="Arial" panose="020B0604020202020204" pitchFamily="34" charset="0"/>
                <a:cs typeface="Arial" panose="020B0604020202020204" pitchFamily="34" charset="0"/>
              </a:rPr>
              <a:t> evil, and the wicked for their iniquity; and I will cause the arrogancy of the proud to cease, and will lay low the haughtiness of the terrible.</a:t>
            </a:r>
          </a:p>
        </p:txBody>
      </p:sp>
      <p:sp>
        <p:nvSpPr>
          <p:cNvPr id="7" name="Rectángulo 6">
            <a:extLst>
              <a:ext uri="{FF2B5EF4-FFF2-40B4-BE49-F238E27FC236}">
                <a16:creationId xmlns:a16="http://schemas.microsoft.com/office/drawing/2014/main" id="{D25F959B-0F15-405A-B7E2-EF8481DAF16F}"/>
              </a:ext>
            </a:extLst>
          </p:cNvPr>
          <p:cNvSpPr/>
          <p:nvPr/>
        </p:nvSpPr>
        <p:spPr>
          <a:xfrm>
            <a:off x="1113182" y="2993513"/>
            <a:ext cx="94387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what the Lord will do to the wicked when He comes again?</a:t>
            </a:r>
          </a:p>
        </p:txBody>
      </p:sp>
      <p:sp>
        <p:nvSpPr>
          <p:cNvPr id="8" name="Rectángulo 7">
            <a:extLst>
              <a:ext uri="{FF2B5EF4-FFF2-40B4-BE49-F238E27FC236}">
                <a16:creationId xmlns:a16="http://schemas.microsoft.com/office/drawing/2014/main" id="{7E7F83EE-0864-45ED-BA25-C1F8A820F0AD}"/>
              </a:ext>
            </a:extLst>
          </p:cNvPr>
          <p:cNvSpPr/>
          <p:nvPr/>
        </p:nvSpPr>
        <p:spPr>
          <a:xfrm>
            <a:off x="3137497" y="3593678"/>
            <a:ext cx="5917004"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Lord comes again, He will destroy the wicked.</a:t>
            </a:r>
          </a:p>
        </p:txBody>
      </p:sp>
    </p:spTree>
    <p:extLst>
      <p:ext uri="{BB962C8B-B14F-4D97-AF65-F5344CB8AC3E}">
        <p14:creationId xmlns:p14="http://schemas.microsoft.com/office/powerpoint/2010/main" val="3186768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
                                        <p:tgtEl>
                                          <p:spTgt spid="9"/>
                                        </p:tgtEl>
                                      </p:cBhvr>
                                    </p:animEffect>
                                    <p:anim calcmode="lin" valueType="num">
                                      <p:cBhvr>
                                        <p:cTn id="17" dur="400" fill="hold"/>
                                        <p:tgtEl>
                                          <p:spTgt spid="9"/>
                                        </p:tgtEl>
                                        <p:attrNameLst>
                                          <p:attrName>ppt_x</p:attrName>
                                        </p:attrNameLst>
                                      </p:cBhvr>
                                      <p:tavLst>
                                        <p:tav tm="0">
                                          <p:val>
                                            <p:strVal val="#ppt_x"/>
                                          </p:val>
                                        </p:tav>
                                        <p:tav tm="100000">
                                          <p:val>
                                            <p:strVal val="#ppt_x"/>
                                          </p:val>
                                        </p:tav>
                                      </p:tavLst>
                                    </p:anim>
                                    <p:anim calcmode="lin" valueType="num">
                                      <p:cBhvr>
                                        <p:cTn id="18" dur="400" fill="hold"/>
                                        <p:tgtEl>
                                          <p:spTgt spid="9"/>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
                                        <p:tgtEl>
                                          <p:spTgt spid="10"/>
                                        </p:tgtEl>
                                      </p:cBhvr>
                                    </p:animEffect>
                                    <p:anim calcmode="lin" valueType="num">
                                      <p:cBhvr>
                                        <p:cTn id="24" dur="400" fill="hold"/>
                                        <p:tgtEl>
                                          <p:spTgt spid="10"/>
                                        </p:tgtEl>
                                        <p:attrNameLst>
                                          <p:attrName>ppt_x</p:attrName>
                                        </p:attrNameLst>
                                      </p:cBhvr>
                                      <p:tavLst>
                                        <p:tav tm="0">
                                          <p:val>
                                            <p:strVal val="#ppt_x"/>
                                          </p:val>
                                        </p:tav>
                                        <p:tav tm="100000">
                                          <p:val>
                                            <p:strVal val="#ppt_x"/>
                                          </p:val>
                                        </p:tav>
                                      </p:tavLst>
                                    </p:anim>
                                    <p:anim calcmode="lin" valueType="num">
                                      <p:cBhvr>
                                        <p:cTn id="25" dur="400" fill="hold"/>
                                        <p:tgtEl>
                                          <p:spTgt spid="1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
                                        <p:tgtEl>
                                          <p:spTgt spid="5"/>
                                        </p:tgtEl>
                                      </p:cBhvr>
                                    </p:animEffect>
                                    <p:anim calcmode="lin" valueType="num">
                                      <p:cBhvr>
                                        <p:cTn id="31" dur="400" fill="hold"/>
                                        <p:tgtEl>
                                          <p:spTgt spid="5"/>
                                        </p:tgtEl>
                                        <p:attrNameLst>
                                          <p:attrName>ppt_x</p:attrName>
                                        </p:attrNameLst>
                                      </p:cBhvr>
                                      <p:tavLst>
                                        <p:tav tm="0">
                                          <p:val>
                                            <p:strVal val="#ppt_x"/>
                                          </p:val>
                                        </p:tav>
                                        <p:tav tm="100000">
                                          <p:val>
                                            <p:strVal val="#ppt_x"/>
                                          </p:val>
                                        </p:tav>
                                      </p:tavLst>
                                    </p:anim>
                                    <p:anim calcmode="lin" valueType="num">
                                      <p:cBhvr>
                                        <p:cTn id="32" dur="400" fill="hold"/>
                                        <p:tgtEl>
                                          <p:spTgt spid="5"/>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
                                        <p:tgtEl>
                                          <p:spTgt spid="6"/>
                                        </p:tgtEl>
                                      </p:cBhvr>
                                    </p:animEffect>
                                    <p:anim calcmode="lin" valueType="num">
                                      <p:cBhvr>
                                        <p:cTn id="38" dur="400" fill="hold"/>
                                        <p:tgtEl>
                                          <p:spTgt spid="6"/>
                                        </p:tgtEl>
                                        <p:attrNameLst>
                                          <p:attrName>ppt_x</p:attrName>
                                        </p:attrNameLst>
                                      </p:cBhvr>
                                      <p:tavLst>
                                        <p:tav tm="0">
                                          <p:val>
                                            <p:strVal val="#ppt_x"/>
                                          </p:val>
                                        </p:tav>
                                        <p:tav tm="100000">
                                          <p:val>
                                            <p:strVal val="#ppt_x"/>
                                          </p:val>
                                        </p:tav>
                                      </p:tavLst>
                                    </p:anim>
                                    <p:anim calcmode="lin" valueType="num">
                                      <p:cBhvr>
                                        <p:cTn id="39" dur="400" fill="hold"/>
                                        <p:tgtEl>
                                          <p:spTgt spid="6"/>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125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250" fill="hold"/>
                                        <p:tgtEl>
                                          <p:spTgt spid="8"/>
                                        </p:tgtEl>
                                        <p:attrNameLst>
                                          <p:attrName>ppt_w</p:attrName>
                                        </p:attrNameLst>
                                      </p:cBhvr>
                                      <p:tavLst>
                                        <p:tav tm="0">
                                          <p:val>
                                            <p:fltVal val="0"/>
                                          </p:val>
                                        </p:tav>
                                        <p:tav tm="100000">
                                          <p:val>
                                            <p:strVal val="#ppt_w"/>
                                          </p:val>
                                        </p:tav>
                                      </p:tavLst>
                                    </p:anim>
                                    <p:anim calcmode="lin" valueType="num">
                                      <p:cBhvr>
                                        <p:cTn id="52" dur="1250" fill="hold"/>
                                        <p:tgtEl>
                                          <p:spTgt spid="8"/>
                                        </p:tgtEl>
                                        <p:attrNameLst>
                                          <p:attrName>ppt_h</p:attrName>
                                        </p:attrNameLst>
                                      </p:cBhvr>
                                      <p:tavLst>
                                        <p:tav tm="0">
                                          <p:val>
                                            <p:fltVal val="0"/>
                                          </p:val>
                                        </p:tav>
                                        <p:tav tm="100000">
                                          <p:val>
                                            <p:strVal val="#ppt_h"/>
                                          </p:val>
                                        </p:tav>
                                      </p:tavLst>
                                    </p:anim>
                                    <p:animEffect transition="in" filter="fade">
                                      <p:cBhvr>
                                        <p:cTn id="53" dur="1250"/>
                                        <p:tgtEl>
                                          <p:spTgt spid="8"/>
                                        </p:tgtEl>
                                      </p:cBhvr>
                                    </p:animEffect>
                                    <p:anim calcmode="lin" valueType="num">
                                      <p:cBhvr>
                                        <p:cTn id="54" dur="1250" fill="hold"/>
                                        <p:tgtEl>
                                          <p:spTgt spid="8"/>
                                        </p:tgtEl>
                                        <p:attrNameLst>
                                          <p:attrName>ppt_x</p:attrName>
                                        </p:attrNameLst>
                                      </p:cBhvr>
                                      <p:tavLst>
                                        <p:tav tm="0">
                                          <p:val>
                                            <p:fltVal val="0.5"/>
                                          </p:val>
                                        </p:tav>
                                        <p:tav tm="100000">
                                          <p:val>
                                            <p:strVal val="#ppt_x"/>
                                          </p:val>
                                        </p:tav>
                                      </p:tavLst>
                                    </p:anim>
                                    <p:anim calcmode="lin" valueType="num">
                                      <p:cBhvr>
                                        <p:cTn id="55" dur="12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build="p"/>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345DB84-47A2-4699-84BC-C3A39438DB22}"/>
              </a:ext>
            </a:extLst>
          </p:cNvPr>
          <p:cNvSpPr/>
          <p:nvPr/>
        </p:nvSpPr>
        <p:spPr>
          <a:xfrm>
            <a:off x="1062307" y="730224"/>
            <a:ext cx="1826141" cy="95140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27688A15-67CA-474B-8DC8-1E28BCFEC03A}"/>
              </a:ext>
            </a:extLst>
          </p:cNvPr>
          <p:cNvSpPr/>
          <p:nvPr/>
        </p:nvSpPr>
        <p:spPr>
          <a:xfrm>
            <a:off x="1062307" y="1149015"/>
            <a:ext cx="9859617" cy="26161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0B7BC8C-A900-47A4-B3D3-672070FC3663}"/>
              </a:ext>
            </a:extLst>
          </p:cNvPr>
          <p:cNvSpPr/>
          <p:nvPr/>
        </p:nvSpPr>
        <p:spPr>
          <a:xfrm>
            <a:off x="1113183" y="779683"/>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14:15-20</a:t>
            </a:r>
          </a:p>
        </p:txBody>
      </p:sp>
      <p:sp>
        <p:nvSpPr>
          <p:cNvPr id="4" name="Rectángulo 3">
            <a:extLst>
              <a:ext uri="{FF2B5EF4-FFF2-40B4-BE49-F238E27FC236}">
                <a16:creationId xmlns:a16="http://schemas.microsoft.com/office/drawing/2014/main" id="{1DD2BA03-1D2E-4D27-9334-32C20DA659D5}"/>
              </a:ext>
            </a:extLst>
          </p:cNvPr>
          <p:cNvSpPr/>
          <p:nvPr/>
        </p:nvSpPr>
        <p:spPr>
          <a:xfrm>
            <a:off x="1113182" y="1166842"/>
            <a:ext cx="9859617" cy="261610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Yet thou shalt be brought down to hell, to the sides of the pit.</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They that see thee shall narrowly look upon thee, </a:t>
            </a:r>
            <a:r>
              <a:rPr lang="en-US" sz="1600" i="1" dirty="0">
                <a:solidFill>
                  <a:schemeClr val="bg1"/>
                </a:solidFill>
                <a:latin typeface="Arial" panose="020B0604020202020204" pitchFamily="34" charset="0"/>
                <a:cs typeface="Arial" panose="020B0604020202020204" pitchFamily="34" charset="0"/>
              </a:rPr>
              <a:t>and </a:t>
            </a:r>
            <a:r>
              <a:rPr lang="en-US" sz="1600" dirty="0">
                <a:solidFill>
                  <a:schemeClr val="bg1"/>
                </a:solidFill>
                <a:latin typeface="Arial" panose="020B0604020202020204" pitchFamily="34" charset="0"/>
                <a:cs typeface="Arial" panose="020B0604020202020204" pitchFamily="34" charset="0"/>
              </a:rPr>
              <a:t>consider thee, </a:t>
            </a:r>
            <a:r>
              <a:rPr lang="en-US" sz="1600" i="1" dirty="0">
                <a:solidFill>
                  <a:schemeClr val="bg1"/>
                </a:solidFill>
                <a:latin typeface="Arial" panose="020B0604020202020204" pitchFamily="34" charset="0"/>
                <a:cs typeface="Arial" panose="020B0604020202020204" pitchFamily="34" charset="0"/>
              </a:rPr>
              <a:t>saying, Is</a:t>
            </a:r>
            <a:r>
              <a:rPr lang="en-US" sz="1600" dirty="0">
                <a:solidFill>
                  <a:schemeClr val="bg1"/>
                </a:solidFill>
                <a:latin typeface="Arial" panose="020B0604020202020204" pitchFamily="34" charset="0"/>
                <a:cs typeface="Arial" panose="020B0604020202020204" pitchFamily="34" charset="0"/>
              </a:rPr>
              <a:t> this the man that made the earth to tremble, that did shake kingdoms;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i="1" dirty="0">
                <a:solidFill>
                  <a:schemeClr val="bg1"/>
                </a:solidFill>
                <a:latin typeface="Arial" panose="020B0604020202020204" pitchFamily="34" charset="0"/>
                <a:cs typeface="Arial" panose="020B0604020202020204" pitchFamily="34" charset="0"/>
              </a:rPr>
              <a:t>That</a:t>
            </a:r>
            <a:r>
              <a:rPr lang="en-US" sz="1600" dirty="0">
                <a:solidFill>
                  <a:schemeClr val="bg1"/>
                </a:solidFill>
                <a:latin typeface="Arial" panose="020B0604020202020204" pitchFamily="34" charset="0"/>
                <a:cs typeface="Arial" panose="020B0604020202020204" pitchFamily="34" charset="0"/>
              </a:rPr>
              <a:t> made the world as a wilderness, and destroyed the cities thereof; </a:t>
            </a:r>
            <a:r>
              <a:rPr lang="en-US" sz="1600" i="1" dirty="0">
                <a:solidFill>
                  <a:schemeClr val="bg1"/>
                </a:solidFill>
                <a:latin typeface="Arial" panose="020B0604020202020204" pitchFamily="34" charset="0"/>
                <a:cs typeface="Arial" panose="020B0604020202020204" pitchFamily="34" charset="0"/>
              </a:rPr>
              <a:t>that</a:t>
            </a:r>
            <a:r>
              <a:rPr lang="en-US" sz="1600" dirty="0">
                <a:solidFill>
                  <a:schemeClr val="bg1"/>
                </a:solidFill>
                <a:latin typeface="Arial" panose="020B0604020202020204" pitchFamily="34" charset="0"/>
                <a:cs typeface="Arial" panose="020B0604020202020204" pitchFamily="34" charset="0"/>
              </a:rPr>
              <a:t> opened not the house of his prisoners?</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All the kings of the nations, </a:t>
            </a:r>
            <a:r>
              <a:rPr lang="en-US" sz="1600" i="1" dirty="0">
                <a:solidFill>
                  <a:schemeClr val="bg1"/>
                </a:solidFill>
                <a:latin typeface="Arial" panose="020B0604020202020204" pitchFamily="34" charset="0"/>
                <a:cs typeface="Arial" panose="020B0604020202020204" pitchFamily="34" charset="0"/>
              </a:rPr>
              <a:t>even</a:t>
            </a:r>
            <a:r>
              <a:rPr lang="en-US" sz="1600" dirty="0">
                <a:solidFill>
                  <a:schemeClr val="bg1"/>
                </a:solidFill>
                <a:latin typeface="Arial" panose="020B0604020202020204" pitchFamily="34" charset="0"/>
                <a:cs typeface="Arial" panose="020B0604020202020204" pitchFamily="34" charset="0"/>
              </a:rPr>
              <a:t> all of them, lie in glory, every one in his own house.</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But thou art cast out of thy grave like an abominable branch, </a:t>
            </a:r>
            <a:r>
              <a:rPr lang="en-US" sz="1600" i="1" dirty="0">
                <a:solidFill>
                  <a:schemeClr val="bg1"/>
                </a:solidFill>
                <a:latin typeface="Arial" panose="020B0604020202020204" pitchFamily="34" charset="0"/>
                <a:cs typeface="Arial" panose="020B0604020202020204" pitchFamily="34" charset="0"/>
              </a:rPr>
              <a:t>and as</a:t>
            </a:r>
            <a:r>
              <a:rPr lang="en-US" sz="1600" dirty="0">
                <a:solidFill>
                  <a:schemeClr val="bg1"/>
                </a:solidFill>
                <a:latin typeface="Arial" panose="020B0604020202020204" pitchFamily="34" charset="0"/>
                <a:cs typeface="Arial" panose="020B0604020202020204" pitchFamily="34" charset="0"/>
              </a:rPr>
              <a:t> the raiment of those that are slain, thrust through with a sword, that go down to the stones of the pit; as a carcase trodden under feet.</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Thou shalt not be joined with them in burial, because thou hast destroyed thy land, </a:t>
            </a:r>
            <a:r>
              <a:rPr lang="en-US" sz="1600" i="1" dirty="0">
                <a:solidFill>
                  <a:schemeClr val="bg1"/>
                </a:solidFill>
                <a:latin typeface="Arial" panose="020B0604020202020204" pitchFamily="34" charset="0"/>
                <a:cs typeface="Arial" panose="020B0604020202020204" pitchFamily="34" charset="0"/>
              </a:rPr>
              <a:t>and</a:t>
            </a:r>
            <a:r>
              <a:rPr lang="en-US" sz="1600" dirty="0">
                <a:solidFill>
                  <a:schemeClr val="bg1"/>
                </a:solidFill>
                <a:latin typeface="Arial" panose="020B0604020202020204" pitchFamily="34" charset="0"/>
                <a:cs typeface="Arial" panose="020B0604020202020204" pitchFamily="34" charset="0"/>
              </a:rPr>
              <a:t> slain thy people: the seed of evildoers shall never be renowned.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D719C15-45F0-4F99-B9F9-0CFDDA761D6E}"/>
              </a:ext>
            </a:extLst>
          </p:cNvPr>
          <p:cNvSpPr/>
          <p:nvPr/>
        </p:nvSpPr>
        <p:spPr>
          <a:xfrm>
            <a:off x="1113181" y="3782943"/>
            <a:ext cx="80888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ultimately happen to Satan? What will people say about him?</a:t>
            </a:r>
          </a:p>
        </p:txBody>
      </p:sp>
      <p:sp>
        <p:nvSpPr>
          <p:cNvPr id="6" name="Rectángulo 5">
            <a:extLst>
              <a:ext uri="{FF2B5EF4-FFF2-40B4-BE49-F238E27FC236}">
                <a16:creationId xmlns:a16="http://schemas.microsoft.com/office/drawing/2014/main" id="{6ED612BF-F89D-405C-83D3-1C523602B5A8}"/>
              </a:ext>
            </a:extLst>
          </p:cNvPr>
          <p:cNvSpPr/>
          <p:nvPr/>
        </p:nvSpPr>
        <p:spPr>
          <a:xfrm>
            <a:off x="1681447" y="4263104"/>
            <a:ext cx="8829105" cy="369332"/>
          </a:xfrm>
          <a:prstGeom prst="rect">
            <a:avLst/>
          </a:prstGeom>
        </p:spPr>
        <p:txBody>
          <a:bodyPr wrap="squar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will lose his influence and power over mankind, and he will be cast out forever.</a:t>
            </a:r>
          </a:p>
        </p:txBody>
      </p:sp>
      <p:sp>
        <p:nvSpPr>
          <p:cNvPr id="8" name="Rectángulo 7">
            <a:extLst>
              <a:ext uri="{FF2B5EF4-FFF2-40B4-BE49-F238E27FC236}">
                <a16:creationId xmlns:a16="http://schemas.microsoft.com/office/drawing/2014/main" id="{DA9710CA-E691-4D30-B2F5-346A1FDF5011}"/>
              </a:ext>
            </a:extLst>
          </p:cNvPr>
          <p:cNvSpPr/>
          <p:nvPr/>
        </p:nvSpPr>
        <p:spPr>
          <a:xfrm>
            <a:off x="1113181" y="4743265"/>
            <a:ext cx="98596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truths written on the board help us choose to be on the Savior’s side and not Satan’s?</a:t>
            </a:r>
          </a:p>
        </p:txBody>
      </p:sp>
      <p:sp>
        <p:nvSpPr>
          <p:cNvPr id="9" name="Rectángulo 8">
            <a:extLst>
              <a:ext uri="{FF2B5EF4-FFF2-40B4-BE49-F238E27FC236}">
                <a16:creationId xmlns:a16="http://schemas.microsoft.com/office/drawing/2014/main" id="{08932EDF-6448-4FAD-8BA6-CA406E7C7F41}"/>
              </a:ext>
            </a:extLst>
          </p:cNvPr>
          <p:cNvSpPr/>
          <p:nvPr/>
        </p:nvSpPr>
        <p:spPr>
          <a:xfrm>
            <a:off x="1113181" y="5389596"/>
            <a:ext cx="98596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Satan succeeds in luring some people to his side, even though he will ultimately lose?</a:t>
            </a:r>
          </a:p>
        </p:txBody>
      </p:sp>
    </p:spTree>
    <p:extLst>
      <p:ext uri="{BB962C8B-B14F-4D97-AF65-F5344CB8AC3E}">
        <p14:creationId xmlns:p14="http://schemas.microsoft.com/office/powerpoint/2010/main" val="319828475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President Russell M. Nelson - Gathering Israel">
            <a:hlinkClick r:id="" action="ppaction://media"/>
            <a:extLst>
              <a:ext uri="{FF2B5EF4-FFF2-40B4-BE49-F238E27FC236}">
                <a16:creationId xmlns:a16="http://schemas.microsoft.com/office/drawing/2014/main" id="{08848A0C-0DBB-4ADF-A414-E03F54DB47D7}"/>
              </a:ext>
            </a:extLst>
          </p:cNvPr>
          <p:cNvPicPr>
            <a:picLocks noRot="1" noChangeAspect="1"/>
          </p:cNvPicPr>
          <p:nvPr>
            <a:videoFile r:link="rId1"/>
          </p:nvPr>
        </p:nvPicPr>
        <p:blipFill>
          <a:blip r:embed="rId3"/>
          <a:stretch>
            <a:fillRect/>
          </a:stretch>
        </p:blipFill>
        <p:spPr>
          <a:xfrm>
            <a:off x="2102047" y="1182401"/>
            <a:ext cx="7987906" cy="44931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53405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688053"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LESSONS 118 &amp; 119</a:t>
            </a:r>
          </a:p>
        </p:txBody>
      </p:sp>
      <p:sp>
        <p:nvSpPr>
          <p:cNvPr id="2" name="Rectángulo 1">
            <a:extLst>
              <a:ext uri="{FF2B5EF4-FFF2-40B4-BE49-F238E27FC236}">
                <a16:creationId xmlns:a16="http://schemas.microsoft.com/office/drawing/2014/main" id="{A657999E-0801-439E-8893-F48D5C3017A5}"/>
              </a:ext>
            </a:extLst>
          </p:cNvPr>
          <p:cNvSpPr/>
          <p:nvPr/>
        </p:nvSpPr>
        <p:spPr>
          <a:xfrm>
            <a:off x="4233952" y="2967335"/>
            <a:ext cx="3724096" cy="923330"/>
          </a:xfrm>
          <a:prstGeom prst="rect">
            <a:avLst/>
          </a:prstGeom>
        </p:spPr>
        <p:txBody>
          <a:bodyPr wrap="none">
            <a:spAutoFit/>
          </a:bodyPr>
          <a:lstStyle/>
          <a:p>
            <a:pPr fontAlgn="base"/>
            <a:r>
              <a:rPr lang="en-US" sz="5400" b="1" dirty="0">
                <a:solidFill>
                  <a:schemeClr val="bg1"/>
                </a:solidFill>
                <a:latin typeface="Arial" panose="020B0604020202020204" pitchFamily="34" charset="0"/>
                <a:cs typeface="Arial" panose="020B0604020202020204" pitchFamily="34" charset="0"/>
              </a:rPr>
              <a:t>Isaiah 6-16</a:t>
            </a:r>
            <a:endParaRPr lang="en-US" sz="54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57999E-0801-439E-8893-F48D5C3017A5}"/>
              </a:ext>
            </a:extLst>
          </p:cNvPr>
          <p:cNvSpPr/>
          <p:nvPr/>
        </p:nvSpPr>
        <p:spPr>
          <a:xfrm>
            <a:off x="921209" y="779683"/>
            <a:ext cx="103105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6</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46F02E4-7033-4BE6-9832-0D95A53F6FD2}"/>
              </a:ext>
            </a:extLst>
          </p:cNvPr>
          <p:cNvSpPr/>
          <p:nvPr/>
        </p:nvSpPr>
        <p:spPr>
          <a:xfrm>
            <a:off x="1952260" y="2459504"/>
            <a:ext cx="8222791" cy="1938992"/>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“Isaiah sees the Lord in vision and is called to prophesy to the people”</a:t>
            </a:r>
          </a:p>
        </p:txBody>
      </p:sp>
    </p:spTree>
    <p:extLst>
      <p:ext uri="{BB962C8B-B14F-4D97-AF65-F5344CB8AC3E}">
        <p14:creationId xmlns:p14="http://schemas.microsoft.com/office/powerpoint/2010/main" val="78766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BDC3A9E-63A7-4A61-BA9D-3B7746E275BB}"/>
              </a:ext>
            </a:extLst>
          </p:cNvPr>
          <p:cNvSpPr/>
          <p:nvPr/>
        </p:nvSpPr>
        <p:spPr>
          <a:xfrm>
            <a:off x="975030" y="6022859"/>
            <a:ext cx="98254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might you have if a messenger from the Lord pronounced you clean from your sins?</a:t>
            </a:r>
          </a:p>
        </p:txBody>
      </p:sp>
      <p:sp>
        <p:nvSpPr>
          <p:cNvPr id="5" name="Rectángulo 4">
            <a:extLst>
              <a:ext uri="{FF2B5EF4-FFF2-40B4-BE49-F238E27FC236}">
                <a16:creationId xmlns:a16="http://schemas.microsoft.com/office/drawing/2014/main" id="{F87F567A-FAA9-48C8-824B-B57E77B217EA}"/>
              </a:ext>
            </a:extLst>
          </p:cNvPr>
          <p:cNvSpPr/>
          <p:nvPr/>
        </p:nvSpPr>
        <p:spPr>
          <a:xfrm>
            <a:off x="975031" y="3535881"/>
            <a:ext cx="44550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else did Isaiah see in this vision?</a:t>
            </a:r>
          </a:p>
        </p:txBody>
      </p:sp>
      <p:sp>
        <p:nvSpPr>
          <p:cNvPr id="14" name="Rectángulo 13">
            <a:extLst>
              <a:ext uri="{FF2B5EF4-FFF2-40B4-BE49-F238E27FC236}">
                <a16:creationId xmlns:a16="http://schemas.microsoft.com/office/drawing/2014/main" id="{5CA6F088-37B5-4EC2-8085-362C340BD0AB}"/>
              </a:ext>
            </a:extLst>
          </p:cNvPr>
          <p:cNvSpPr/>
          <p:nvPr/>
        </p:nvSpPr>
        <p:spPr>
          <a:xfrm>
            <a:off x="975028" y="4008170"/>
            <a:ext cx="1683026"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85CB3DBF-2FAB-4945-A359-E52462F1F86E}"/>
              </a:ext>
            </a:extLst>
          </p:cNvPr>
          <p:cNvSpPr/>
          <p:nvPr/>
        </p:nvSpPr>
        <p:spPr>
          <a:xfrm>
            <a:off x="864135" y="791556"/>
            <a:ext cx="1683026"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BF23859B-5283-43A9-8EDE-4D82F9E51D59}"/>
              </a:ext>
            </a:extLst>
          </p:cNvPr>
          <p:cNvSpPr/>
          <p:nvPr/>
        </p:nvSpPr>
        <p:spPr>
          <a:xfrm>
            <a:off x="975028" y="4306937"/>
            <a:ext cx="9845369" cy="120032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6F2BC311-4A5D-491E-AEBB-216FB7775B29}"/>
              </a:ext>
            </a:extLst>
          </p:cNvPr>
          <p:cNvSpPr/>
          <p:nvPr/>
        </p:nvSpPr>
        <p:spPr>
          <a:xfrm>
            <a:off x="864134" y="1105009"/>
            <a:ext cx="10087037" cy="181588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CCC612CB-76B6-461C-A449-E28839DFCF10}"/>
              </a:ext>
            </a:extLst>
          </p:cNvPr>
          <p:cNvSpPr/>
          <p:nvPr/>
        </p:nvSpPr>
        <p:spPr>
          <a:xfrm>
            <a:off x="975031" y="779683"/>
            <a:ext cx="14414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6:1-4</a:t>
            </a:r>
          </a:p>
        </p:txBody>
      </p:sp>
      <p:sp>
        <p:nvSpPr>
          <p:cNvPr id="4" name="Rectángulo 3">
            <a:extLst>
              <a:ext uri="{FF2B5EF4-FFF2-40B4-BE49-F238E27FC236}">
                <a16:creationId xmlns:a16="http://schemas.microsoft.com/office/drawing/2014/main" id="{A3B6331B-282C-413A-895D-680136793A87}"/>
              </a:ext>
            </a:extLst>
          </p:cNvPr>
          <p:cNvSpPr/>
          <p:nvPr/>
        </p:nvSpPr>
        <p:spPr>
          <a:xfrm>
            <a:off x="975031" y="3059668"/>
            <a:ext cx="26084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Isaiah see?</a:t>
            </a:r>
          </a:p>
        </p:txBody>
      </p:sp>
      <p:sp>
        <p:nvSpPr>
          <p:cNvPr id="6" name="Rectángulo 5">
            <a:extLst>
              <a:ext uri="{FF2B5EF4-FFF2-40B4-BE49-F238E27FC236}">
                <a16:creationId xmlns:a16="http://schemas.microsoft.com/office/drawing/2014/main" id="{9F3212CB-1E1E-4938-9477-36F310753549}"/>
              </a:ext>
            </a:extLst>
          </p:cNvPr>
          <p:cNvSpPr/>
          <p:nvPr/>
        </p:nvSpPr>
        <p:spPr>
          <a:xfrm>
            <a:off x="994908" y="4012094"/>
            <a:ext cx="14414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6:6-7</a:t>
            </a:r>
          </a:p>
        </p:txBody>
      </p:sp>
      <p:sp>
        <p:nvSpPr>
          <p:cNvPr id="7" name="Rectángulo 6">
            <a:extLst>
              <a:ext uri="{FF2B5EF4-FFF2-40B4-BE49-F238E27FC236}">
                <a16:creationId xmlns:a16="http://schemas.microsoft.com/office/drawing/2014/main" id="{BF362FE8-9BC5-427A-9A1A-ADD8003644B8}"/>
              </a:ext>
            </a:extLst>
          </p:cNvPr>
          <p:cNvSpPr/>
          <p:nvPr/>
        </p:nvSpPr>
        <p:spPr>
          <a:xfrm>
            <a:off x="975031" y="5653527"/>
            <a:ext cx="65880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seraphim say had happened to Isaiah’s sins?</a:t>
            </a:r>
          </a:p>
        </p:txBody>
      </p:sp>
      <p:sp>
        <p:nvSpPr>
          <p:cNvPr id="9" name="Rectángulo 8">
            <a:extLst>
              <a:ext uri="{FF2B5EF4-FFF2-40B4-BE49-F238E27FC236}">
                <a16:creationId xmlns:a16="http://schemas.microsoft.com/office/drawing/2014/main" id="{A4EDFAEA-B2CB-42B3-869F-E812A0778750}"/>
              </a:ext>
            </a:extLst>
          </p:cNvPr>
          <p:cNvSpPr/>
          <p:nvPr/>
        </p:nvSpPr>
        <p:spPr>
          <a:xfrm>
            <a:off x="994908" y="1057439"/>
            <a:ext cx="9825490"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In the year that king Uzziah died I saw also the Lord sitting upon a throne, high and lifted up, and his train filled the temple.</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Above it stood the seraphims: each one had six wings; with twain he covered his face, and with twain he covered his feet, and with twain he did fly.</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one cried unto another, and said, Holy, holy, holy, </a:t>
            </a:r>
            <a:r>
              <a:rPr lang="en-US" sz="1600" i="1" dirty="0">
                <a:solidFill>
                  <a:schemeClr val="bg1"/>
                </a:solidFill>
                <a:latin typeface="Arial" panose="020B0604020202020204" pitchFamily="34" charset="0"/>
                <a:cs typeface="Arial" panose="020B0604020202020204" pitchFamily="34" charset="0"/>
              </a:rPr>
              <a:t>is</a:t>
            </a:r>
            <a:r>
              <a:rPr lang="en-US" sz="1600" dirty="0">
                <a:solidFill>
                  <a:schemeClr val="bg1"/>
                </a:solidFill>
                <a:latin typeface="Arial" panose="020B0604020202020204" pitchFamily="34" charset="0"/>
                <a:cs typeface="Arial" panose="020B0604020202020204" pitchFamily="34" charset="0"/>
              </a:rPr>
              <a:t>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of hosts: the whole earth </a:t>
            </a:r>
            <a:r>
              <a:rPr lang="en-US" sz="1600" i="1" dirty="0">
                <a:solidFill>
                  <a:schemeClr val="bg1"/>
                </a:solidFill>
                <a:latin typeface="Arial" panose="020B0604020202020204" pitchFamily="34" charset="0"/>
                <a:cs typeface="Arial" panose="020B0604020202020204" pitchFamily="34" charset="0"/>
              </a:rPr>
              <a:t>is</a:t>
            </a:r>
            <a:r>
              <a:rPr lang="en-US" sz="1600" dirty="0">
                <a:solidFill>
                  <a:schemeClr val="bg1"/>
                </a:solidFill>
                <a:latin typeface="Arial" panose="020B0604020202020204" pitchFamily="34" charset="0"/>
                <a:cs typeface="Arial" panose="020B0604020202020204" pitchFamily="34" charset="0"/>
              </a:rPr>
              <a:t> full of his glory.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posts of the door moved at the voice of him that cried, and the house was filled with smoke.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5CDEB9D6-422F-4545-9A93-CDEC0433EC5C}"/>
              </a:ext>
            </a:extLst>
          </p:cNvPr>
          <p:cNvSpPr/>
          <p:nvPr/>
        </p:nvSpPr>
        <p:spPr>
          <a:xfrm>
            <a:off x="975028" y="4298553"/>
            <a:ext cx="984536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Then flew one of the seraphims unto me, having a live coal in his hand, </a:t>
            </a:r>
            <a:r>
              <a:rPr lang="en-US" i="1" dirty="0">
                <a:solidFill>
                  <a:schemeClr val="bg1"/>
                </a:solidFill>
                <a:latin typeface="Arial" panose="020B0604020202020204" pitchFamily="34" charset="0"/>
                <a:cs typeface="Arial" panose="020B0604020202020204" pitchFamily="34" charset="0"/>
              </a:rPr>
              <a:t>which</a:t>
            </a:r>
            <a:r>
              <a:rPr lang="en-US" dirty="0">
                <a:solidFill>
                  <a:schemeClr val="bg1"/>
                </a:solidFill>
                <a:latin typeface="Arial" panose="020B0604020202020204" pitchFamily="34" charset="0"/>
                <a:cs typeface="Arial" panose="020B0604020202020204" pitchFamily="34" charset="0"/>
              </a:rPr>
              <a:t> he had taken with the tongs from off the altar: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laid </a:t>
            </a:r>
            <a:r>
              <a:rPr lang="en-US" i="1" dirty="0">
                <a:solidFill>
                  <a:schemeClr val="bg1"/>
                </a:solidFill>
                <a:latin typeface="Arial" panose="020B0604020202020204" pitchFamily="34" charset="0"/>
                <a:cs typeface="Arial" panose="020B0604020202020204" pitchFamily="34" charset="0"/>
              </a:rPr>
              <a:t>it</a:t>
            </a:r>
            <a:r>
              <a:rPr lang="en-US" dirty="0">
                <a:solidFill>
                  <a:schemeClr val="bg1"/>
                </a:solidFill>
                <a:latin typeface="Arial" panose="020B0604020202020204" pitchFamily="34" charset="0"/>
                <a:cs typeface="Arial" panose="020B0604020202020204" pitchFamily="34" charset="0"/>
              </a:rPr>
              <a:t> upon my mouth, and said, Lo, this hath touched thy lips; and thine iniquity is taken away, and thy sin purged.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79348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10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1000"/>
                                        <p:tgtEl>
                                          <p:spTgt spid="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anim calcmode="lin" valueType="num">
                                      <p:cBhvr>
                                        <p:cTn id="36" dur="400" fill="hold"/>
                                        <p:tgtEl>
                                          <p:spTgt spid="7"/>
                                        </p:tgtEl>
                                        <p:attrNameLst>
                                          <p:attrName>ppt_x</p:attrName>
                                        </p:attrNameLst>
                                      </p:cBhvr>
                                      <p:tavLst>
                                        <p:tav tm="0">
                                          <p:val>
                                            <p:strVal val="#ppt_x"/>
                                          </p:val>
                                        </p:tav>
                                        <p:tav tm="100000">
                                          <p:val>
                                            <p:strVal val="#ppt_x"/>
                                          </p:val>
                                        </p:tav>
                                      </p:tavLst>
                                    </p:anim>
                                    <p:anim calcmode="lin" valueType="num">
                                      <p:cBhvr>
                                        <p:cTn id="37" dur="400" fill="hold"/>
                                        <p:tgtEl>
                                          <p:spTgt spid="7"/>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animBg="1"/>
      <p:bldP spid="12" grpId="0" animBg="1"/>
      <p:bldP spid="4"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C2624A-D046-4A88-BF3B-44134499BAE4}"/>
              </a:ext>
            </a:extLst>
          </p:cNvPr>
          <p:cNvSpPr/>
          <p:nvPr/>
        </p:nvSpPr>
        <p:spPr>
          <a:xfrm>
            <a:off x="1138831" y="968273"/>
            <a:ext cx="123623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7-9</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038E55A-AB9C-41D9-93F3-B24190368E4F}"/>
              </a:ext>
            </a:extLst>
          </p:cNvPr>
          <p:cNvSpPr/>
          <p:nvPr/>
        </p:nvSpPr>
        <p:spPr>
          <a:xfrm>
            <a:off x="3547610" y="2767280"/>
            <a:ext cx="5096780" cy="1323439"/>
          </a:xfrm>
          <a:prstGeom prst="rect">
            <a:avLst/>
          </a:prstGeom>
        </p:spPr>
        <p:txBody>
          <a:bodyPr wrap="none">
            <a:spAutoFit/>
          </a:bodyPr>
          <a:lstStyle/>
          <a:p>
            <a:pPr algn="ct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“Isaiah prophesies of </a:t>
            </a:r>
          </a:p>
          <a:p>
            <a:pPr algn="ct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Jesus Christ”</a:t>
            </a:r>
          </a:p>
        </p:txBody>
      </p:sp>
    </p:spTree>
    <p:extLst>
      <p:ext uri="{BB962C8B-B14F-4D97-AF65-F5344CB8AC3E}">
        <p14:creationId xmlns:p14="http://schemas.microsoft.com/office/powerpoint/2010/main" val="31496272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C72253-F80A-4765-AC2C-BB633089ED63}"/>
              </a:ext>
            </a:extLst>
          </p:cNvPr>
          <p:cNvSpPr/>
          <p:nvPr/>
        </p:nvSpPr>
        <p:spPr>
          <a:xfrm>
            <a:off x="965166" y="3041519"/>
            <a:ext cx="46217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names did Isaiah give to his sons?</a:t>
            </a:r>
          </a:p>
        </p:txBody>
      </p:sp>
      <p:sp>
        <p:nvSpPr>
          <p:cNvPr id="21" name="Rectángulo 20">
            <a:extLst>
              <a:ext uri="{FF2B5EF4-FFF2-40B4-BE49-F238E27FC236}">
                <a16:creationId xmlns:a16="http://schemas.microsoft.com/office/drawing/2014/main" id="{DEF4ED9B-5425-4C48-9953-D7BC94A534D7}"/>
              </a:ext>
            </a:extLst>
          </p:cNvPr>
          <p:cNvSpPr/>
          <p:nvPr/>
        </p:nvSpPr>
        <p:spPr>
          <a:xfrm>
            <a:off x="9437134" y="941196"/>
            <a:ext cx="1359018" cy="62400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a:extLst>
              <a:ext uri="{FF2B5EF4-FFF2-40B4-BE49-F238E27FC236}">
                <a16:creationId xmlns:a16="http://schemas.microsoft.com/office/drawing/2014/main" id="{CB13BF56-2EB8-46CD-9DCE-56ED1A870D84}"/>
              </a:ext>
            </a:extLst>
          </p:cNvPr>
          <p:cNvSpPr/>
          <p:nvPr/>
        </p:nvSpPr>
        <p:spPr>
          <a:xfrm>
            <a:off x="4764921" y="967451"/>
            <a:ext cx="1236236" cy="62400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a:extLst>
              <a:ext uri="{FF2B5EF4-FFF2-40B4-BE49-F238E27FC236}">
                <a16:creationId xmlns:a16="http://schemas.microsoft.com/office/drawing/2014/main" id="{4AB30851-B9E8-4676-BEB4-1C36E8FC36B5}"/>
              </a:ext>
            </a:extLst>
          </p:cNvPr>
          <p:cNvSpPr/>
          <p:nvPr/>
        </p:nvSpPr>
        <p:spPr>
          <a:xfrm>
            <a:off x="568722" y="939754"/>
            <a:ext cx="1236236" cy="62400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esquinas redondeadas 17">
            <a:extLst>
              <a:ext uri="{FF2B5EF4-FFF2-40B4-BE49-F238E27FC236}">
                <a16:creationId xmlns:a16="http://schemas.microsoft.com/office/drawing/2014/main" id="{EABD6240-918F-4AEC-A633-C26586423B0A}"/>
              </a:ext>
            </a:extLst>
          </p:cNvPr>
          <p:cNvSpPr/>
          <p:nvPr/>
        </p:nvSpPr>
        <p:spPr>
          <a:xfrm>
            <a:off x="7506905" y="1309087"/>
            <a:ext cx="3294705" cy="121648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esquinas redondeadas 16">
            <a:extLst>
              <a:ext uri="{FF2B5EF4-FFF2-40B4-BE49-F238E27FC236}">
                <a16:creationId xmlns:a16="http://schemas.microsoft.com/office/drawing/2014/main" id="{92DAC748-4E82-4670-8ADD-121DD391B5B5}"/>
              </a:ext>
            </a:extLst>
          </p:cNvPr>
          <p:cNvSpPr/>
          <p:nvPr/>
        </p:nvSpPr>
        <p:spPr>
          <a:xfrm>
            <a:off x="3745982" y="1331487"/>
            <a:ext cx="3294706" cy="111346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esquinas redondeadas 15">
            <a:extLst>
              <a:ext uri="{FF2B5EF4-FFF2-40B4-BE49-F238E27FC236}">
                <a16:creationId xmlns:a16="http://schemas.microsoft.com/office/drawing/2014/main" id="{F950ED7A-4430-4B7B-8D3C-2991F59D21AE}"/>
              </a:ext>
            </a:extLst>
          </p:cNvPr>
          <p:cNvSpPr/>
          <p:nvPr/>
        </p:nvSpPr>
        <p:spPr>
          <a:xfrm>
            <a:off x="569844" y="1309086"/>
            <a:ext cx="3023738" cy="13849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a 9">
            <a:extLst>
              <a:ext uri="{FF2B5EF4-FFF2-40B4-BE49-F238E27FC236}">
                <a16:creationId xmlns:a16="http://schemas.microsoft.com/office/drawing/2014/main" id="{744AE681-27D7-43E3-867B-F23443F364BC}"/>
              </a:ext>
            </a:extLst>
          </p:cNvPr>
          <p:cNvGraphicFramePr>
            <a:graphicFrameLocks noGrp="1"/>
          </p:cNvGraphicFramePr>
          <p:nvPr>
            <p:extLst>
              <p:ext uri="{D42A27DB-BD31-4B8C-83A1-F6EECF244321}">
                <p14:modId xmlns:p14="http://schemas.microsoft.com/office/powerpoint/2010/main" val="1045764480"/>
              </p:ext>
            </p:extLst>
          </p:nvPr>
        </p:nvGraphicFramePr>
        <p:xfrm>
          <a:off x="965166" y="3602143"/>
          <a:ext cx="9517305" cy="1854200"/>
        </p:xfrm>
        <a:graphic>
          <a:graphicData uri="http://schemas.openxmlformats.org/drawingml/2006/table">
            <a:tbl>
              <a:tblPr firstRow="1" bandRow="1">
                <a:tableStyleId>{7DF18680-E054-41AD-8BC1-D1AEF772440D}</a:tableStyleId>
              </a:tblPr>
              <a:tblGrid>
                <a:gridCol w="3172435">
                  <a:extLst>
                    <a:ext uri="{9D8B030D-6E8A-4147-A177-3AD203B41FA5}">
                      <a16:colId xmlns:a16="http://schemas.microsoft.com/office/drawing/2014/main" val="1129468340"/>
                    </a:ext>
                  </a:extLst>
                </a:gridCol>
                <a:gridCol w="3172435">
                  <a:extLst>
                    <a:ext uri="{9D8B030D-6E8A-4147-A177-3AD203B41FA5}">
                      <a16:colId xmlns:a16="http://schemas.microsoft.com/office/drawing/2014/main" val="574485780"/>
                    </a:ext>
                  </a:extLst>
                </a:gridCol>
                <a:gridCol w="3172435">
                  <a:extLst>
                    <a:ext uri="{9D8B030D-6E8A-4147-A177-3AD203B41FA5}">
                      <a16:colId xmlns:a16="http://schemas.microsoft.com/office/drawing/2014/main" val="1354203261"/>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34730843"/>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68994028"/>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67888906"/>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701637"/>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6358781"/>
                  </a:ext>
                </a:extLst>
              </a:tr>
            </a:tbl>
          </a:graphicData>
        </a:graphic>
      </p:graphicFrame>
      <p:sp>
        <p:nvSpPr>
          <p:cNvPr id="2" name="Rectángulo 1">
            <a:extLst>
              <a:ext uri="{FF2B5EF4-FFF2-40B4-BE49-F238E27FC236}">
                <a16:creationId xmlns:a16="http://schemas.microsoft.com/office/drawing/2014/main" id="{8DF47618-F160-4448-8DE9-C515538AE5E9}"/>
              </a:ext>
            </a:extLst>
          </p:cNvPr>
          <p:cNvSpPr/>
          <p:nvPr/>
        </p:nvSpPr>
        <p:spPr>
          <a:xfrm>
            <a:off x="568722" y="939754"/>
            <a:ext cx="12362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7:3</a:t>
            </a:r>
          </a:p>
        </p:txBody>
      </p:sp>
      <p:sp>
        <p:nvSpPr>
          <p:cNvPr id="5" name="Rectángulo 4">
            <a:extLst>
              <a:ext uri="{FF2B5EF4-FFF2-40B4-BE49-F238E27FC236}">
                <a16:creationId xmlns:a16="http://schemas.microsoft.com/office/drawing/2014/main" id="{9020876F-BD23-407B-80A8-5C95D66C2501}"/>
              </a:ext>
            </a:extLst>
          </p:cNvPr>
          <p:cNvSpPr/>
          <p:nvPr/>
        </p:nvSpPr>
        <p:spPr>
          <a:xfrm>
            <a:off x="4775217" y="955529"/>
            <a:ext cx="12362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8:1</a:t>
            </a:r>
          </a:p>
        </p:txBody>
      </p:sp>
      <p:sp>
        <p:nvSpPr>
          <p:cNvPr id="6" name="Rectángulo 5">
            <a:extLst>
              <a:ext uri="{FF2B5EF4-FFF2-40B4-BE49-F238E27FC236}">
                <a16:creationId xmlns:a16="http://schemas.microsoft.com/office/drawing/2014/main" id="{03E0C21E-B0C6-4025-A2B0-183CA1B9A6D0}"/>
              </a:ext>
            </a:extLst>
          </p:cNvPr>
          <p:cNvSpPr/>
          <p:nvPr/>
        </p:nvSpPr>
        <p:spPr>
          <a:xfrm>
            <a:off x="9437134" y="931676"/>
            <a:ext cx="136447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8:18</a:t>
            </a:r>
          </a:p>
        </p:txBody>
      </p:sp>
      <p:sp>
        <p:nvSpPr>
          <p:cNvPr id="7" name="Rectángulo 6">
            <a:extLst>
              <a:ext uri="{FF2B5EF4-FFF2-40B4-BE49-F238E27FC236}">
                <a16:creationId xmlns:a16="http://schemas.microsoft.com/office/drawing/2014/main" id="{3C267B5E-23AC-4CC5-85BC-3A85E26941D3}"/>
              </a:ext>
            </a:extLst>
          </p:cNvPr>
          <p:cNvSpPr/>
          <p:nvPr/>
        </p:nvSpPr>
        <p:spPr>
          <a:xfrm>
            <a:off x="965166" y="3632123"/>
            <a:ext cx="2396810"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Maher-</a:t>
            </a:r>
            <a:r>
              <a:rPr lang="en-US" sz="1600" b="1" dirty="0" err="1">
                <a:solidFill>
                  <a:schemeClr val="bg1"/>
                </a:solidFill>
                <a:latin typeface="Arial" panose="020B0604020202020204" pitchFamily="34" charset="0"/>
                <a:cs typeface="Arial" panose="020B0604020202020204" pitchFamily="34" charset="0"/>
              </a:rPr>
              <a:t>shalal</a:t>
            </a:r>
            <a:r>
              <a:rPr lang="en-US" sz="1600" b="1" dirty="0">
                <a:solidFill>
                  <a:schemeClr val="bg1"/>
                </a:solidFill>
                <a:latin typeface="Arial" panose="020B0604020202020204" pitchFamily="34" charset="0"/>
                <a:cs typeface="Arial" panose="020B0604020202020204" pitchFamily="34" charset="0"/>
              </a:rPr>
              <a:t>-hash-</a:t>
            </a:r>
            <a:r>
              <a:rPr lang="en-US" sz="1600" b="1" dirty="0" err="1">
                <a:solidFill>
                  <a:schemeClr val="bg1"/>
                </a:solidFill>
                <a:latin typeface="Arial" panose="020B0604020202020204" pitchFamily="34" charset="0"/>
                <a:cs typeface="Arial" panose="020B0604020202020204" pitchFamily="34" charset="0"/>
              </a:rPr>
              <a:t>baz</a:t>
            </a:r>
            <a:endParaRPr lang="en-US" sz="1600"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1FBB9E43-EFE9-4D2E-B5BD-EB6039FA8D78}"/>
              </a:ext>
            </a:extLst>
          </p:cNvPr>
          <p:cNvSpPr/>
          <p:nvPr/>
        </p:nvSpPr>
        <p:spPr>
          <a:xfrm>
            <a:off x="4759422" y="3632123"/>
            <a:ext cx="1483098"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Shear-</a:t>
            </a:r>
            <a:r>
              <a:rPr lang="en-US" sz="1600" b="1" dirty="0" err="1">
                <a:solidFill>
                  <a:schemeClr val="bg1"/>
                </a:solidFill>
                <a:latin typeface="Arial" panose="020B0604020202020204" pitchFamily="34" charset="0"/>
                <a:cs typeface="Arial" panose="020B0604020202020204" pitchFamily="34" charset="0"/>
              </a:rPr>
              <a:t>jashub</a:t>
            </a:r>
            <a:endParaRPr lang="en-US" sz="1600"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555FCA07-842D-4E31-A3F3-4625403DFA93}"/>
              </a:ext>
            </a:extLst>
          </p:cNvPr>
          <p:cNvSpPr/>
          <p:nvPr/>
        </p:nvSpPr>
        <p:spPr>
          <a:xfrm>
            <a:off x="8494036" y="3601345"/>
            <a:ext cx="76655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Isaiah</a:t>
            </a:r>
            <a:endParaRPr lang="en-US" sz="1600" dirty="0">
              <a:solidFill>
                <a:schemeClr val="bg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DACED4E2-5EBF-4C50-881F-D2A2753D5B77}"/>
              </a:ext>
            </a:extLst>
          </p:cNvPr>
          <p:cNvSpPr/>
          <p:nvPr/>
        </p:nvSpPr>
        <p:spPr>
          <a:xfrm>
            <a:off x="965166" y="3971475"/>
            <a:ext cx="3023738"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(1) To speed to the spoil (destruction) or (2) he hastens the prey or (3) destruction is imminent</a:t>
            </a:r>
          </a:p>
        </p:txBody>
      </p:sp>
      <p:sp>
        <p:nvSpPr>
          <p:cNvPr id="12" name="Rectángulo 11">
            <a:extLst>
              <a:ext uri="{FF2B5EF4-FFF2-40B4-BE49-F238E27FC236}">
                <a16:creationId xmlns:a16="http://schemas.microsoft.com/office/drawing/2014/main" id="{E86D0CE1-0251-418F-AB95-CE998D876D99}"/>
              </a:ext>
            </a:extLst>
          </p:cNvPr>
          <p:cNvSpPr/>
          <p:nvPr/>
        </p:nvSpPr>
        <p:spPr>
          <a:xfrm>
            <a:off x="4327495" y="3948083"/>
            <a:ext cx="2698175"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The remnant shall return</a:t>
            </a:r>
          </a:p>
        </p:txBody>
      </p:sp>
      <p:sp>
        <p:nvSpPr>
          <p:cNvPr id="13" name="Rectángulo 12">
            <a:extLst>
              <a:ext uri="{FF2B5EF4-FFF2-40B4-BE49-F238E27FC236}">
                <a16:creationId xmlns:a16="http://schemas.microsoft.com/office/drawing/2014/main" id="{FA307F7F-2EE3-4D75-8130-D6A71ADB9F37}"/>
              </a:ext>
            </a:extLst>
          </p:cNvPr>
          <p:cNvSpPr/>
          <p:nvPr/>
        </p:nvSpPr>
        <p:spPr>
          <a:xfrm>
            <a:off x="569844" y="1309086"/>
            <a:ext cx="3023738" cy="1384995"/>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Then said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unto Isaiah, Go forth now to meet Ahaz, thou, and Shear-</a:t>
            </a:r>
            <a:r>
              <a:rPr lang="en-US" sz="1400" dirty="0" err="1">
                <a:solidFill>
                  <a:schemeClr val="bg1"/>
                </a:solidFill>
                <a:latin typeface="Arial" panose="020B0604020202020204" pitchFamily="34" charset="0"/>
                <a:cs typeface="Arial" panose="020B0604020202020204" pitchFamily="34" charset="0"/>
              </a:rPr>
              <a:t>jashub</a:t>
            </a:r>
            <a:r>
              <a:rPr lang="en-US" sz="1400" dirty="0">
                <a:solidFill>
                  <a:schemeClr val="bg1"/>
                </a:solidFill>
                <a:latin typeface="Arial" panose="020B0604020202020204" pitchFamily="34" charset="0"/>
                <a:cs typeface="Arial" panose="020B0604020202020204" pitchFamily="34" charset="0"/>
              </a:rPr>
              <a:t> thy son, at the end of the conduit of the upper pool </a:t>
            </a:r>
            <a:r>
              <a:rPr lang="en-US"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a:t>
            </a:r>
            <a:r>
              <a:rPr lang="en-US" sz="1400" dirty="0">
                <a:solidFill>
                  <a:schemeClr val="bg1"/>
                </a:solidFill>
                <a:latin typeface="Arial" panose="020B0604020202020204" pitchFamily="34" charset="0"/>
                <a:cs typeface="Arial" panose="020B0604020202020204" pitchFamily="34" charset="0"/>
              </a:rPr>
              <a:t>n the highway of the fuller’s field;</a:t>
            </a:r>
          </a:p>
        </p:txBody>
      </p:sp>
      <p:sp>
        <p:nvSpPr>
          <p:cNvPr id="14" name="Rectángulo 13">
            <a:extLst>
              <a:ext uri="{FF2B5EF4-FFF2-40B4-BE49-F238E27FC236}">
                <a16:creationId xmlns:a16="http://schemas.microsoft.com/office/drawing/2014/main" id="{C032D9D0-1992-4DB6-8159-D9E5844CFEE5}"/>
              </a:ext>
            </a:extLst>
          </p:cNvPr>
          <p:cNvSpPr/>
          <p:nvPr/>
        </p:nvSpPr>
        <p:spPr>
          <a:xfrm>
            <a:off x="3766461" y="1337605"/>
            <a:ext cx="3259209" cy="954107"/>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Moreover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said unto me, Take thee a great roll, and write in it with a man’s pen concerning Maher-</a:t>
            </a:r>
            <a:r>
              <a:rPr lang="en-US" sz="1400" dirty="0" err="1">
                <a:solidFill>
                  <a:schemeClr val="bg1"/>
                </a:solidFill>
                <a:latin typeface="Arial" panose="020B0604020202020204" pitchFamily="34" charset="0"/>
                <a:cs typeface="Arial" panose="020B0604020202020204" pitchFamily="34" charset="0"/>
              </a:rPr>
              <a:t>shalal</a:t>
            </a:r>
            <a:r>
              <a:rPr lang="en-US" sz="1400" dirty="0">
                <a:solidFill>
                  <a:schemeClr val="bg1"/>
                </a:solidFill>
                <a:latin typeface="Arial" panose="020B0604020202020204" pitchFamily="34" charset="0"/>
                <a:cs typeface="Arial" panose="020B0604020202020204" pitchFamily="34" charset="0"/>
              </a:rPr>
              <a:t>-hash-</a:t>
            </a:r>
            <a:r>
              <a:rPr lang="en-US" sz="1400" dirty="0" err="1">
                <a:solidFill>
                  <a:schemeClr val="bg1"/>
                </a:solidFill>
                <a:latin typeface="Arial" panose="020B0604020202020204" pitchFamily="34" charset="0"/>
                <a:cs typeface="Arial" panose="020B0604020202020204" pitchFamily="34" charset="0"/>
              </a:rPr>
              <a:t>baz</a:t>
            </a:r>
            <a:r>
              <a:rPr lang="en-US" sz="1400" dirty="0">
                <a:solidFill>
                  <a:schemeClr val="bg1"/>
                </a:solidFill>
                <a:latin typeface="Arial" panose="020B0604020202020204" pitchFamily="34" charset="0"/>
                <a:cs typeface="Arial" panose="020B0604020202020204" pitchFamily="34" charset="0"/>
              </a:rPr>
              <a:t>.</a:t>
            </a:r>
          </a:p>
        </p:txBody>
      </p:sp>
      <p:sp>
        <p:nvSpPr>
          <p:cNvPr id="15" name="Rectángulo 14">
            <a:extLst>
              <a:ext uri="{FF2B5EF4-FFF2-40B4-BE49-F238E27FC236}">
                <a16:creationId xmlns:a16="http://schemas.microsoft.com/office/drawing/2014/main" id="{C79226D7-189D-480D-A110-FEA39D46782D}"/>
              </a:ext>
            </a:extLst>
          </p:cNvPr>
          <p:cNvSpPr/>
          <p:nvPr/>
        </p:nvSpPr>
        <p:spPr>
          <a:xfrm>
            <a:off x="7521924" y="1325245"/>
            <a:ext cx="3259209" cy="1169551"/>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Behold, I and the children whom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hath given me </a:t>
            </a:r>
            <a:r>
              <a:rPr lang="en-US" sz="1400" i="1" dirty="0">
                <a:solidFill>
                  <a:schemeClr val="bg1"/>
                </a:solidFill>
                <a:latin typeface="Arial" panose="020B0604020202020204" pitchFamily="34" charset="0"/>
                <a:cs typeface="Arial" panose="020B0604020202020204" pitchFamily="34" charset="0"/>
              </a:rPr>
              <a:t>are</a:t>
            </a:r>
            <a:r>
              <a:rPr lang="en-US" sz="1400" dirty="0">
                <a:solidFill>
                  <a:schemeClr val="bg1"/>
                </a:solidFill>
                <a:latin typeface="Arial" panose="020B0604020202020204" pitchFamily="34" charset="0"/>
                <a:cs typeface="Arial" panose="020B0604020202020204" pitchFamily="34" charset="0"/>
              </a:rPr>
              <a:t> for signs and for wonders in Israel from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of hosts, which dwelleth in mount Zion.</a:t>
            </a:r>
          </a:p>
        </p:txBody>
      </p:sp>
      <p:sp>
        <p:nvSpPr>
          <p:cNvPr id="22" name="Rectángulo 21">
            <a:extLst>
              <a:ext uri="{FF2B5EF4-FFF2-40B4-BE49-F238E27FC236}">
                <a16:creationId xmlns:a16="http://schemas.microsoft.com/office/drawing/2014/main" id="{83E6F92A-1B0E-4267-964E-052FB6CFC279}"/>
              </a:ext>
            </a:extLst>
          </p:cNvPr>
          <p:cNvSpPr/>
          <p:nvPr/>
        </p:nvSpPr>
        <p:spPr>
          <a:xfrm>
            <a:off x="7318622" y="3993004"/>
            <a:ext cx="269817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(1) The Lord is salvation or (2) Jehovah saves</a:t>
            </a:r>
          </a:p>
        </p:txBody>
      </p:sp>
    </p:spTree>
    <p:extLst>
      <p:ext uri="{BB962C8B-B14F-4D97-AF65-F5344CB8AC3E}">
        <p14:creationId xmlns:p14="http://schemas.microsoft.com/office/powerpoint/2010/main" val="30505435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10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10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10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10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10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10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10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0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10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10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right)">
                                      <p:cBhvr>
                                        <p:cTn id="71" dur="1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0" grpId="0" animBg="1"/>
      <p:bldP spid="19" grpId="0" animBg="1"/>
      <p:bldP spid="18" grpId="0" animBg="1"/>
      <p:bldP spid="17" grpId="0" animBg="1"/>
      <p:bldP spid="16" grpId="0" animBg="1"/>
      <p:bldP spid="2" grpId="0"/>
      <p:bldP spid="5" grpId="0"/>
      <p:bldP spid="6" grpId="0"/>
      <p:bldP spid="7" grpId="0"/>
      <p:bldP spid="8" grpId="0"/>
      <p:bldP spid="9" grpId="0"/>
      <p:bldP spid="11" grpId="0"/>
      <p:bldP spid="12" grpId="0"/>
      <p:bldP spid="13" grpId="0"/>
      <p:bldP spid="14" grpId="0"/>
      <p:bldP spid="15"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1546E2-3CD1-4784-8C4D-4F12E91272FB}"/>
              </a:ext>
            </a:extLst>
          </p:cNvPr>
          <p:cNvSpPr/>
          <p:nvPr/>
        </p:nvSpPr>
        <p:spPr>
          <a:xfrm>
            <a:off x="2702102" y="2491767"/>
            <a:ext cx="47628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have said to the woman?</a:t>
            </a:r>
          </a:p>
        </p:txBody>
      </p:sp>
      <p:sp>
        <p:nvSpPr>
          <p:cNvPr id="5" name="Diagrama de flujo: pantalla 4">
            <a:extLst>
              <a:ext uri="{FF2B5EF4-FFF2-40B4-BE49-F238E27FC236}">
                <a16:creationId xmlns:a16="http://schemas.microsoft.com/office/drawing/2014/main" id="{C22AFFC5-5467-47FD-B4D4-D8EEAE661542}"/>
              </a:ext>
            </a:extLst>
          </p:cNvPr>
          <p:cNvSpPr/>
          <p:nvPr/>
        </p:nvSpPr>
        <p:spPr>
          <a:xfrm>
            <a:off x="2027583" y="1046921"/>
            <a:ext cx="7646504" cy="3153005"/>
          </a:xfrm>
          <a:prstGeom prst="flowChartDisplay">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CBE8E680-57F4-401A-BFE1-9046080230A1}"/>
              </a:ext>
            </a:extLst>
          </p:cNvPr>
          <p:cNvSpPr/>
          <p:nvPr/>
        </p:nvSpPr>
        <p:spPr>
          <a:xfrm>
            <a:off x="3048000" y="1152939"/>
            <a:ext cx="6096000" cy="3046988"/>
          </a:xfrm>
          <a:prstGeom prst="rect">
            <a:avLst/>
          </a:prstGeom>
        </p:spPr>
        <p:txBody>
          <a:bodyPr>
            <a:spAutoFit/>
          </a:bodyPr>
          <a:lstStyle/>
          <a:p>
            <a:pPr algn="ctr"/>
            <a:r>
              <a:rPr lang="en-US" sz="1600" dirty="0">
                <a:solidFill>
                  <a:schemeClr val="bg1"/>
                </a:solidFill>
                <a:latin typeface="Bahnschrift Light" panose="020B0502040204020203" pitchFamily="34" charset="0"/>
                <a:cs typeface="MV Boli" panose="02000500030200090000" pitchFamily="2" charset="0"/>
              </a:rPr>
              <a:t>“Last year while Elder David S. Baxter and I were driving to a stake conference, we stopped at a restaurant. Later when returning to our car, we were approached by a woman who called out to us. We were startled by her appearance. Her grooming (or lack of it) was what I might politely call ‘extreme.’ She asked if we were elders in the Church. We said yes. Almost unrestrained, she told the story of her tragic life, swamped in sin. Now, only 28 years old, she was miserable. She felt worthless, with nothing to live for. As she spoke, the sweetness of her soul began to emerge. Pleading tearfully, she asked if there was any hope for her, any way up and out of her hopelessness” (“Repentance and Conversion,”</a:t>
            </a:r>
            <a:r>
              <a:rPr lang="en-US" sz="1600" i="1" dirty="0">
                <a:solidFill>
                  <a:schemeClr val="bg1"/>
                </a:solidFill>
                <a:latin typeface="Bahnschrift Light" panose="020B0502040204020203" pitchFamily="34" charset="0"/>
                <a:cs typeface="MV Boli" panose="02000500030200090000" pitchFamily="2" charset="0"/>
              </a:rPr>
              <a:t> Ensign</a:t>
            </a:r>
            <a:r>
              <a:rPr lang="en-US" sz="1600" dirty="0">
                <a:solidFill>
                  <a:schemeClr val="bg1"/>
                </a:solidFill>
                <a:latin typeface="Bahnschrift Light" panose="020B0502040204020203" pitchFamily="34" charset="0"/>
                <a:cs typeface="MV Boli" panose="02000500030200090000" pitchFamily="2" charset="0"/>
              </a:rPr>
              <a:t>or </a:t>
            </a:r>
            <a:r>
              <a:rPr lang="en-US" sz="1600" i="1" dirty="0">
                <a:solidFill>
                  <a:schemeClr val="bg1"/>
                </a:solidFill>
                <a:latin typeface="Bahnschrift Light" panose="020B0502040204020203" pitchFamily="34" charset="0"/>
                <a:cs typeface="MV Boli" panose="02000500030200090000" pitchFamily="2" charset="0"/>
              </a:rPr>
              <a:t>Liahona,</a:t>
            </a:r>
            <a:r>
              <a:rPr lang="en-US" sz="1600" dirty="0">
                <a:solidFill>
                  <a:schemeClr val="bg1"/>
                </a:solidFill>
                <a:latin typeface="Bahnschrift Light" panose="020B0502040204020203" pitchFamily="34" charset="0"/>
                <a:cs typeface="MV Boli" panose="02000500030200090000" pitchFamily="2" charset="0"/>
              </a:rPr>
              <a:t> May 2007, 102).</a:t>
            </a:r>
          </a:p>
        </p:txBody>
      </p:sp>
    </p:spTree>
    <p:extLst>
      <p:ext uri="{BB962C8B-B14F-4D97-AF65-F5344CB8AC3E}">
        <p14:creationId xmlns:p14="http://schemas.microsoft.com/office/powerpoint/2010/main" val="3285912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path" presetSubtype="0" accel="50000" decel="50000" fill="hold" grpId="0" nodeType="clickEffect">
                                  <p:stCondLst>
                                    <p:cond delay="0"/>
                                  </p:stCondLst>
                                  <p:childTnLst>
                                    <p:animMotion origin="layout" path="M -0.05495 -0.02755 L -0.20625 0.0868 C -0.24037 0.11088 -0.25938 0.14699 -0.25938 0.18449 C -0.25938 0.22731 -0.24037 0.26134 -0.20625 0.28541 L -0.05495 0.4 " pathEditMode="relative" rAng="0" ptsTypes="AAAAA">
                                      <p:cBhvr>
                                        <p:cTn id="11" dur="2000" fill="hold"/>
                                        <p:tgtEl>
                                          <p:spTgt spid="4"/>
                                        </p:tgtEl>
                                        <p:attrNameLst>
                                          <p:attrName>ppt_x</p:attrName>
                                          <p:attrName>ppt_y</p:attrName>
                                        </p:attrNameLst>
                                      </p:cBhvr>
                                      <p:rCtr x="-10221" y="2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933F769-4395-4149-B60A-58F9C4CAE431}"/>
              </a:ext>
            </a:extLst>
          </p:cNvPr>
          <p:cNvSpPr/>
          <p:nvPr/>
        </p:nvSpPr>
        <p:spPr>
          <a:xfrm>
            <a:off x="1113183" y="3549134"/>
            <a:ext cx="35958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phrase did Isaiah repeat?</a:t>
            </a:r>
          </a:p>
        </p:txBody>
      </p:sp>
      <p:sp>
        <p:nvSpPr>
          <p:cNvPr id="5" name="Rectángulo 4">
            <a:extLst>
              <a:ext uri="{FF2B5EF4-FFF2-40B4-BE49-F238E27FC236}">
                <a16:creationId xmlns:a16="http://schemas.microsoft.com/office/drawing/2014/main" id="{B168F93B-E9BC-42E6-8D92-CF9A04C0F54D}"/>
              </a:ext>
            </a:extLst>
          </p:cNvPr>
          <p:cNvSpPr/>
          <p:nvPr/>
        </p:nvSpPr>
        <p:spPr>
          <a:xfrm>
            <a:off x="1113182" y="3918466"/>
            <a:ext cx="926326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truths can we learn from Isaiah’s imagery of the Lord’s hand being stretched out?</a:t>
            </a:r>
          </a:p>
        </p:txBody>
      </p:sp>
      <p:sp>
        <p:nvSpPr>
          <p:cNvPr id="8" name="Rectángulo 7">
            <a:extLst>
              <a:ext uri="{FF2B5EF4-FFF2-40B4-BE49-F238E27FC236}">
                <a16:creationId xmlns:a16="http://schemas.microsoft.com/office/drawing/2014/main" id="{204582FB-A234-4A08-B14C-776A48067621}"/>
              </a:ext>
            </a:extLst>
          </p:cNvPr>
          <p:cNvSpPr/>
          <p:nvPr/>
        </p:nvSpPr>
        <p:spPr>
          <a:xfrm>
            <a:off x="974034" y="891779"/>
            <a:ext cx="2494879"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3705FF6-3BCA-4666-831E-9BE549B731D6}"/>
              </a:ext>
            </a:extLst>
          </p:cNvPr>
          <p:cNvSpPr/>
          <p:nvPr/>
        </p:nvSpPr>
        <p:spPr>
          <a:xfrm>
            <a:off x="974035" y="1298603"/>
            <a:ext cx="10087037" cy="209563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15E6C31D-1B2F-489D-9FA3-AC1CCB071F10}"/>
              </a:ext>
            </a:extLst>
          </p:cNvPr>
          <p:cNvSpPr/>
          <p:nvPr/>
        </p:nvSpPr>
        <p:spPr>
          <a:xfrm>
            <a:off x="1113183" y="924731"/>
            <a:ext cx="219803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9:12, 17, 21.</a:t>
            </a:r>
          </a:p>
        </p:txBody>
      </p:sp>
      <p:sp>
        <p:nvSpPr>
          <p:cNvPr id="6" name="Rectángulo 5">
            <a:extLst>
              <a:ext uri="{FF2B5EF4-FFF2-40B4-BE49-F238E27FC236}">
                <a16:creationId xmlns:a16="http://schemas.microsoft.com/office/drawing/2014/main" id="{87B42C3F-EA3A-4F30-9DE2-8E29FEEAEAE4}"/>
              </a:ext>
            </a:extLst>
          </p:cNvPr>
          <p:cNvSpPr/>
          <p:nvPr/>
        </p:nvSpPr>
        <p:spPr>
          <a:xfrm>
            <a:off x="974035" y="4485357"/>
            <a:ext cx="10087037" cy="923330"/>
          </a:xfrm>
          <a:prstGeom prst="rect">
            <a:avLst/>
          </a:prstGeom>
        </p:spPr>
        <p:txBody>
          <a:bodyPr wrap="square">
            <a:spAutoFit/>
          </a:bodyPr>
          <a:lstStyle/>
          <a:p>
            <a:pPr algn="ct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repent, the Lord is willing to extend His mercy to us and forgive our sins. The justice of God demands punishment for sin, but the Atonement brings about the plan of mercy to appease the demands of justice.</a:t>
            </a:r>
          </a:p>
        </p:txBody>
      </p:sp>
      <p:sp>
        <p:nvSpPr>
          <p:cNvPr id="7" name="Rectángulo 6">
            <a:extLst>
              <a:ext uri="{FF2B5EF4-FFF2-40B4-BE49-F238E27FC236}">
                <a16:creationId xmlns:a16="http://schemas.microsoft.com/office/drawing/2014/main" id="{C2A551B5-E895-4900-80E8-5338C785DF77}"/>
              </a:ext>
            </a:extLst>
          </p:cNvPr>
          <p:cNvSpPr/>
          <p:nvPr/>
        </p:nvSpPr>
        <p:spPr>
          <a:xfrm>
            <a:off x="1130928" y="1294063"/>
            <a:ext cx="9965636" cy="2031325"/>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 Syrians before, and the Philistines behind; and they shall devour Israel with open mouth. For all this his anger is not turned away, but his hand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stretched out still.</a:t>
            </a:r>
          </a:p>
          <a:p>
            <a:pPr algn="just"/>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Therefore the Lord shall have no joy in their young men, neither shall have mercy on their fatherless and widows: for every one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an hypocrite and an evildoer, and every mouth speaketh folly. For all this his anger is not turned away, but his hand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stretched out still.</a:t>
            </a:r>
          </a:p>
          <a:p>
            <a:pPr algn="just"/>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Manasseh, Ephraim; and Ephraim, Manasseh: </a:t>
            </a:r>
            <a:r>
              <a:rPr lang="en-US" i="1" dirty="0">
                <a:solidFill>
                  <a:schemeClr val="bg1"/>
                </a:solidFill>
                <a:latin typeface="Arial" panose="020B0604020202020204" pitchFamily="34" charset="0"/>
                <a:cs typeface="Arial" panose="020B0604020202020204" pitchFamily="34" charset="0"/>
              </a:rPr>
              <a:t>and</a:t>
            </a:r>
            <a:r>
              <a:rPr lang="en-US" dirty="0">
                <a:solidFill>
                  <a:schemeClr val="bg1"/>
                </a:solidFill>
                <a:latin typeface="Arial" panose="020B0604020202020204" pitchFamily="34" charset="0"/>
                <a:cs typeface="Arial" panose="020B0604020202020204" pitchFamily="34" charset="0"/>
              </a:rPr>
              <a:t> they together </a:t>
            </a:r>
            <a:r>
              <a:rPr lang="en-US" i="1" dirty="0">
                <a:solidFill>
                  <a:schemeClr val="bg1"/>
                </a:solidFill>
                <a:latin typeface="Arial" panose="020B0604020202020204" pitchFamily="34" charset="0"/>
                <a:cs typeface="Arial" panose="020B0604020202020204" pitchFamily="34" charset="0"/>
              </a:rPr>
              <a:t>shall be</a:t>
            </a:r>
            <a:r>
              <a:rPr lang="en-US" dirty="0">
                <a:solidFill>
                  <a:schemeClr val="bg1"/>
                </a:solidFill>
                <a:latin typeface="Arial" panose="020B0604020202020204" pitchFamily="34" charset="0"/>
                <a:cs typeface="Arial" panose="020B0604020202020204" pitchFamily="34" charset="0"/>
              </a:rPr>
              <a:t> against Judah. For all this his anger is not turned away, but his hand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stretched out still.</a:t>
            </a:r>
          </a:p>
        </p:txBody>
      </p:sp>
    </p:spTree>
    <p:extLst>
      <p:ext uri="{BB962C8B-B14F-4D97-AF65-F5344CB8AC3E}">
        <p14:creationId xmlns:p14="http://schemas.microsoft.com/office/powerpoint/2010/main" val="2647679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5">
                                            <p:txEl>
                                              <p:pRg st="0" end="0"/>
                                            </p:txEl>
                                          </p:spTgt>
                                        </p:tgtEl>
                                        <p:attrNameLst>
                                          <p:attrName>ppt_w</p:attrName>
                                        </p:attrNameLst>
                                      </p:cBhvr>
                                    </p:anim>
                                    <p:anim by="(#ppt_w*0.50)" calcmode="lin" valueType="num">
                                      <p:cBhvr>
                                        <p:cTn id="15" dur="250" decel="50000" autoRev="1" fill="hold">
                                          <p:stCondLst>
                                            <p:cond delay="0"/>
                                          </p:stCondLst>
                                        </p:cTn>
                                        <p:tgtEl>
                                          <p:spTgt spid="5">
                                            <p:txEl>
                                              <p:pRg st="0" end="0"/>
                                            </p:txEl>
                                          </p:spTgt>
                                        </p:tgtEl>
                                        <p:attrNameLst>
                                          <p:attrName>ppt_x</p:attrName>
                                        </p:attrNameLst>
                                      </p:cBhvr>
                                    </p:anim>
                                    <p:anim from="(-#ppt_h/2)" to="(#ppt_y)" calcmode="lin" valueType="num">
                                      <p:cBhvr>
                                        <p:cTn id="16" dur="500" fill="hold">
                                          <p:stCondLst>
                                            <p:cond delay="0"/>
                                          </p:stCondLst>
                                        </p:cTn>
                                        <p:tgtEl>
                                          <p:spTgt spid="5">
                                            <p:txEl>
                                              <p:pRg st="0" end="0"/>
                                            </p:txEl>
                                          </p:spTgt>
                                        </p:tgtEl>
                                        <p:attrNameLst>
                                          <p:attrName>ppt_y</p:attrName>
                                        </p:attrNameLst>
                                      </p:cBhvr>
                                    </p:anim>
                                    <p:animRot by="21600000">
                                      <p:cBhvr>
                                        <p:cTn id="17" dur="500" fill="hold">
                                          <p:stCondLst>
                                            <p:cond delay="0"/>
                                          </p:stCondLst>
                                        </p:cTn>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up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768D48A0-645E-4040-8B61-5E3538DD451A}"/>
              </a:ext>
            </a:extLst>
          </p:cNvPr>
          <p:cNvSpPr/>
          <p:nvPr/>
        </p:nvSpPr>
        <p:spPr>
          <a:xfrm>
            <a:off x="2769703" y="1653677"/>
            <a:ext cx="6272697" cy="1775323"/>
          </a:xfrm>
          <a:prstGeom prst="round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CBAE4460-871B-459B-8BD4-664C323175DB}"/>
              </a:ext>
            </a:extLst>
          </p:cNvPr>
          <p:cNvSpPr/>
          <p:nvPr/>
        </p:nvSpPr>
        <p:spPr>
          <a:xfrm>
            <a:off x="2769703" y="1664175"/>
            <a:ext cx="6096000" cy="1754326"/>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“‘Yes,’ we responded, ‘there is hope. Hope is linked to repentance. You can change. You can “come unto Christ, and be perfected in him”’ [Moroni 10:32]. We urged her not to procrastinate. She sobbed humbly and thanked us sincerely” (“Repentance and Conversion,”</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2007, 102).</a:t>
            </a:r>
          </a:p>
        </p:txBody>
      </p:sp>
      <p:sp>
        <p:nvSpPr>
          <p:cNvPr id="4" name="CuadroTexto 3">
            <a:extLst>
              <a:ext uri="{FF2B5EF4-FFF2-40B4-BE49-F238E27FC236}">
                <a16:creationId xmlns:a16="http://schemas.microsoft.com/office/drawing/2014/main" id="{8C187342-6137-429F-854B-DA4466274622}"/>
              </a:ext>
            </a:extLst>
          </p:cNvPr>
          <p:cNvSpPr txBox="1"/>
          <p:nvPr/>
        </p:nvSpPr>
        <p:spPr>
          <a:xfrm>
            <a:off x="1205814" y="1152939"/>
            <a:ext cx="3127779" cy="369332"/>
          </a:xfrm>
          <a:prstGeom prst="rect">
            <a:avLst/>
          </a:prstGeom>
          <a:noFill/>
        </p:spPr>
        <p:txBody>
          <a:bodyPr wrap="none" rtlCol="0">
            <a:spAutoFit/>
          </a:bodyPr>
          <a:lstStyle/>
          <a:p>
            <a:r>
              <a:rPr lang="es-VE"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Russell M Nelson:</a:t>
            </a:r>
            <a:endPar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0943F26-0DA9-403F-8E99-A76FBD88E1E2}"/>
              </a:ext>
            </a:extLst>
          </p:cNvPr>
          <p:cNvSpPr/>
          <p:nvPr/>
        </p:nvSpPr>
        <p:spPr>
          <a:xfrm>
            <a:off x="1205814" y="3802222"/>
            <a:ext cx="902486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both images of the Lord’s hand stretched out﻿—one threatening justice and the other offering mercy﻿—help us decide to repent and come unto Him?</a:t>
            </a:r>
          </a:p>
        </p:txBody>
      </p:sp>
    </p:spTree>
    <p:extLst>
      <p:ext uri="{BB962C8B-B14F-4D97-AF65-F5344CB8AC3E}">
        <p14:creationId xmlns:p14="http://schemas.microsoft.com/office/powerpoint/2010/main" val="389045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TotalTime>
  <Words>1795</Words>
  <Application>Microsoft Office PowerPoint</Application>
  <PresentationFormat>Widescreen</PresentationFormat>
  <Paragraphs>93</Paragraphs>
  <Slides>18</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Bahnschrift Light</vt:lpstr>
      <vt:lpstr>Calibri</vt:lpstr>
      <vt:lpstr>Century Gothic</vt:lpstr>
      <vt:lpstr>Dubai</vt:lpstr>
      <vt:lpstr>Rockwell</vt:lpstr>
      <vt:lpstr>Tahoma</vt:lpstr>
      <vt:lpstr>Trebuchet MS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4936</cp:revision>
  <dcterms:created xsi:type="dcterms:W3CDTF">2018-08-29T04:26:39Z</dcterms:created>
  <dcterms:modified xsi:type="dcterms:W3CDTF">2022-02-05T03:32:22Z</dcterms:modified>
</cp:coreProperties>
</file>