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952" r:id="rId1"/>
  </p:sldMasterIdLst>
  <p:notesMasterIdLst>
    <p:notesMasterId r:id="rId18"/>
  </p:notesMasterIdLst>
  <p:sldIdLst>
    <p:sldId id="296" r:id="rId2"/>
    <p:sldId id="382" r:id="rId3"/>
    <p:sldId id="383" r:id="rId4"/>
    <p:sldId id="384" r:id="rId5"/>
    <p:sldId id="385" r:id="rId6"/>
    <p:sldId id="386" r:id="rId7"/>
    <p:sldId id="387" r:id="rId8"/>
    <p:sldId id="388" r:id="rId9"/>
    <p:sldId id="389" r:id="rId10"/>
    <p:sldId id="390" r:id="rId11"/>
    <p:sldId id="391" r:id="rId12"/>
    <p:sldId id="393" r:id="rId13"/>
    <p:sldId id="394" r:id="rId14"/>
    <p:sldId id="395" r:id="rId15"/>
    <p:sldId id="396" r:id="rId16"/>
    <p:sldId id="397"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nald Esquerra" initials="RE" lastIdx="2" clrIdx="0">
    <p:extLst>
      <p:ext uri="{19B8F6BF-5375-455C-9EA6-DF929625EA0E}">
        <p15:presenceInfo xmlns:p15="http://schemas.microsoft.com/office/powerpoint/2012/main" userId="cdeda1aeaf90b9f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7159"/>
    <a:srgbClr val="FFD757"/>
    <a:srgbClr val="B9DF63"/>
    <a:srgbClr val="FF6600"/>
    <a:srgbClr val="D6E513"/>
    <a:srgbClr val="D88028"/>
    <a:srgbClr val="6F7CBF"/>
    <a:srgbClr val="59C7E9"/>
    <a:srgbClr val="6372DF"/>
    <a:srgbClr val="0BA2C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82" d="100"/>
          <a:sy n="82" d="100"/>
        </p:scale>
        <p:origin x="720" y="72"/>
      </p:cViewPr>
      <p:guideLst/>
    </p:cSldViewPr>
  </p:slideViewPr>
  <p:notesTextViewPr>
    <p:cViewPr>
      <p:scale>
        <a:sx n="1" d="1"/>
        <a:sy n="1" d="1"/>
      </p:scale>
      <p:origin x="0" y="0"/>
    </p:cViewPr>
  </p:notesTextViewPr>
  <p:notesViewPr>
    <p:cSldViewPr snapToGrid="0">
      <p:cViewPr varScale="1">
        <p:scale>
          <a:sx n="55" d="100"/>
          <a:sy n="55" d="100"/>
        </p:scale>
        <p:origin x="2880"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18E6F4-4A24-4637-903E-B0B1742766B0}" type="datetimeFigureOut">
              <a:rPr lang="en-US" smtClean="0"/>
              <a:t>2/4/2022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2F80BE-C61D-4FF6-A9D6-85F634C9F475}" type="slidenum">
              <a:rPr lang="en-US" smtClean="0"/>
              <a:t>‹#›</a:t>
            </a:fld>
            <a:endParaRPr lang="en-US" dirty="0"/>
          </a:p>
        </p:txBody>
      </p:sp>
    </p:spTree>
    <p:extLst>
      <p:ext uri="{BB962C8B-B14F-4D97-AF65-F5344CB8AC3E}">
        <p14:creationId xmlns:p14="http://schemas.microsoft.com/office/powerpoint/2010/main" val="37851771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3068962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75640873-EF0B-4AC7-AF11-57FEBA4985EA}" type="datetimeFigureOut">
              <a:rPr lang="en-US" smtClean="0"/>
              <a:t>2/4/2022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8534520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s-ES"/>
              <a:t>Haga clic para modificar el estilo de título del patrón</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5640873-EF0B-4AC7-AF11-57FEBA4985EA}" type="datetimeFigureOut">
              <a:rPr lang="en-US" smtClean="0"/>
              <a:t>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5573465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s-ES"/>
              <a:t>Haga clic para modificar el estilo de título del patrón</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s-ES"/>
              <a:t>Haga clic para modificar los estilos de texto del patrón</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5640873-EF0B-4AC7-AF11-57FEBA4985EA}" type="datetimeFigureOut">
              <a:rPr lang="en-US" smtClean="0"/>
              <a:t>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361970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5640873-EF0B-4AC7-AF11-57FEBA4985EA}" type="datetimeFigureOut">
              <a:rPr lang="en-US" smtClean="0"/>
              <a:t>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9517337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Columna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75640873-EF0B-4AC7-AF11-57FEBA4985EA}" type="datetimeFigureOut">
              <a:rPr lang="en-US" smtClean="0"/>
              <a:t>2/4/2022</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5657491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Columna de imagen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75640873-EF0B-4AC7-AF11-57FEBA4985EA}" type="datetimeFigureOut">
              <a:rPr lang="en-US" smtClean="0"/>
              <a:t>2/4/2022</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670871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nchorCtr="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264895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41476893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3"/>
          <p:cNvSpPr>
            <a:spLocks noGrp="1"/>
          </p:cNvSpPr>
          <p:nvPr>
            <p:ph type="dt" sz="half" idx="10"/>
          </p:nvPr>
        </p:nvSpPr>
        <p:spPr/>
        <p:txBody>
          <a:bodyPr/>
          <a:lstStyle/>
          <a:p>
            <a:fld id="{75640873-EF0B-4AC7-AF11-57FEBA4985EA}" type="datetimeFigureOut">
              <a:rPr lang="en-US" smtClean="0"/>
              <a:t>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7250195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5640873-EF0B-4AC7-AF11-57FEBA4985EA}" type="datetimeFigureOut">
              <a:rPr lang="en-US" smtClean="0"/>
              <a:t>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1742191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75640873-EF0B-4AC7-AF11-57FEBA4985EA}" type="datetimeFigureOut">
              <a:rPr lang="en-US" smtClean="0"/>
              <a:t>2/4/2022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98543425"/>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75640873-EF0B-4AC7-AF11-57FEBA4985EA}" type="datetimeFigureOut">
              <a:rPr lang="en-US" smtClean="0"/>
              <a:t>2/4/2022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609540612"/>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7" name="Date Placeholder 2"/>
          <p:cNvSpPr>
            <a:spLocks noGrp="1"/>
          </p:cNvSpPr>
          <p:nvPr>
            <p:ph type="dt" sz="half" idx="10"/>
          </p:nvPr>
        </p:nvSpPr>
        <p:spPr/>
        <p:txBody>
          <a:bodyPr/>
          <a:lstStyle/>
          <a:p>
            <a:fld id="{75640873-EF0B-4AC7-AF11-57FEBA4985EA}" type="datetimeFigureOut">
              <a:rPr lang="en-US" smtClean="0"/>
              <a:t>2/4/2022</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3860600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75640873-EF0B-4AC7-AF11-57FEBA4985EA}" type="datetimeFigureOut">
              <a:rPr lang="en-US" smtClean="0"/>
              <a:t>2/4/2022</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1240128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7" name="Date Placeholder 4"/>
          <p:cNvSpPr>
            <a:spLocks noGrp="1"/>
          </p:cNvSpPr>
          <p:nvPr>
            <p:ph type="dt" sz="half" idx="10"/>
          </p:nvPr>
        </p:nvSpPr>
        <p:spPr/>
        <p:txBody>
          <a:bodyPr/>
          <a:lstStyle/>
          <a:p>
            <a:fld id="{75640873-EF0B-4AC7-AF11-57FEBA4985EA}" type="datetimeFigureOut">
              <a:rPr lang="en-US" smtClean="0"/>
              <a:t>2/4/2022</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066782423"/>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75640873-EF0B-4AC7-AF11-57FEBA4985EA}" type="datetimeFigureOut">
              <a:rPr lang="en-US" smtClean="0"/>
              <a:t>2/4/2022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0698189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s://elgrancielo.blogspot.mx/2013/07/los-comentarios-de-isaias-el-gran-rollo.html"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6.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5.png"/><Relationship Id="rId10" Type="http://schemas.openxmlformats.org/officeDocument/2006/relationships/slideLayout" Target="../slideLayouts/slideLayout10.xml"/><Relationship Id="rId19" Type="http://schemas.openxmlformats.org/officeDocument/2006/relationships/image" Target="../media/image2.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alphaModFix amt="42000"/>
            <a:lum/>
            <a:extLst>
              <a:ext uri="{837473B0-CC2E-450A-ABE3-18F120FF3D39}">
                <a1611:picAttrSrcUrl xmlns:a1611="http://schemas.microsoft.com/office/drawing/2016/11/main" r:id="rId20"/>
              </a:ext>
            </a:extLst>
          </a:blip>
          <a:srcRect/>
          <a:stretch>
            <a:fillRect t="-17000" b="-17000"/>
          </a:stretch>
        </a:blip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1">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2">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3">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4">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75640873-EF0B-4AC7-AF11-57FEBA4985EA}" type="datetimeFigureOut">
              <a:rPr lang="en-US" smtClean="0"/>
              <a:t>2/4/2022</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2B93B05A-D8BA-4E04-8927-7D3B765C5B2D}" type="slidenum">
              <a:rPr lang="en-US" smtClean="0"/>
              <a:t>‹#›</a:t>
            </a:fld>
            <a:endParaRPr lang="en-US" dirty="0"/>
          </a:p>
        </p:txBody>
      </p:sp>
    </p:spTree>
    <p:extLst>
      <p:ext uri="{BB962C8B-B14F-4D97-AF65-F5344CB8AC3E}">
        <p14:creationId xmlns:p14="http://schemas.microsoft.com/office/powerpoint/2010/main" val="3853667118"/>
      </p:ext>
    </p:extLst>
  </p:cSld>
  <p:clrMap bg1="dk1" tx1="lt1" bg2="dk2" tx2="lt2" accent1="accent1" accent2="accent2" accent3="accent3" accent4="accent4" accent5="accent5" accent6="accent6" hlink="hlink" folHlink="folHlink"/>
  <p:sldLayoutIdLst>
    <p:sldLayoutId id="2147485953" r:id="rId1"/>
    <p:sldLayoutId id="2147485954" r:id="rId2"/>
    <p:sldLayoutId id="2147485955" r:id="rId3"/>
    <p:sldLayoutId id="2147485956" r:id="rId4"/>
    <p:sldLayoutId id="2147485957" r:id="rId5"/>
    <p:sldLayoutId id="2147485958" r:id="rId6"/>
    <p:sldLayoutId id="2147485959" r:id="rId7"/>
    <p:sldLayoutId id="2147485960" r:id="rId8"/>
    <p:sldLayoutId id="2147485961" r:id="rId9"/>
    <p:sldLayoutId id="2147485962" r:id="rId10"/>
    <p:sldLayoutId id="2147485963" r:id="rId11"/>
    <p:sldLayoutId id="2147485964" r:id="rId12"/>
    <p:sldLayoutId id="2147485965" r:id="rId13"/>
    <p:sldLayoutId id="2147485966" r:id="rId14"/>
    <p:sldLayoutId id="2147485967" r:id="rId15"/>
    <p:sldLayoutId id="2147485968" r:id="rId16"/>
    <p:sldLayoutId id="2147485969"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hyperlink" Target="https://www.churchofjesuschrist.org/study/scriptures/ot/isa/1?lang=eng#note17e" TargetMode="Externa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Imagen relacionada">
            <a:extLst>
              <a:ext uri="{FF2B5EF4-FFF2-40B4-BE49-F238E27FC236}">
                <a16:creationId xmlns:a16="http://schemas.microsoft.com/office/drawing/2014/main" id="{95994769-E07E-4BCC-9093-02228E6DA4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26828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6CD9B082-3804-4B27-8DBC-DC12E98C296E}"/>
              </a:ext>
            </a:extLst>
          </p:cNvPr>
          <p:cNvSpPr/>
          <p:nvPr/>
        </p:nvSpPr>
        <p:spPr>
          <a:xfrm>
            <a:off x="0" y="5082725"/>
            <a:ext cx="6268281" cy="1050789"/>
          </a:xfrm>
          <a:prstGeom prst="rect">
            <a:avLst/>
          </a:prstGeom>
          <a:solidFill>
            <a:srgbClr val="FFD75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0453D80-1807-47DD-9F91-3E3FDD322FB6}"/>
              </a:ext>
            </a:extLst>
          </p:cNvPr>
          <p:cNvSpPr txBox="1"/>
          <p:nvPr/>
        </p:nvSpPr>
        <p:spPr>
          <a:xfrm>
            <a:off x="2073967" y="5377286"/>
            <a:ext cx="2423082" cy="461665"/>
          </a:xfrm>
          <a:prstGeom prst="rect">
            <a:avLst/>
          </a:prstGeom>
          <a:noFill/>
        </p:spPr>
        <p:txBody>
          <a:bodyPr wrap="square" rtlCol="0">
            <a:spAutoFit/>
          </a:bodyPr>
          <a:lstStyle/>
          <a:p>
            <a:r>
              <a:rPr lang="en-US" sz="2400" b="1" dirty="0">
                <a:solidFill>
                  <a:schemeClr val="bg2">
                    <a:lumMod val="10000"/>
                  </a:schemeClr>
                </a:solidFill>
                <a:latin typeface="Rockwell" panose="02060603020205020403" pitchFamily="18" charset="0"/>
              </a:rPr>
              <a:t>Old Testament</a:t>
            </a:r>
          </a:p>
        </p:txBody>
      </p:sp>
      <p:sp>
        <p:nvSpPr>
          <p:cNvPr id="6" name="TextBox 9">
            <a:extLst>
              <a:ext uri="{FF2B5EF4-FFF2-40B4-BE49-F238E27FC236}">
                <a16:creationId xmlns:a16="http://schemas.microsoft.com/office/drawing/2014/main" id="{292074B7-9427-4CD1-8CA4-1A5617BC6207}"/>
              </a:ext>
            </a:extLst>
          </p:cNvPr>
          <p:cNvSpPr txBox="1"/>
          <p:nvPr/>
        </p:nvSpPr>
        <p:spPr>
          <a:xfrm>
            <a:off x="7043530" y="3013500"/>
            <a:ext cx="3935897" cy="830997"/>
          </a:xfrm>
          <a:prstGeom prst="rect">
            <a:avLst/>
          </a:prstGeom>
          <a:noFill/>
        </p:spPr>
        <p:txBody>
          <a:bodyPr wrap="square" rtlCol="0">
            <a:spAutoFit/>
          </a:bodyPr>
          <a:lstStyle/>
          <a:p>
            <a:pPr algn="ctr"/>
            <a:r>
              <a:rPr lang="en-US" sz="4800" b="1" dirty="0">
                <a:solidFill>
                  <a:schemeClr val="bg1">
                    <a:lumMod val="95000"/>
                    <a:lumOff val="5000"/>
                  </a:schemeClr>
                </a:solidFill>
                <a:effectLst>
                  <a:outerShdw blurRad="38100" dist="38100" dir="2700000" algn="tl">
                    <a:srgbClr val="000000">
                      <a:alpha val="43137"/>
                    </a:srgbClr>
                  </a:outerShdw>
                </a:effectLst>
                <a:latin typeface="Dubai" panose="020B0503030403030204" pitchFamily="34" charset="-78"/>
                <a:ea typeface="Cambria" panose="02040503050406030204" pitchFamily="18" charset="0"/>
                <a:cs typeface="Dubai" panose="020B0503030403030204" pitchFamily="34" charset="-78"/>
              </a:rPr>
              <a:t>SEMINARY</a:t>
            </a:r>
          </a:p>
        </p:txBody>
      </p:sp>
    </p:spTree>
    <p:extLst>
      <p:ext uri="{BB962C8B-B14F-4D97-AF65-F5344CB8AC3E}">
        <p14:creationId xmlns:p14="http://schemas.microsoft.com/office/powerpoint/2010/main" val="136617102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7C8F5119-934C-47C0-99E0-0B4B925DDF9A}"/>
              </a:ext>
            </a:extLst>
          </p:cNvPr>
          <p:cNvSpPr/>
          <p:nvPr/>
        </p:nvSpPr>
        <p:spPr>
          <a:xfrm>
            <a:off x="1113183" y="779683"/>
            <a:ext cx="1031051" cy="369332"/>
          </a:xfrm>
          <a:prstGeom prst="rect">
            <a:avLst/>
          </a:prstGeom>
        </p:spPr>
        <p:txBody>
          <a:bodyPr wrap="none">
            <a:spAutoFit/>
          </a:bodyPr>
          <a:lstStyle/>
          <a:p>
            <a:pPr algn="just" fontAlgn="base"/>
            <a:r>
              <a:rPr lang="en-US" b="1" dirty="0">
                <a:solidFill>
                  <a:schemeClr val="bg1"/>
                </a:solidFill>
                <a:latin typeface="Arial" panose="020B0604020202020204" pitchFamily="34" charset="0"/>
                <a:cs typeface="Arial" panose="020B0604020202020204" pitchFamily="34" charset="0"/>
              </a:rPr>
              <a:t>Isaiah 3</a:t>
            </a:r>
            <a:endParaRPr lang="en-US" b="1" i="0" dirty="0">
              <a:solidFill>
                <a:schemeClr val="bg1"/>
              </a:solidFill>
              <a:effectLst/>
              <a:latin typeface="Arial" panose="020B0604020202020204" pitchFamily="34" charset="0"/>
              <a:cs typeface="Arial" panose="020B0604020202020204" pitchFamily="34" charset="0"/>
            </a:endParaRPr>
          </a:p>
        </p:txBody>
      </p:sp>
      <p:sp>
        <p:nvSpPr>
          <p:cNvPr id="4" name="Rectángulo 3">
            <a:extLst>
              <a:ext uri="{FF2B5EF4-FFF2-40B4-BE49-F238E27FC236}">
                <a16:creationId xmlns:a16="http://schemas.microsoft.com/office/drawing/2014/main" id="{7B734E2C-C37E-4260-B201-9A526399D6EA}"/>
              </a:ext>
            </a:extLst>
          </p:cNvPr>
          <p:cNvSpPr/>
          <p:nvPr/>
        </p:nvSpPr>
        <p:spPr>
          <a:xfrm>
            <a:off x="2445026" y="2151727"/>
            <a:ext cx="7301948" cy="2554545"/>
          </a:xfrm>
          <a:prstGeom prst="rect">
            <a:avLst/>
          </a:prstGeom>
        </p:spPr>
        <p:txBody>
          <a:bodyPr wrap="square">
            <a:spAutoFit/>
          </a:bodyPr>
          <a:lstStyle/>
          <a:p>
            <a:pPr algn="ctr"/>
            <a:r>
              <a:rPr lang="en-US" sz="4000" b="1"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“Isaiah prophesies of the consequences that will come from disobeying the Lord”</a:t>
            </a:r>
          </a:p>
        </p:txBody>
      </p:sp>
    </p:spTree>
    <p:extLst>
      <p:ext uri="{BB962C8B-B14F-4D97-AF65-F5344CB8AC3E}">
        <p14:creationId xmlns:p14="http://schemas.microsoft.com/office/powerpoint/2010/main" val="107656160"/>
      </p:ext>
    </p:extLst>
  </p:cSld>
  <p:clrMapOvr>
    <a:masterClrMapping/>
  </p:clrMapOvr>
  <p:transition spd="slow">
    <p:randomBar dir="vert"/>
  </p:transition>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Rectángulo 10">
            <a:extLst>
              <a:ext uri="{FF2B5EF4-FFF2-40B4-BE49-F238E27FC236}">
                <a16:creationId xmlns:a16="http://schemas.microsoft.com/office/drawing/2014/main" id="{B09D99EC-A66C-465F-A6BE-E86D4911EF68}"/>
              </a:ext>
            </a:extLst>
          </p:cNvPr>
          <p:cNvSpPr/>
          <p:nvPr/>
        </p:nvSpPr>
        <p:spPr>
          <a:xfrm>
            <a:off x="1113181" y="1831938"/>
            <a:ext cx="1870062" cy="993913"/>
          </a:xfrm>
          <a:prstGeom prst="rect">
            <a:avLst/>
          </a:prstGeom>
          <a:solidFill>
            <a:srgbClr val="E9715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ángulo: esquinas redondeadas 9">
            <a:extLst>
              <a:ext uri="{FF2B5EF4-FFF2-40B4-BE49-F238E27FC236}">
                <a16:creationId xmlns:a16="http://schemas.microsoft.com/office/drawing/2014/main" id="{F799485F-6829-4A3B-99CD-06E1E15FF764}"/>
              </a:ext>
            </a:extLst>
          </p:cNvPr>
          <p:cNvSpPr/>
          <p:nvPr/>
        </p:nvSpPr>
        <p:spPr>
          <a:xfrm>
            <a:off x="1113182" y="2197465"/>
            <a:ext cx="9819861" cy="1582493"/>
          </a:xfrm>
          <a:prstGeom prst="roundRect">
            <a:avLst/>
          </a:prstGeom>
          <a:solidFill>
            <a:srgbClr val="FFD75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ángulo 1">
            <a:extLst>
              <a:ext uri="{FF2B5EF4-FFF2-40B4-BE49-F238E27FC236}">
                <a16:creationId xmlns:a16="http://schemas.microsoft.com/office/drawing/2014/main" id="{A16E6385-69E4-42CA-9175-DE3479632B3D}"/>
              </a:ext>
            </a:extLst>
          </p:cNvPr>
          <p:cNvSpPr/>
          <p:nvPr/>
        </p:nvSpPr>
        <p:spPr>
          <a:xfrm>
            <a:off x="1113183" y="1011992"/>
            <a:ext cx="9660834"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Which seed would you need to plant and nourish? Why would you not expect an orange seed to produce apples?</a:t>
            </a:r>
          </a:p>
        </p:txBody>
      </p:sp>
      <p:sp>
        <p:nvSpPr>
          <p:cNvPr id="4" name="Rectángulo 3">
            <a:extLst>
              <a:ext uri="{FF2B5EF4-FFF2-40B4-BE49-F238E27FC236}">
                <a16:creationId xmlns:a16="http://schemas.microsoft.com/office/drawing/2014/main" id="{762E8DB1-C0A2-4A9B-8BA8-8F5F9A48731B}"/>
              </a:ext>
            </a:extLst>
          </p:cNvPr>
          <p:cNvSpPr/>
          <p:nvPr/>
        </p:nvSpPr>
        <p:spPr>
          <a:xfrm>
            <a:off x="1215613" y="1828214"/>
            <a:ext cx="1441420"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Isaiah 3:8-9</a:t>
            </a:r>
          </a:p>
        </p:txBody>
      </p:sp>
      <p:sp>
        <p:nvSpPr>
          <p:cNvPr id="5" name="Rectángulo 4">
            <a:extLst>
              <a:ext uri="{FF2B5EF4-FFF2-40B4-BE49-F238E27FC236}">
                <a16:creationId xmlns:a16="http://schemas.microsoft.com/office/drawing/2014/main" id="{817F336A-B326-4F48-A26C-89523F2117EB}"/>
              </a:ext>
            </a:extLst>
          </p:cNvPr>
          <p:cNvSpPr/>
          <p:nvPr/>
        </p:nvSpPr>
        <p:spPr>
          <a:xfrm>
            <a:off x="1113183" y="2197627"/>
            <a:ext cx="9660833" cy="1569660"/>
          </a:xfrm>
          <a:prstGeom prst="rect">
            <a:avLst/>
          </a:prstGeom>
        </p:spPr>
        <p:txBody>
          <a:bodyPr wrap="square">
            <a:spAutoFit/>
          </a:bodyPr>
          <a:lstStyle/>
          <a:p>
            <a:pPr algn="just" fontAlgn="base"/>
            <a:r>
              <a:rPr lang="en-US" sz="1600" dirty="0">
                <a:solidFill>
                  <a:schemeClr val="bg1"/>
                </a:solidFill>
                <a:latin typeface="Arial" panose="020B0604020202020204" pitchFamily="34" charset="0"/>
                <a:cs typeface="Arial" panose="020B0604020202020204" pitchFamily="34" charset="0"/>
              </a:rPr>
              <a:t>8 For Jerusalem is ruined, and Judah is fallen: because their tongue and their doings </a:t>
            </a:r>
            <a:r>
              <a:rPr lang="en-US" sz="1600" i="1" dirty="0">
                <a:solidFill>
                  <a:schemeClr val="bg1"/>
                </a:solidFill>
                <a:latin typeface="Arial" panose="020B0604020202020204" pitchFamily="34" charset="0"/>
                <a:cs typeface="Arial" panose="020B0604020202020204" pitchFamily="34" charset="0"/>
              </a:rPr>
              <a:t>are</a:t>
            </a:r>
            <a:r>
              <a:rPr lang="en-US" sz="1600" dirty="0">
                <a:solidFill>
                  <a:schemeClr val="bg1"/>
                </a:solidFill>
                <a:latin typeface="Arial" panose="020B0604020202020204" pitchFamily="34" charset="0"/>
                <a:cs typeface="Arial" panose="020B0604020202020204" pitchFamily="34" charset="0"/>
              </a:rPr>
              <a:t> against the </a:t>
            </a:r>
            <a:r>
              <a:rPr lang="en-US" sz="1600" cap="small" dirty="0">
                <a:solidFill>
                  <a:schemeClr val="bg1"/>
                </a:solidFill>
                <a:latin typeface="Arial" panose="020B0604020202020204" pitchFamily="34" charset="0"/>
                <a:cs typeface="Arial" panose="020B0604020202020204" pitchFamily="34" charset="0"/>
              </a:rPr>
              <a:t>Lord</a:t>
            </a:r>
            <a:r>
              <a:rPr lang="en-US" sz="1600" dirty="0">
                <a:solidFill>
                  <a:schemeClr val="bg1"/>
                </a:solidFill>
                <a:latin typeface="Arial" panose="020B0604020202020204" pitchFamily="34" charset="0"/>
                <a:cs typeface="Arial" panose="020B0604020202020204" pitchFamily="34" charset="0"/>
              </a:rPr>
              <a:t>, to provoke the eyes of his glory.</a:t>
            </a:r>
          </a:p>
          <a:p>
            <a:pPr algn="just" fontAlgn="base"/>
            <a:r>
              <a:rPr lang="en-US" sz="1600" dirty="0">
                <a:solidFill>
                  <a:schemeClr val="bg1"/>
                </a:solidFill>
                <a:latin typeface="Arial" panose="020B0604020202020204" pitchFamily="34" charset="0"/>
                <a:cs typeface="Arial" panose="020B0604020202020204" pitchFamily="34" charset="0"/>
              </a:rPr>
              <a:t>9 ¶ The shew of their countenance doth witness against them; and they declare their sin as Sodom, they hide </a:t>
            </a:r>
            <a:r>
              <a:rPr lang="en-US" sz="1600" i="1" dirty="0">
                <a:solidFill>
                  <a:schemeClr val="bg1"/>
                </a:solidFill>
                <a:latin typeface="Arial" panose="020B0604020202020204" pitchFamily="34" charset="0"/>
                <a:cs typeface="Arial" panose="020B0604020202020204" pitchFamily="34" charset="0"/>
              </a:rPr>
              <a:t>it</a:t>
            </a:r>
            <a:r>
              <a:rPr lang="en-US" sz="1600" dirty="0">
                <a:solidFill>
                  <a:schemeClr val="bg1"/>
                </a:solidFill>
                <a:latin typeface="Arial" panose="020B0604020202020204" pitchFamily="34" charset="0"/>
                <a:cs typeface="Arial" panose="020B0604020202020204" pitchFamily="34" charset="0"/>
              </a:rPr>
              <a:t> not. Woe unto their soul! for they have rewarded evil unto themselves.</a:t>
            </a:r>
          </a:p>
          <a:p>
            <a:pPr algn="just" fontAlgn="base"/>
            <a:r>
              <a:rPr lang="en-US" sz="1600" dirty="0">
                <a:solidFill>
                  <a:schemeClr val="bg1"/>
                </a:solidFill>
                <a:latin typeface="Arial" panose="020B0604020202020204" pitchFamily="34" charset="0"/>
                <a:cs typeface="Arial" panose="020B0604020202020204" pitchFamily="34" charset="0"/>
              </a:rPr>
              <a:t>10 Say ye to the righteous, that </a:t>
            </a:r>
            <a:r>
              <a:rPr lang="en-US" sz="1600" i="1" dirty="0">
                <a:solidFill>
                  <a:schemeClr val="bg1"/>
                </a:solidFill>
                <a:latin typeface="Arial" panose="020B0604020202020204" pitchFamily="34" charset="0"/>
                <a:cs typeface="Arial" panose="020B0604020202020204" pitchFamily="34" charset="0"/>
              </a:rPr>
              <a:t>it shall be</a:t>
            </a:r>
            <a:r>
              <a:rPr lang="en-US" sz="1600" dirty="0">
                <a:solidFill>
                  <a:schemeClr val="bg1"/>
                </a:solidFill>
                <a:latin typeface="Arial" panose="020B0604020202020204" pitchFamily="34" charset="0"/>
                <a:cs typeface="Arial" panose="020B0604020202020204" pitchFamily="34" charset="0"/>
              </a:rPr>
              <a:t> well </a:t>
            </a:r>
            <a:r>
              <a:rPr lang="en-US" sz="1600" i="1" dirty="0">
                <a:solidFill>
                  <a:schemeClr val="bg1"/>
                </a:solidFill>
                <a:latin typeface="Arial" panose="020B0604020202020204" pitchFamily="34" charset="0"/>
                <a:cs typeface="Arial" panose="020B0604020202020204" pitchFamily="34" charset="0"/>
              </a:rPr>
              <a:t>with him:</a:t>
            </a:r>
            <a:r>
              <a:rPr lang="en-US" sz="1600" dirty="0">
                <a:solidFill>
                  <a:schemeClr val="bg1"/>
                </a:solidFill>
                <a:latin typeface="Arial" panose="020B0604020202020204" pitchFamily="34" charset="0"/>
                <a:cs typeface="Arial" panose="020B0604020202020204" pitchFamily="34" charset="0"/>
              </a:rPr>
              <a:t> for they shall eat the fruit of their doings.</a:t>
            </a:r>
          </a:p>
          <a:p>
            <a:pPr algn="just" fontAlgn="base"/>
            <a:r>
              <a:rPr lang="en-US" sz="1600" dirty="0">
                <a:solidFill>
                  <a:schemeClr val="bg1"/>
                </a:solidFill>
                <a:latin typeface="Arial" panose="020B0604020202020204" pitchFamily="34" charset="0"/>
                <a:cs typeface="Arial" panose="020B0604020202020204" pitchFamily="34" charset="0"/>
              </a:rPr>
              <a:t>11 Woe unto the wicked! </a:t>
            </a:r>
            <a:r>
              <a:rPr lang="en-US" sz="1600" i="1" dirty="0">
                <a:solidFill>
                  <a:schemeClr val="bg1"/>
                </a:solidFill>
                <a:latin typeface="Arial" panose="020B0604020202020204" pitchFamily="34" charset="0"/>
                <a:cs typeface="Arial" panose="020B0604020202020204" pitchFamily="34" charset="0"/>
              </a:rPr>
              <a:t>it shall be</a:t>
            </a:r>
            <a:r>
              <a:rPr lang="en-US" sz="1600" dirty="0">
                <a:solidFill>
                  <a:schemeClr val="bg1"/>
                </a:solidFill>
                <a:latin typeface="Arial" panose="020B0604020202020204" pitchFamily="34" charset="0"/>
                <a:cs typeface="Arial" panose="020B0604020202020204" pitchFamily="34" charset="0"/>
              </a:rPr>
              <a:t> ill </a:t>
            </a:r>
            <a:r>
              <a:rPr lang="en-US" sz="1600" i="1" dirty="0">
                <a:solidFill>
                  <a:schemeClr val="bg1"/>
                </a:solidFill>
                <a:latin typeface="Arial" panose="020B0604020202020204" pitchFamily="34" charset="0"/>
                <a:cs typeface="Arial" panose="020B0604020202020204" pitchFamily="34" charset="0"/>
              </a:rPr>
              <a:t>with him:</a:t>
            </a:r>
            <a:r>
              <a:rPr lang="en-US" sz="1600" dirty="0">
                <a:solidFill>
                  <a:schemeClr val="bg1"/>
                </a:solidFill>
                <a:latin typeface="Arial" panose="020B0604020202020204" pitchFamily="34" charset="0"/>
                <a:cs typeface="Arial" panose="020B0604020202020204" pitchFamily="34" charset="0"/>
              </a:rPr>
              <a:t> for the reward of his hands shall be given him.</a:t>
            </a:r>
          </a:p>
        </p:txBody>
      </p:sp>
      <p:sp>
        <p:nvSpPr>
          <p:cNvPr id="6" name="Rectángulo 5">
            <a:extLst>
              <a:ext uri="{FF2B5EF4-FFF2-40B4-BE49-F238E27FC236}">
                <a16:creationId xmlns:a16="http://schemas.microsoft.com/office/drawing/2014/main" id="{A76C9952-6F7D-4552-917A-961921367E37}"/>
              </a:ext>
            </a:extLst>
          </p:cNvPr>
          <p:cNvSpPr/>
          <p:nvPr/>
        </p:nvSpPr>
        <p:spPr>
          <a:xfrm>
            <a:off x="1113181" y="3968513"/>
            <a:ext cx="6470041" cy="353943"/>
          </a:xfrm>
          <a:prstGeom prst="rect">
            <a:avLst/>
          </a:prstGeom>
        </p:spPr>
        <p:txBody>
          <a:bodyPr wrap="none">
            <a:spAutoFit/>
          </a:bodyPr>
          <a:lstStyle/>
          <a:p>
            <a:r>
              <a:rPr lang="en-US" sz="1700" b="1" dirty="0">
                <a:solidFill>
                  <a:schemeClr val="bg1"/>
                </a:solidFill>
                <a:latin typeface="Arial" panose="020B0604020202020204" pitchFamily="34" charset="0"/>
                <a:cs typeface="Arial" panose="020B0604020202020204" pitchFamily="34" charset="0"/>
              </a:rPr>
              <a:t>What would cause Jerusalem to be ruined and Judah to fall?</a:t>
            </a:r>
          </a:p>
        </p:txBody>
      </p:sp>
      <p:sp>
        <p:nvSpPr>
          <p:cNvPr id="7" name="Rectángulo 6">
            <a:extLst>
              <a:ext uri="{FF2B5EF4-FFF2-40B4-BE49-F238E27FC236}">
                <a16:creationId xmlns:a16="http://schemas.microsoft.com/office/drawing/2014/main" id="{643A318A-E80E-4F4B-A206-CD1131EF51BF}"/>
              </a:ext>
            </a:extLst>
          </p:cNvPr>
          <p:cNvSpPr/>
          <p:nvPr/>
        </p:nvSpPr>
        <p:spPr>
          <a:xfrm>
            <a:off x="1113182" y="4438484"/>
            <a:ext cx="9554817" cy="615553"/>
          </a:xfrm>
          <a:prstGeom prst="rect">
            <a:avLst/>
          </a:prstGeom>
        </p:spPr>
        <p:txBody>
          <a:bodyPr wrap="square">
            <a:spAutoFit/>
          </a:bodyPr>
          <a:lstStyle/>
          <a:p>
            <a:pPr algn="just"/>
            <a:r>
              <a:rPr lang="en-US" sz="1700" b="1" dirty="0">
                <a:solidFill>
                  <a:schemeClr val="bg1"/>
                </a:solidFill>
                <a:latin typeface="Arial" panose="020B0604020202020204" pitchFamily="34" charset="0"/>
                <a:cs typeface="Arial" panose="020B0604020202020204" pitchFamily="34" charset="0"/>
              </a:rPr>
              <a:t>What do you think the phrase “they have rewarded evil unto themselves” (Isaiah 3:9) means?</a:t>
            </a:r>
          </a:p>
        </p:txBody>
      </p:sp>
      <p:sp>
        <p:nvSpPr>
          <p:cNvPr id="8" name="Rectángulo 7">
            <a:extLst>
              <a:ext uri="{FF2B5EF4-FFF2-40B4-BE49-F238E27FC236}">
                <a16:creationId xmlns:a16="http://schemas.microsoft.com/office/drawing/2014/main" id="{E589F636-7B47-4919-AAA5-FBCC3427308C}"/>
              </a:ext>
            </a:extLst>
          </p:cNvPr>
          <p:cNvSpPr/>
          <p:nvPr/>
        </p:nvSpPr>
        <p:spPr>
          <a:xfrm>
            <a:off x="1113182" y="5170065"/>
            <a:ext cx="9554817" cy="615553"/>
          </a:xfrm>
          <a:prstGeom prst="rect">
            <a:avLst/>
          </a:prstGeom>
        </p:spPr>
        <p:txBody>
          <a:bodyPr wrap="square">
            <a:spAutoFit/>
          </a:bodyPr>
          <a:lstStyle/>
          <a:p>
            <a:pPr algn="just"/>
            <a:r>
              <a:rPr lang="en-US" sz="1700" b="1" dirty="0">
                <a:solidFill>
                  <a:schemeClr val="bg1"/>
                </a:solidFill>
                <a:latin typeface="Arial" panose="020B0604020202020204" pitchFamily="34" charset="0"/>
                <a:cs typeface="Arial" panose="020B0604020202020204" pitchFamily="34" charset="0"/>
              </a:rPr>
              <a:t>What do you think the statement that the righteous “shall eat the fruit of their doings” (verse 10) means?</a:t>
            </a:r>
          </a:p>
        </p:txBody>
      </p:sp>
      <p:sp>
        <p:nvSpPr>
          <p:cNvPr id="9" name="Rectángulo 8">
            <a:extLst>
              <a:ext uri="{FF2B5EF4-FFF2-40B4-BE49-F238E27FC236}">
                <a16:creationId xmlns:a16="http://schemas.microsoft.com/office/drawing/2014/main" id="{A1982AD7-4B40-47E7-A842-DA2BB14AAC16}"/>
              </a:ext>
            </a:extLst>
          </p:cNvPr>
          <p:cNvSpPr/>
          <p:nvPr/>
        </p:nvSpPr>
        <p:spPr>
          <a:xfrm>
            <a:off x="1113181" y="5936537"/>
            <a:ext cx="9435548" cy="353943"/>
          </a:xfrm>
          <a:prstGeom prst="rect">
            <a:avLst/>
          </a:prstGeom>
        </p:spPr>
        <p:txBody>
          <a:bodyPr wrap="square">
            <a:spAutoFit/>
          </a:bodyPr>
          <a:lstStyle/>
          <a:p>
            <a:pPr algn="just"/>
            <a:r>
              <a:rPr lang="en-US" sz="1700" b="1" dirty="0">
                <a:solidFill>
                  <a:schemeClr val="bg1"/>
                </a:solidFill>
                <a:latin typeface="Arial" panose="020B0604020202020204" pitchFamily="34" charset="0"/>
                <a:cs typeface="Arial" panose="020B0604020202020204" pitchFamily="34" charset="0"/>
              </a:rPr>
              <a:t>What principles can we learn about choices and consequences from these verses?</a:t>
            </a:r>
          </a:p>
        </p:txBody>
      </p:sp>
    </p:spTree>
    <p:extLst>
      <p:ext uri="{BB962C8B-B14F-4D97-AF65-F5344CB8AC3E}">
        <p14:creationId xmlns:p14="http://schemas.microsoft.com/office/powerpoint/2010/main" val="3911841740"/>
      </p:ext>
    </p:extLst>
  </p:cSld>
  <p:clrMapOvr>
    <a:masterClrMapping/>
  </p:clrMapOvr>
  <mc:AlternateContent xmlns:mc="http://schemas.openxmlformats.org/markup-compatibility/2006" xmlns:p14="http://schemas.microsoft.com/office/powerpoint/2010/main">
    <mc:Choice Requires="p14">
      <p:transition spd="slow" p14:dur="1400">
        <p:blinds/>
      </p:transition>
    </mc:Choice>
    <mc:Fallback xmlns="">
      <p:transition spd="slow">
        <p:blind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plus(in)">
                                      <p:cBhvr>
                                        <p:cTn id="7" dur="2000"/>
                                        <p:tgtEl>
                                          <p:spTgt spid="11"/>
                                        </p:tgtEl>
                                      </p:cBhvr>
                                    </p:animEffect>
                                  </p:childTnLst>
                                </p:cTn>
                              </p:par>
                              <p:par>
                                <p:cTn id="8" presetID="13" presetClass="entr" presetSubtype="16"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plus(in)">
                                      <p:cBhvr>
                                        <p:cTn id="10" dur="2000"/>
                                        <p:tgtEl>
                                          <p:spTgt spid="10"/>
                                        </p:tgtEl>
                                      </p:cBhvr>
                                    </p:animEffect>
                                  </p:childTnLst>
                                </p:cTn>
                              </p:par>
                              <p:par>
                                <p:cTn id="11" presetID="13" presetClass="entr" presetSubtype="16"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plus(in)">
                                      <p:cBhvr>
                                        <p:cTn id="13" dur="2000"/>
                                        <p:tgtEl>
                                          <p:spTgt spid="4"/>
                                        </p:tgtEl>
                                      </p:cBhvr>
                                    </p:animEffect>
                                  </p:childTnLst>
                                </p:cTn>
                              </p:par>
                              <p:par>
                                <p:cTn id="14" presetID="13" presetClass="entr" presetSubtype="16"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plus(in)">
                                      <p:cBhvr>
                                        <p:cTn id="16" dur="20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2"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right)">
                                      <p:cBhvr>
                                        <p:cTn id="21" dur="10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ipe(left)">
                                      <p:cBhvr>
                                        <p:cTn id="26" dur="10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1250"/>
                                        <p:tgtEl>
                                          <p:spTgt spid="8"/>
                                        </p:tgtEl>
                                      </p:cBhvr>
                                    </p:animEffect>
                                  </p:childTnLst>
                                </p:cTn>
                              </p:par>
                            </p:childTnLst>
                          </p:cTn>
                        </p:par>
                      </p:childTnLst>
                    </p:cTn>
                  </p:par>
                  <p:par>
                    <p:cTn id="32" fill="hold">
                      <p:stCondLst>
                        <p:cond delay="indefinite"/>
                      </p:stCondLst>
                      <p:childTnLst>
                        <p:par>
                          <p:cTn id="33" fill="hold">
                            <p:stCondLst>
                              <p:cond delay="0"/>
                            </p:stCondLst>
                            <p:childTnLst>
                              <p:par>
                                <p:cTn id="34" presetID="25" presetClass="entr" presetSubtype="0"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 calcmode="lin" valueType="num">
                                      <p:cBhvr>
                                        <p:cTn id="36" dur="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37"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38"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39" dur="1000" fill="hold"/>
                                        <p:tgtEl>
                                          <p:spTgt spid="9"/>
                                        </p:tgtEl>
                                        <p:attrNameLst>
                                          <p:attrName>ppt_h</p:attrName>
                                        </p:attrNameLst>
                                      </p:cBhvr>
                                      <p:tavLst>
                                        <p:tav tm="0">
                                          <p:val>
                                            <p:strVal val="#ppt_h"/>
                                          </p:val>
                                        </p:tav>
                                        <p:tav tm="100000">
                                          <p:val>
                                            <p:strVal val="#ppt_h"/>
                                          </p:val>
                                        </p:tav>
                                      </p:tavLst>
                                    </p:anim>
                                    <p:anim calcmode="lin" valueType="num">
                                      <p:cBhvr>
                                        <p:cTn id="40"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41"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42" dur="500" accel="50000" fill="hold">
                                          <p:stCondLst>
                                            <p:cond delay="500"/>
                                          </p:stCondLst>
                                        </p:cTn>
                                        <p:tgtEl>
                                          <p:spTgt spid="9"/>
                                        </p:tgtEl>
                                        <p:attrNameLst>
                                          <p:attrName>ppt_y</p:attrName>
                                        </p:attrNameLst>
                                      </p:cBhvr>
                                      <p:tavLst>
                                        <p:tav tm="0">
                                          <p:val>
                                            <p:strVal val="#ppt_y+.1"/>
                                          </p:val>
                                        </p:tav>
                                        <p:tav tm="100000">
                                          <p:val>
                                            <p:strVal val="#ppt_y"/>
                                          </p:val>
                                        </p:tav>
                                      </p:tavLst>
                                    </p:anim>
                                    <p:animEffect transition="in" filter="fade">
                                      <p:cBhvr>
                                        <p:cTn id="43" dur="1000" decel="50000">
                                          <p:stCondLst>
                                            <p:cond delay="0"/>
                                          </p:stCondLst>
                                        </p:cTn>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0" grpId="0" animBg="1"/>
      <p:bldP spid="4" grpId="0"/>
      <p:bldP spid="5" grpId="0"/>
      <p:bldP spid="6" grpId="0"/>
      <p:bldP spid="7" grpId="0"/>
      <p:bldP spid="8"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485109D0-BF67-4A3E-BEFF-2F49D633A36D}"/>
              </a:ext>
            </a:extLst>
          </p:cNvPr>
          <p:cNvSpPr/>
          <p:nvPr/>
        </p:nvSpPr>
        <p:spPr>
          <a:xfrm>
            <a:off x="1113183" y="783607"/>
            <a:ext cx="1031051" cy="369332"/>
          </a:xfrm>
          <a:prstGeom prst="rect">
            <a:avLst/>
          </a:prstGeom>
        </p:spPr>
        <p:txBody>
          <a:bodyPr wrap="none">
            <a:spAutoFit/>
          </a:bodyPr>
          <a:lstStyle/>
          <a:p>
            <a:pPr algn="just" fontAlgn="base"/>
            <a:r>
              <a:rPr lang="en-US" b="1" dirty="0">
                <a:solidFill>
                  <a:schemeClr val="bg1"/>
                </a:solidFill>
                <a:latin typeface="Arial" panose="020B0604020202020204" pitchFamily="34" charset="0"/>
                <a:cs typeface="Arial" panose="020B0604020202020204" pitchFamily="34" charset="0"/>
              </a:rPr>
              <a:t>Isaiah 4</a:t>
            </a:r>
            <a:endParaRPr lang="en-US" b="1" i="0" dirty="0">
              <a:solidFill>
                <a:schemeClr val="bg1"/>
              </a:solidFill>
              <a:effectLst/>
              <a:latin typeface="Arial" panose="020B0604020202020204" pitchFamily="34" charset="0"/>
              <a:cs typeface="Arial" panose="020B0604020202020204" pitchFamily="34" charset="0"/>
            </a:endParaRPr>
          </a:p>
        </p:txBody>
      </p:sp>
      <p:sp>
        <p:nvSpPr>
          <p:cNvPr id="5" name="Rectángulo 4">
            <a:extLst>
              <a:ext uri="{FF2B5EF4-FFF2-40B4-BE49-F238E27FC236}">
                <a16:creationId xmlns:a16="http://schemas.microsoft.com/office/drawing/2014/main" id="{B7D10184-87CE-4BB1-9B37-AEBE63DB6772}"/>
              </a:ext>
            </a:extLst>
          </p:cNvPr>
          <p:cNvSpPr/>
          <p:nvPr/>
        </p:nvSpPr>
        <p:spPr>
          <a:xfrm>
            <a:off x="2635757" y="2828835"/>
            <a:ext cx="6920485" cy="1200329"/>
          </a:xfrm>
          <a:prstGeom prst="rect">
            <a:avLst/>
          </a:prstGeom>
        </p:spPr>
        <p:txBody>
          <a:bodyPr wrap="none">
            <a:spAutoFit/>
          </a:bodyPr>
          <a:lstStyle/>
          <a:p>
            <a:pPr algn="ctr"/>
            <a:r>
              <a:rPr lang="en-US" sz="3600" b="1"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“Isaiah prophesies of events </a:t>
            </a:r>
          </a:p>
          <a:p>
            <a:pPr algn="ctr"/>
            <a:r>
              <a:rPr lang="en-US" sz="3600" b="1"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in the last days”</a:t>
            </a:r>
          </a:p>
        </p:txBody>
      </p:sp>
    </p:spTree>
    <p:extLst>
      <p:ext uri="{BB962C8B-B14F-4D97-AF65-F5344CB8AC3E}">
        <p14:creationId xmlns:p14="http://schemas.microsoft.com/office/powerpoint/2010/main" val="547712394"/>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78BB948C-24A9-494B-B062-85230FEE29C9}"/>
              </a:ext>
            </a:extLst>
          </p:cNvPr>
          <p:cNvSpPr/>
          <p:nvPr/>
        </p:nvSpPr>
        <p:spPr>
          <a:xfrm>
            <a:off x="874644" y="968273"/>
            <a:ext cx="1870062" cy="993913"/>
          </a:xfrm>
          <a:prstGeom prst="rect">
            <a:avLst/>
          </a:prstGeom>
          <a:solidFill>
            <a:srgbClr val="E9715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ángulo: esquinas redondeadas 5">
            <a:extLst>
              <a:ext uri="{FF2B5EF4-FFF2-40B4-BE49-F238E27FC236}">
                <a16:creationId xmlns:a16="http://schemas.microsoft.com/office/drawing/2014/main" id="{6DFDFC08-83E2-4818-B77D-1E431B64DC51}"/>
              </a:ext>
            </a:extLst>
          </p:cNvPr>
          <p:cNvSpPr/>
          <p:nvPr/>
        </p:nvSpPr>
        <p:spPr>
          <a:xfrm>
            <a:off x="874644" y="1310382"/>
            <a:ext cx="10204174" cy="1477328"/>
          </a:xfrm>
          <a:prstGeom prst="roundRect">
            <a:avLst/>
          </a:prstGeom>
          <a:solidFill>
            <a:srgbClr val="FFD75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ángulo 1">
            <a:extLst>
              <a:ext uri="{FF2B5EF4-FFF2-40B4-BE49-F238E27FC236}">
                <a16:creationId xmlns:a16="http://schemas.microsoft.com/office/drawing/2014/main" id="{24284ABA-DA66-452D-AF4A-5C89303F749C}"/>
              </a:ext>
            </a:extLst>
          </p:cNvPr>
          <p:cNvSpPr/>
          <p:nvPr/>
        </p:nvSpPr>
        <p:spPr>
          <a:xfrm>
            <a:off x="926904" y="968273"/>
            <a:ext cx="1505540" cy="369332"/>
          </a:xfrm>
          <a:prstGeom prst="rect">
            <a:avLst/>
          </a:prstGeom>
        </p:spPr>
        <p:txBody>
          <a:bodyPr wrap="none">
            <a:spAutoFit/>
          </a:bodyPr>
          <a:lstStyle/>
          <a:p>
            <a:pPr algn="just"/>
            <a:r>
              <a:rPr lang="en-US" b="1" dirty="0">
                <a:solidFill>
                  <a:schemeClr val="bg1"/>
                </a:solidFill>
                <a:latin typeface="Arial" panose="020B0604020202020204" pitchFamily="34" charset="0"/>
                <a:cs typeface="Arial" panose="020B0604020202020204" pitchFamily="34" charset="0"/>
              </a:rPr>
              <a:t>Isaiah 4:5-6 </a:t>
            </a:r>
          </a:p>
        </p:txBody>
      </p:sp>
      <p:sp>
        <p:nvSpPr>
          <p:cNvPr id="4" name="Rectángulo 3">
            <a:extLst>
              <a:ext uri="{FF2B5EF4-FFF2-40B4-BE49-F238E27FC236}">
                <a16:creationId xmlns:a16="http://schemas.microsoft.com/office/drawing/2014/main" id="{600CAAB8-0153-4C6A-8296-8366D44F69EB}"/>
              </a:ext>
            </a:extLst>
          </p:cNvPr>
          <p:cNvSpPr/>
          <p:nvPr/>
        </p:nvSpPr>
        <p:spPr>
          <a:xfrm>
            <a:off x="926904" y="1310382"/>
            <a:ext cx="9966383" cy="1477328"/>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5 </a:t>
            </a:r>
            <a:r>
              <a:rPr lang="en-US" dirty="0">
                <a:solidFill>
                  <a:schemeClr val="bg1"/>
                </a:solidFill>
                <a:latin typeface="Arial" panose="020B0604020202020204" pitchFamily="34" charset="0"/>
                <a:cs typeface="Arial" panose="020B0604020202020204" pitchFamily="34" charset="0"/>
              </a:rPr>
              <a:t>And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will create upon every dwelling place of mount Zion, and upon her assemblies, a cloud and smoke by day, and the shining of a flaming fire by night: for upon all the glory </a:t>
            </a:r>
            <a:r>
              <a:rPr lang="en-US" i="1" dirty="0">
                <a:solidFill>
                  <a:schemeClr val="bg1"/>
                </a:solidFill>
                <a:latin typeface="Arial" panose="020B0604020202020204" pitchFamily="34" charset="0"/>
                <a:cs typeface="Arial" panose="020B0604020202020204" pitchFamily="34" charset="0"/>
              </a:rPr>
              <a:t>shall be</a:t>
            </a:r>
            <a:r>
              <a:rPr lang="en-US" dirty="0">
                <a:solidFill>
                  <a:schemeClr val="bg1"/>
                </a:solidFill>
                <a:latin typeface="Arial" panose="020B0604020202020204" pitchFamily="34" charset="0"/>
                <a:cs typeface="Arial" panose="020B0604020202020204" pitchFamily="34" charset="0"/>
              </a:rPr>
              <a:t> a defence.</a:t>
            </a:r>
          </a:p>
          <a:p>
            <a:pPr algn="just" fontAlgn="base"/>
            <a:r>
              <a:rPr lang="en-US" b="1" dirty="0">
                <a:solidFill>
                  <a:schemeClr val="bg1"/>
                </a:solidFill>
                <a:latin typeface="Arial" panose="020B0604020202020204" pitchFamily="34" charset="0"/>
                <a:cs typeface="Arial" panose="020B0604020202020204" pitchFamily="34" charset="0"/>
              </a:rPr>
              <a:t>6 </a:t>
            </a:r>
            <a:r>
              <a:rPr lang="en-US" dirty="0">
                <a:solidFill>
                  <a:schemeClr val="bg1"/>
                </a:solidFill>
                <a:latin typeface="Arial" panose="020B0604020202020204" pitchFamily="34" charset="0"/>
                <a:cs typeface="Arial" panose="020B0604020202020204" pitchFamily="34" charset="0"/>
              </a:rPr>
              <a:t>And there shall be a tabernacle for a shadow in the daytime from the heat, and for a place of refuge, and for a covert from storm and from rain.</a:t>
            </a:r>
            <a:endParaRPr lang="en-US" b="0" i="0" dirty="0">
              <a:solidFill>
                <a:schemeClr val="bg1"/>
              </a:solidFill>
              <a:effectLst/>
              <a:latin typeface="Arial" panose="020B0604020202020204" pitchFamily="34" charset="0"/>
              <a:cs typeface="Arial" panose="020B0604020202020204" pitchFamily="34" charset="0"/>
            </a:endParaRPr>
          </a:p>
        </p:txBody>
      </p:sp>
      <p:sp>
        <p:nvSpPr>
          <p:cNvPr id="5" name="Rectángulo 4">
            <a:extLst>
              <a:ext uri="{FF2B5EF4-FFF2-40B4-BE49-F238E27FC236}">
                <a16:creationId xmlns:a16="http://schemas.microsoft.com/office/drawing/2014/main" id="{C381D348-03DD-462F-99FA-A96F1DFBE06E}"/>
              </a:ext>
            </a:extLst>
          </p:cNvPr>
          <p:cNvSpPr/>
          <p:nvPr/>
        </p:nvSpPr>
        <p:spPr>
          <a:xfrm>
            <a:off x="926904" y="3129819"/>
            <a:ext cx="6237605" cy="369332"/>
          </a:xfrm>
          <a:prstGeom prst="rect">
            <a:avLst/>
          </a:prstGeom>
        </p:spPr>
        <p:txBody>
          <a:bodyPr wrap="none">
            <a:spAutoFit/>
          </a:bodyPr>
          <a:lstStyle/>
          <a:p>
            <a:pPr algn="just"/>
            <a:r>
              <a:rPr lang="en-US" b="1" dirty="0">
                <a:solidFill>
                  <a:schemeClr val="bg1"/>
                </a:solidFill>
                <a:latin typeface="Arial" panose="020B0604020202020204" pitchFamily="34" charset="0"/>
                <a:cs typeface="Arial" panose="020B0604020202020204" pitchFamily="34" charset="0"/>
              </a:rPr>
              <a:t>What blessings will the Lord provide for the righteous?</a:t>
            </a:r>
          </a:p>
        </p:txBody>
      </p:sp>
    </p:spTree>
    <p:extLst>
      <p:ext uri="{BB962C8B-B14F-4D97-AF65-F5344CB8AC3E}">
        <p14:creationId xmlns:p14="http://schemas.microsoft.com/office/powerpoint/2010/main" val="1609228720"/>
      </p:ext>
    </p:extLst>
  </p:cSld>
  <p:clrMapOvr>
    <a:masterClrMapping/>
  </p:clrMapOvr>
  <mc:AlternateContent xmlns:mc="http://schemas.openxmlformats.org/markup-compatibility/2006" xmlns:p14="http://schemas.microsoft.com/office/powerpoint/2010/main">
    <mc:Choice Requires="p14">
      <p:transition spd="slow" p14:dur="2000">
        <p14:prism dir="u"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3"/>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A8FFB638-A63E-4DEE-93C6-A0A6E17E625B}"/>
              </a:ext>
            </a:extLst>
          </p:cNvPr>
          <p:cNvSpPr/>
          <p:nvPr/>
        </p:nvSpPr>
        <p:spPr>
          <a:xfrm>
            <a:off x="1113183" y="783607"/>
            <a:ext cx="1031051" cy="369332"/>
          </a:xfrm>
          <a:prstGeom prst="rect">
            <a:avLst/>
          </a:prstGeom>
        </p:spPr>
        <p:txBody>
          <a:bodyPr wrap="none">
            <a:spAutoFit/>
          </a:bodyPr>
          <a:lstStyle/>
          <a:p>
            <a:pPr algn="just" fontAlgn="base"/>
            <a:r>
              <a:rPr lang="en-US" b="1" dirty="0">
                <a:solidFill>
                  <a:schemeClr val="bg1"/>
                </a:solidFill>
                <a:latin typeface="Arial" panose="020B0604020202020204" pitchFamily="34" charset="0"/>
                <a:cs typeface="Arial" panose="020B0604020202020204" pitchFamily="34" charset="0"/>
              </a:rPr>
              <a:t>Isaiah 5</a:t>
            </a:r>
            <a:endParaRPr lang="en-US" b="1" i="0" dirty="0">
              <a:solidFill>
                <a:schemeClr val="bg1"/>
              </a:solidFill>
              <a:effectLst/>
              <a:latin typeface="Arial" panose="020B0604020202020204" pitchFamily="34" charset="0"/>
              <a:cs typeface="Arial" panose="020B0604020202020204" pitchFamily="34" charset="0"/>
            </a:endParaRPr>
          </a:p>
        </p:txBody>
      </p:sp>
      <p:sp>
        <p:nvSpPr>
          <p:cNvPr id="2" name="Rectángulo 1">
            <a:extLst>
              <a:ext uri="{FF2B5EF4-FFF2-40B4-BE49-F238E27FC236}">
                <a16:creationId xmlns:a16="http://schemas.microsoft.com/office/drawing/2014/main" id="{9F0F60C4-10AC-4DB7-ADEE-E82BD0FF9EFB}"/>
              </a:ext>
            </a:extLst>
          </p:cNvPr>
          <p:cNvSpPr/>
          <p:nvPr/>
        </p:nvSpPr>
        <p:spPr>
          <a:xfrm>
            <a:off x="1901687" y="2551837"/>
            <a:ext cx="8388626" cy="1754326"/>
          </a:xfrm>
          <a:prstGeom prst="rect">
            <a:avLst/>
          </a:prstGeom>
        </p:spPr>
        <p:txBody>
          <a:bodyPr wrap="square">
            <a:spAutoFit/>
          </a:bodyPr>
          <a:lstStyle/>
          <a:p>
            <a:pPr algn="ctr"/>
            <a:r>
              <a:rPr lang="en-US" sz="3600" b="1"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“Isaiah prophesies of woes and judgments that will come upon the house of Israel”</a:t>
            </a:r>
          </a:p>
        </p:txBody>
      </p:sp>
    </p:spTree>
    <p:extLst>
      <p:ext uri="{BB962C8B-B14F-4D97-AF65-F5344CB8AC3E}">
        <p14:creationId xmlns:p14="http://schemas.microsoft.com/office/powerpoint/2010/main" val="15299640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Rectángulo 10">
            <a:extLst>
              <a:ext uri="{FF2B5EF4-FFF2-40B4-BE49-F238E27FC236}">
                <a16:creationId xmlns:a16="http://schemas.microsoft.com/office/drawing/2014/main" id="{0CD0AD87-849D-494C-899D-DBCC3EC3F220}"/>
              </a:ext>
            </a:extLst>
          </p:cNvPr>
          <p:cNvSpPr/>
          <p:nvPr/>
        </p:nvSpPr>
        <p:spPr>
          <a:xfrm>
            <a:off x="874642" y="2404359"/>
            <a:ext cx="1870062" cy="993913"/>
          </a:xfrm>
          <a:prstGeom prst="rect">
            <a:avLst/>
          </a:prstGeom>
          <a:solidFill>
            <a:srgbClr val="E9715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ángulo: esquinas redondeadas 9">
            <a:extLst>
              <a:ext uri="{FF2B5EF4-FFF2-40B4-BE49-F238E27FC236}">
                <a16:creationId xmlns:a16="http://schemas.microsoft.com/office/drawing/2014/main" id="{BB657990-E6D1-4AD8-9005-A11DCCC8CB2D}"/>
              </a:ext>
            </a:extLst>
          </p:cNvPr>
          <p:cNvSpPr/>
          <p:nvPr/>
        </p:nvSpPr>
        <p:spPr>
          <a:xfrm>
            <a:off x="874643" y="2803535"/>
            <a:ext cx="9792499" cy="1438634"/>
          </a:xfrm>
          <a:prstGeom prst="roundRect">
            <a:avLst/>
          </a:prstGeom>
          <a:solidFill>
            <a:srgbClr val="FFD75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ángulo 1">
            <a:extLst>
              <a:ext uri="{FF2B5EF4-FFF2-40B4-BE49-F238E27FC236}">
                <a16:creationId xmlns:a16="http://schemas.microsoft.com/office/drawing/2014/main" id="{3A272574-19D8-4563-B90A-33CC399355DD}"/>
              </a:ext>
            </a:extLst>
          </p:cNvPr>
          <p:cNvSpPr/>
          <p:nvPr/>
        </p:nvSpPr>
        <p:spPr>
          <a:xfrm>
            <a:off x="940904" y="829773"/>
            <a:ext cx="9700592" cy="646331"/>
          </a:xfrm>
          <a:prstGeom prst="rect">
            <a:avLst/>
          </a:prstGeom>
        </p:spPr>
        <p:txBody>
          <a:bodyPr wrap="square">
            <a:spAutoFit/>
          </a:bodyPr>
          <a:lstStyle/>
          <a:p>
            <a:pPr algn="just"/>
            <a:r>
              <a:rPr lang="en-US"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One of your friends wants to stop attending church meetings and activities and living the Lord’s standards.</a:t>
            </a:r>
          </a:p>
        </p:txBody>
      </p:sp>
      <p:sp>
        <p:nvSpPr>
          <p:cNvPr id="4" name="Rectángulo 3">
            <a:extLst>
              <a:ext uri="{FF2B5EF4-FFF2-40B4-BE49-F238E27FC236}">
                <a16:creationId xmlns:a16="http://schemas.microsoft.com/office/drawing/2014/main" id="{C00A97B9-93DC-41AF-B8C9-4AA229D9242B}"/>
              </a:ext>
            </a:extLst>
          </p:cNvPr>
          <p:cNvSpPr/>
          <p:nvPr/>
        </p:nvSpPr>
        <p:spPr>
          <a:xfrm>
            <a:off x="966548" y="1650773"/>
            <a:ext cx="8627166"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would you say to encourage this friend to not turn away from the Lord?</a:t>
            </a:r>
          </a:p>
        </p:txBody>
      </p:sp>
      <p:sp>
        <p:nvSpPr>
          <p:cNvPr id="5" name="Rectángulo 4">
            <a:extLst>
              <a:ext uri="{FF2B5EF4-FFF2-40B4-BE49-F238E27FC236}">
                <a16:creationId xmlns:a16="http://schemas.microsoft.com/office/drawing/2014/main" id="{5E360823-4227-4DAD-AFC9-657AD9AE2119}"/>
              </a:ext>
            </a:extLst>
          </p:cNvPr>
          <p:cNvSpPr/>
          <p:nvPr/>
        </p:nvSpPr>
        <p:spPr>
          <a:xfrm>
            <a:off x="966552" y="2441212"/>
            <a:ext cx="1441420" cy="369332"/>
          </a:xfrm>
          <a:prstGeom prst="rect">
            <a:avLst/>
          </a:prstGeom>
        </p:spPr>
        <p:txBody>
          <a:bodyPr wrap="none">
            <a:spAutoFit/>
          </a:bodyPr>
          <a:lstStyle/>
          <a:p>
            <a:pPr algn="just"/>
            <a:r>
              <a:rPr lang="en-US" b="1" dirty="0">
                <a:solidFill>
                  <a:schemeClr val="bg1"/>
                </a:solidFill>
                <a:latin typeface="Arial" panose="020B0604020202020204" pitchFamily="34" charset="0"/>
                <a:cs typeface="Arial" panose="020B0604020202020204" pitchFamily="34" charset="0"/>
              </a:rPr>
              <a:t>Isaiah 5:1-2</a:t>
            </a:r>
          </a:p>
        </p:txBody>
      </p:sp>
      <p:sp>
        <p:nvSpPr>
          <p:cNvPr id="6" name="Rectángulo 5">
            <a:extLst>
              <a:ext uri="{FF2B5EF4-FFF2-40B4-BE49-F238E27FC236}">
                <a16:creationId xmlns:a16="http://schemas.microsoft.com/office/drawing/2014/main" id="{A0B04EB6-B3E3-442C-AEB2-7D6A27D80A82}"/>
              </a:ext>
            </a:extLst>
          </p:cNvPr>
          <p:cNvSpPr/>
          <p:nvPr/>
        </p:nvSpPr>
        <p:spPr>
          <a:xfrm>
            <a:off x="966551" y="2770788"/>
            <a:ext cx="9700591" cy="1477328"/>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1 </a:t>
            </a:r>
            <a:r>
              <a:rPr lang="en-US" dirty="0">
                <a:solidFill>
                  <a:schemeClr val="bg1"/>
                </a:solidFill>
                <a:latin typeface="Arial" panose="020B0604020202020204" pitchFamily="34" charset="0"/>
                <a:cs typeface="Arial" panose="020B0604020202020204" pitchFamily="34" charset="0"/>
              </a:rPr>
              <a:t>Now will I sing to my wellbeloved a song of my beloved touching his vineyard. My wellbeloved hath a vineyard in a very fruitful hill:</a:t>
            </a:r>
          </a:p>
          <a:p>
            <a:pPr algn="just" fontAlgn="base"/>
            <a:r>
              <a:rPr lang="en-US" b="1" dirty="0">
                <a:solidFill>
                  <a:schemeClr val="bg1"/>
                </a:solidFill>
                <a:latin typeface="Arial" panose="020B0604020202020204" pitchFamily="34" charset="0"/>
                <a:cs typeface="Arial" panose="020B0604020202020204" pitchFamily="34" charset="0"/>
              </a:rPr>
              <a:t>2 </a:t>
            </a:r>
            <a:r>
              <a:rPr lang="en-US" dirty="0">
                <a:solidFill>
                  <a:schemeClr val="bg1"/>
                </a:solidFill>
                <a:latin typeface="Arial" panose="020B0604020202020204" pitchFamily="34" charset="0"/>
                <a:cs typeface="Arial" panose="020B0604020202020204" pitchFamily="34" charset="0"/>
              </a:rPr>
              <a:t>And he fenced it, and gathered out the stones thereof, and planted it with the choicest vine, and built a tower in the midst of it, and also made a winepress therein: and he looked that it should bring forth grapes, and it brought forth wild grapes.</a:t>
            </a:r>
            <a:endParaRPr lang="en-US" b="0" i="0" dirty="0">
              <a:solidFill>
                <a:schemeClr val="bg1"/>
              </a:solidFill>
              <a:effectLst/>
              <a:latin typeface="Arial" panose="020B0604020202020204" pitchFamily="34" charset="0"/>
              <a:cs typeface="Arial" panose="020B0604020202020204" pitchFamily="34" charset="0"/>
            </a:endParaRPr>
          </a:p>
        </p:txBody>
      </p:sp>
      <p:sp>
        <p:nvSpPr>
          <p:cNvPr id="7" name="Rectángulo 6">
            <a:extLst>
              <a:ext uri="{FF2B5EF4-FFF2-40B4-BE49-F238E27FC236}">
                <a16:creationId xmlns:a16="http://schemas.microsoft.com/office/drawing/2014/main" id="{19BE1491-7D01-4BC5-833E-76C4908D5C92}"/>
              </a:ext>
            </a:extLst>
          </p:cNvPr>
          <p:cNvSpPr/>
          <p:nvPr/>
        </p:nvSpPr>
        <p:spPr>
          <a:xfrm>
            <a:off x="966548" y="4388637"/>
            <a:ext cx="4209807" cy="353943"/>
          </a:xfrm>
          <a:prstGeom prst="rect">
            <a:avLst/>
          </a:prstGeom>
        </p:spPr>
        <p:txBody>
          <a:bodyPr wrap="none">
            <a:spAutoFit/>
          </a:bodyPr>
          <a:lstStyle/>
          <a:p>
            <a:r>
              <a:rPr lang="en-US" sz="1700" b="1" dirty="0">
                <a:solidFill>
                  <a:schemeClr val="bg1"/>
                </a:solidFill>
                <a:latin typeface="Arial" panose="020B0604020202020204" pitchFamily="34" charset="0"/>
                <a:cs typeface="Arial" panose="020B0604020202020204" pitchFamily="34" charset="0"/>
              </a:rPr>
              <a:t>What did the Lord do for His vineyard?</a:t>
            </a:r>
          </a:p>
        </p:txBody>
      </p:sp>
      <p:sp>
        <p:nvSpPr>
          <p:cNvPr id="8" name="Rectángulo 7">
            <a:extLst>
              <a:ext uri="{FF2B5EF4-FFF2-40B4-BE49-F238E27FC236}">
                <a16:creationId xmlns:a16="http://schemas.microsoft.com/office/drawing/2014/main" id="{4B1BCBEE-DF0B-4BEE-9E94-083317879A10}"/>
              </a:ext>
            </a:extLst>
          </p:cNvPr>
          <p:cNvSpPr/>
          <p:nvPr/>
        </p:nvSpPr>
        <p:spPr>
          <a:xfrm>
            <a:off x="979803" y="5030255"/>
            <a:ext cx="9674945" cy="353943"/>
          </a:xfrm>
          <a:prstGeom prst="rect">
            <a:avLst/>
          </a:prstGeom>
        </p:spPr>
        <p:txBody>
          <a:bodyPr wrap="square">
            <a:spAutoFit/>
          </a:bodyPr>
          <a:lstStyle/>
          <a:p>
            <a:pPr algn="just"/>
            <a:r>
              <a:rPr lang="en-US" sz="1700" b="1" dirty="0">
                <a:solidFill>
                  <a:schemeClr val="bg1"/>
                </a:solidFill>
                <a:latin typeface="Arial" panose="020B0604020202020204" pitchFamily="34" charset="0"/>
                <a:cs typeface="Arial" panose="020B0604020202020204" pitchFamily="34" charset="0"/>
              </a:rPr>
              <a:t>What kind of fruit did the vineyard produce? Why are wild grapes not desirable?</a:t>
            </a:r>
          </a:p>
        </p:txBody>
      </p:sp>
      <p:sp>
        <p:nvSpPr>
          <p:cNvPr id="9" name="Rectángulo 8">
            <a:extLst>
              <a:ext uri="{FF2B5EF4-FFF2-40B4-BE49-F238E27FC236}">
                <a16:creationId xmlns:a16="http://schemas.microsoft.com/office/drawing/2014/main" id="{74DA2F76-6904-420D-B4E2-762461DE7C6A}"/>
              </a:ext>
            </a:extLst>
          </p:cNvPr>
          <p:cNvSpPr/>
          <p:nvPr/>
        </p:nvSpPr>
        <p:spPr>
          <a:xfrm>
            <a:off x="979803" y="5646284"/>
            <a:ext cx="8734041" cy="353943"/>
          </a:xfrm>
          <a:prstGeom prst="rect">
            <a:avLst/>
          </a:prstGeom>
        </p:spPr>
        <p:txBody>
          <a:bodyPr wrap="square">
            <a:spAutoFit/>
          </a:bodyPr>
          <a:lstStyle/>
          <a:p>
            <a:pPr algn="just"/>
            <a:r>
              <a:rPr lang="en-US" sz="1700" b="1" dirty="0">
                <a:solidFill>
                  <a:schemeClr val="bg1"/>
                </a:solidFill>
                <a:latin typeface="Arial" panose="020B0604020202020204" pitchFamily="34" charset="0"/>
                <a:cs typeface="Arial" panose="020B0604020202020204" pitchFamily="34" charset="0"/>
              </a:rPr>
              <a:t>How is the vineyard producing sour grapes symbolic of the house of Israel?</a:t>
            </a:r>
          </a:p>
        </p:txBody>
      </p:sp>
    </p:spTree>
    <p:extLst>
      <p:ext uri="{BB962C8B-B14F-4D97-AF65-F5344CB8AC3E}">
        <p14:creationId xmlns:p14="http://schemas.microsoft.com/office/powerpoint/2010/main" val="191788191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500" fill="hold"/>
                                        <p:tgtEl>
                                          <p:spTgt spid="4"/>
                                        </p:tgtEl>
                                        <p:attrNameLst>
                                          <p:attrName>ppt_w</p:attrName>
                                        </p:attrNameLst>
                                      </p:cBhvr>
                                      <p:tavLst>
                                        <p:tav tm="0">
                                          <p:val>
                                            <p:fltVal val="0"/>
                                          </p:val>
                                        </p:tav>
                                        <p:tav tm="100000">
                                          <p:val>
                                            <p:strVal val="#ppt_w"/>
                                          </p:val>
                                        </p:tav>
                                      </p:tavLst>
                                    </p:anim>
                                    <p:anim calcmode="lin" valueType="num">
                                      <p:cBhvr>
                                        <p:cTn id="8" dur="1500" fill="hold"/>
                                        <p:tgtEl>
                                          <p:spTgt spid="4"/>
                                        </p:tgtEl>
                                        <p:attrNameLst>
                                          <p:attrName>ppt_h</p:attrName>
                                        </p:attrNameLst>
                                      </p:cBhvr>
                                      <p:tavLst>
                                        <p:tav tm="0">
                                          <p:val>
                                            <p:fltVal val="0"/>
                                          </p:val>
                                        </p:tav>
                                        <p:tav tm="100000">
                                          <p:val>
                                            <p:strVal val="#ppt_h"/>
                                          </p:val>
                                        </p:tav>
                                      </p:tavLst>
                                    </p:anim>
                                    <p:animEffect transition="in" filter="fade">
                                      <p:cBhvr>
                                        <p:cTn id="9" dur="1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5"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randombar(vertical)">
                                      <p:cBhvr>
                                        <p:cTn id="14" dur="1000"/>
                                        <p:tgtEl>
                                          <p:spTgt spid="11"/>
                                        </p:tgtEl>
                                      </p:cBhvr>
                                    </p:animEffect>
                                  </p:childTnLst>
                                </p:cTn>
                              </p:par>
                              <p:par>
                                <p:cTn id="15" presetID="14" presetClass="entr" presetSubtype="5"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randombar(vertical)">
                                      <p:cBhvr>
                                        <p:cTn id="17" dur="1000"/>
                                        <p:tgtEl>
                                          <p:spTgt spid="10"/>
                                        </p:tgtEl>
                                      </p:cBhvr>
                                    </p:animEffect>
                                  </p:childTnLst>
                                </p:cTn>
                              </p:par>
                              <p:par>
                                <p:cTn id="18" presetID="14" presetClass="entr" presetSubtype="5"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randombar(vertical)">
                                      <p:cBhvr>
                                        <p:cTn id="20" dur="1000"/>
                                        <p:tgtEl>
                                          <p:spTgt spid="5"/>
                                        </p:tgtEl>
                                      </p:cBhvr>
                                    </p:animEffect>
                                  </p:childTnLst>
                                </p:cTn>
                              </p:par>
                              <p:par>
                                <p:cTn id="21" presetID="14" presetClass="entr" presetSubtype="5"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randombar(vertical)">
                                      <p:cBhvr>
                                        <p:cTn id="23" dur="10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45"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250"/>
                                        <p:tgtEl>
                                          <p:spTgt spid="7"/>
                                        </p:tgtEl>
                                      </p:cBhvr>
                                    </p:animEffect>
                                    <p:anim calcmode="lin" valueType="num">
                                      <p:cBhvr>
                                        <p:cTn id="29" dur="1250" fill="hold"/>
                                        <p:tgtEl>
                                          <p:spTgt spid="7"/>
                                        </p:tgtEl>
                                        <p:attrNameLst>
                                          <p:attrName>ppt_w</p:attrName>
                                        </p:attrNameLst>
                                      </p:cBhvr>
                                      <p:tavLst>
                                        <p:tav tm="0" fmla="#ppt_w*sin(2.5*pi*$)">
                                          <p:val>
                                            <p:fltVal val="0"/>
                                          </p:val>
                                        </p:tav>
                                        <p:tav tm="100000">
                                          <p:val>
                                            <p:fltVal val="1"/>
                                          </p:val>
                                        </p:tav>
                                      </p:tavLst>
                                    </p:anim>
                                    <p:anim calcmode="lin" valueType="num">
                                      <p:cBhvr>
                                        <p:cTn id="30" dur="125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wipe(down)">
                                      <p:cBhvr>
                                        <p:cTn id="35" dur="500"/>
                                        <p:tgtEl>
                                          <p:spTgt spid="8"/>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fade">
                                      <p:cBhvr>
                                        <p:cTn id="4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0" grpId="0" animBg="1"/>
      <p:bldP spid="4" grpId="0"/>
      <p:bldP spid="5" grpId="0"/>
      <p:bldP spid="6" grpId="0"/>
      <p:bldP spid="7" grpId="0"/>
      <p:bldP spid="8" grpId="0"/>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41F7DE3B-CF43-4578-B9E5-CDEE349B3729}"/>
              </a:ext>
            </a:extLst>
          </p:cNvPr>
          <p:cNvSpPr/>
          <p:nvPr/>
        </p:nvSpPr>
        <p:spPr>
          <a:xfrm>
            <a:off x="811696" y="2649695"/>
            <a:ext cx="7775712"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consequences would come from turning away from the Lord?</a:t>
            </a:r>
          </a:p>
        </p:txBody>
      </p:sp>
      <p:sp>
        <p:nvSpPr>
          <p:cNvPr id="8" name="Rectángulo 7">
            <a:extLst>
              <a:ext uri="{FF2B5EF4-FFF2-40B4-BE49-F238E27FC236}">
                <a16:creationId xmlns:a16="http://schemas.microsoft.com/office/drawing/2014/main" id="{875AF570-8F86-4A3B-8744-3ECA863C7AC0}"/>
              </a:ext>
            </a:extLst>
          </p:cNvPr>
          <p:cNvSpPr/>
          <p:nvPr/>
        </p:nvSpPr>
        <p:spPr>
          <a:xfrm>
            <a:off x="636104" y="779683"/>
            <a:ext cx="2655759" cy="1062369"/>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ángulo: esquinas redondeadas 6">
            <a:extLst>
              <a:ext uri="{FF2B5EF4-FFF2-40B4-BE49-F238E27FC236}">
                <a16:creationId xmlns:a16="http://schemas.microsoft.com/office/drawing/2014/main" id="{E5FC4A2D-6679-48CD-8B77-DC3F2A4F3533}"/>
              </a:ext>
            </a:extLst>
          </p:cNvPr>
          <p:cNvSpPr/>
          <p:nvPr/>
        </p:nvSpPr>
        <p:spPr>
          <a:xfrm>
            <a:off x="636104" y="1149015"/>
            <a:ext cx="10442713" cy="3093154"/>
          </a:xfrm>
          <a:prstGeom prst="roundRect">
            <a:avLst/>
          </a:prstGeom>
          <a:solidFill>
            <a:srgbClr val="FFD75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ángulo 1">
            <a:extLst>
              <a:ext uri="{FF2B5EF4-FFF2-40B4-BE49-F238E27FC236}">
                <a16:creationId xmlns:a16="http://schemas.microsoft.com/office/drawing/2014/main" id="{55C4C5F9-FF16-4186-8DE4-76DE93ABE57C}"/>
              </a:ext>
            </a:extLst>
          </p:cNvPr>
          <p:cNvSpPr/>
          <p:nvPr/>
        </p:nvSpPr>
        <p:spPr>
          <a:xfrm>
            <a:off x="811698" y="779683"/>
            <a:ext cx="2480166" cy="369332"/>
          </a:xfrm>
          <a:prstGeom prst="rect">
            <a:avLst/>
          </a:prstGeom>
        </p:spPr>
        <p:txBody>
          <a:bodyPr wrap="none">
            <a:spAutoFit/>
          </a:bodyPr>
          <a:lstStyle/>
          <a:p>
            <a:pPr algn="just"/>
            <a:r>
              <a:rPr lang="en-US" b="1" dirty="0">
                <a:solidFill>
                  <a:schemeClr val="bg1"/>
                </a:solidFill>
                <a:latin typeface="Arial" panose="020B0604020202020204" pitchFamily="34" charset="0"/>
                <a:cs typeface="Arial" panose="020B0604020202020204" pitchFamily="34" charset="0"/>
              </a:rPr>
              <a:t>Isaiah 5:13-15, 24-25.</a:t>
            </a:r>
          </a:p>
        </p:txBody>
      </p:sp>
      <p:sp>
        <p:nvSpPr>
          <p:cNvPr id="4" name="Rectángulo 3">
            <a:extLst>
              <a:ext uri="{FF2B5EF4-FFF2-40B4-BE49-F238E27FC236}">
                <a16:creationId xmlns:a16="http://schemas.microsoft.com/office/drawing/2014/main" id="{CA1041C9-32D4-46F5-84ED-8087348DC092}"/>
              </a:ext>
            </a:extLst>
          </p:cNvPr>
          <p:cNvSpPr/>
          <p:nvPr/>
        </p:nvSpPr>
        <p:spPr>
          <a:xfrm>
            <a:off x="811697" y="1149015"/>
            <a:ext cx="10108093" cy="3046988"/>
          </a:xfrm>
          <a:prstGeom prst="rect">
            <a:avLst/>
          </a:prstGeom>
        </p:spPr>
        <p:txBody>
          <a:bodyPr wrap="square">
            <a:spAutoFit/>
          </a:bodyPr>
          <a:lstStyle/>
          <a:p>
            <a:pPr algn="just" fontAlgn="base"/>
            <a:r>
              <a:rPr lang="en-US" sz="1600" b="1" dirty="0">
                <a:solidFill>
                  <a:schemeClr val="bg1"/>
                </a:solidFill>
                <a:latin typeface="Arial" panose="020B0604020202020204" pitchFamily="34" charset="0"/>
                <a:cs typeface="Arial" panose="020B0604020202020204" pitchFamily="34" charset="0"/>
              </a:rPr>
              <a:t>13 </a:t>
            </a:r>
            <a:r>
              <a:rPr lang="en-US" sz="1600" dirty="0">
                <a:solidFill>
                  <a:schemeClr val="bg1"/>
                </a:solidFill>
                <a:latin typeface="Arial" panose="020B0604020202020204" pitchFamily="34" charset="0"/>
                <a:cs typeface="Arial" panose="020B0604020202020204" pitchFamily="34" charset="0"/>
              </a:rPr>
              <a:t>¶ Therefore my people are gone into captivity, because </a:t>
            </a:r>
            <a:r>
              <a:rPr lang="en-US" sz="1600" i="1" dirty="0">
                <a:solidFill>
                  <a:schemeClr val="bg1"/>
                </a:solidFill>
                <a:latin typeface="Arial" panose="020B0604020202020204" pitchFamily="34" charset="0"/>
                <a:cs typeface="Arial" panose="020B0604020202020204" pitchFamily="34" charset="0"/>
              </a:rPr>
              <a:t>they have</a:t>
            </a:r>
            <a:r>
              <a:rPr lang="en-US" sz="1600" dirty="0">
                <a:solidFill>
                  <a:schemeClr val="bg1"/>
                </a:solidFill>
                <a:latin typeface="Arial" panose="020B0604020202020204" pitchFamily="34" charset="0"/>
                <a:cs typeface="Arial" panose="020B0604020202020204" pitchFamily="34" charset="0"/>
              </a:rPr>
              <a:t> no knowledge: and their honourable men </a:t>
            </a:r>
            <a:r>
              <a:rPr lang="en-US" sz="1600" i="1" dirty="0">
                <a:solidFill>
                  <a:schemeClr val="bg1"/>
                </a:solidFill>
                <a:latin typeface="Arial" panose="020B0604020202020204" pitchFamily="34" charset="0"/>
                <a:cs typeface="Arial" panose="020B0604020202020204" pitchFamily="34" charset="0"/>
              </a:rPr>
              <a:t>are</a:t>
            </a:r>
            <a:r>
              <a:rPr lang="en-US" sz="1600" dirty="0">
                <a:solidFill>
                  <a:schemeClr val="bg1"/>
                </a:solidFill>
                <a:latin typeface="Arial" panose="020B0604020202020204" pitchFamily="34" charset="0"/>
                <a:cs typeface="Arial" panose="020B0604020202020204" pitchFamily="34" charset="0"/>
              </a:rPr>
              <a:t> famished, and their multitude dried up with thirst.</a:t>
            </a:r>
          </a:p>
          <a:p>
            <a:pPr algn="just" fontAlgn="base"/>
            <a:r>
              <a:rPr lang="en-US" sz="1600" b="1" dirty="0">
                <a:solidFill>
                  <a:schemeClr val="bg1"/>
                </a:solidFill>
                <a:latin typeface="Arial" panose="020B0604020202020204" pitchFamily="34" charset="0"/>
                <a:cs typeface="Arial" panose="020B0604020202020204" pitchFamily="34" charset="0"/>
              </a:rPr>
              <a:t>14 </a:t>
            </a:r>
            <a:r>
              <a:rPr lang="en-US" sz="1600" dirty="0">
                <a:solidFill>
                  <a:schemeClr val="bg1"/>
                </a:solidFill>
                <a:latin typeface="Arial" panose="020B0604020202020204" pitchFamily="34" charset="0"/>
                <a:cs typeface="Arial" panose="020B0604020202020204" pitchFamily="34" charset="0"/>
              </a:rPr>
              <a:t>Therefore hell hath enlarged herself, and opened her mouth without measure: and their glory, and their multitude, and their pomp, and he that rejoiceth, shall descend into it.</a:t>
            </a:r>
          </a:p>
          <a:p>
            <a:pPr algn="just" fontAlgn="base"/>
            <a:r>
              <a:rPr lang="en-US" sz="1600" b="1" dirty="0">
                <a:solidFill>
                  <a:schemeClr val="bg1"/>
                </a:solidFill>
                <a:latin typeface="Arial" panose="020B0604020202020204" pitchFamily="34" charset="0"/>
                <a:cs typeface="Arial" panose="020B0604020202020204" pitchFamily="34" charset="0"/>
              </a:rPr>
              <a:t>15 </a:t>
            </a:r>
            <a:r>
              <a:rPr lang="en-US" sz="1600" dirty="0">
                <a:solidFill>
                  <a:schemeClr val="bg1"/>
                </a:solidFill>
                <a:latin typeface="Arial" panose="020B0604020202020204" pitchFamily="34" charset="0"/>
                <a:cs typeface="Arial" panose="020B0604020202020204" pitchFamily="34" charset="0"/>
              </a:rPr>
              <a:t>And the mean man shall be brought down, and the mighty man shall be humbled, and the eyes of the lofty shall be humbled:</a:t>
            </a:r>
          </a:p>
          <a:p>
            <a:pPr algn="just" fontAlgn="base"/>
            <a:r>
              <a:rPr lang="en-US" sz="1600" b="1" dirty="0">
                <a:solidFill>
                  <a:schemeClr val="bg1"/>
                </a:solidFill>
                <a:latin typeface="Arial" panose="020B0604020202020204" pitchFamily="34" charset="0"/>
                <a:cs typeface="Arial" panose="020B0604020202020204" pitchFamily="34" charset="0"/>
              </a:rPr>
              <a:t>24 </a:t>
            </a:r>
            <a:r>
              <a:rPr lang="en-US" sz="1600" dirty="0">
                <a:solidFill>
                  <a:schemeClr val="bg1"/>
                </a:solidFill>
                <a:latin typeface="Arial" panose="020B0604020202020204" pitchFamily="34" charset="0"/>
                <a:cs typeface="Arial" panose="020B0604020202020204" pitchFamily="34" charset="0"/>
              </a:rPr>
              <a:t>Therefore as the fire devoureth the stubble, and the flame consumeth the chaff, </a:t>
            </a:r>
            <a:r>
              <a:rPr lang="en-US" sz="1600" i="1" dirty="0">
                <a:solidFill>
                  <a:schemeClr val="bg1"/>
                </a:solidFill>
                <a:latin typeface="Arial" panose="020B0604020202020204" pitchFamily="34" charset="0"/>
                <a:cs typeface="Arial" panose="020B0604020202020204" pitchFamily="34" charset="0"/>
              </a:rPr>
              <a:t>so</a:t>
            </a:r>
            <a:r>
              <a:rPr lang="en-US" sz="1600" dirty="0">
                <a:solidFill>
                  <a:schemeClr val="bg1"/>
                </a:solidFill>
                <a:latin typeface="Arial" panose="020B0604020202020204" pitchFamily="34" charset="0"/>
                <a:cs typeface="Arial" panose="020B0604020202020204" pitchFamily="34" charset="0"/>
              </a:rPr>
              <a:t> their root shall be as rottenness, and their blossom shall go up as dust: because they have cast away the law of the </a:t>
            </a:r>
            <a:r>
              <a:rPr lang="en-US" sz="1600" cap="small" dirty="0">
                <a:solidFill>
                  <a:schemeClr val="bg1"/>
                </a:solidFill>
                <a:latin typeface="Arial" panose="020B0604020202020204" pitchFamily="34" charset="0"/>
                <a:cs typeface="Arial" panose="020B0604020202020204" pitchFamily="34" charset="0"/>
              </a:rPr>
              <a:t>Lord</a:t>
            </a:r>
            <a:r>
              <a:rPr lang="en-US" sz="1600" dirty="0">
                <a:solidFill>
                  <a:schemeClr val="bg1"/>
                </a:solidFill>
                <a:latin typeface="Arial" panose="020B0604020202020204" pitchFamily="34" charset="0"/>
                <a:cs typeface="Arial" panose="020B0604020202020204" pitchFamily="34" charset="0"/>
              </a:rPr>
              <a:t> of hosts, and despised the word of the Holy One of Israel.</a:t>
            </a:r>
          </a:p>
          <a:p>
            <a:pPr algn="just" fontAlgn="base"/>
            <a:r>
              <a:rPr lang="en-US" sz="1600" b="1" dirty="0">
                <a:solidFill>
                  <a:schemeClr val="bg1"/>
                </a:solidFill>
                <a:latin typeface="Arial" panose="020B0604020202020204" pitchFamily="34" charset="0"/>
                <a:cs typeface="Arial" panose="020B0604020202020204" pitchFamily="34" charset="0"/>
              </a:rPr>
              <a:t>25 </a:t>
            </a:r>
            <a:r>
              <a:rPr lang="en-US" sz="1600" dirty="0">
                <a:solidFill>
                  <a:schemeClr val="bg1"/>
                </a:solidFill>
                <a:latin typeface="Arial" panose="020B0604020202020204" pitchFamily="34" charset="0"/>
                <a:cs typeface="Arial" panose="020B0604020202020204" pitchFamily="34" charset="0"/>
              </a:rPr>
              <a:t>Therefore is the anger of the </a:t>
            </a:r>
            <a:r>
              <a:rPr lang="en-US" sz="1600" cap="small" dirty="0">
                <a:solidFill>
                  <a:schemeClr val="bg1"/>
                </a:solidFill>
                <a:latin typeface="Arial" panose="020B0604020202020204" pitchFamily="34" charset="0"/>
                <a:cs typeface="Arial" panose="020B0604020202020204" pitchFamily="34" charset="0"/>
              </a:rPr>
              <a:t>Lord</a:t>
            </a:r>
            <a:r>
              <a:rPr lang="en-US" sz="1600" dirty="0">
                <a:solidFill>
                  <a:schemeClr val="bg1"/>
                </a:solidFill>
                <a:latin typeface="Arial" panose="020B0604020202020204" pitchFamily="34" charset="0"/>
                <a:cs typeface="Arial" panose="020B0604020202020204" pitchFamily="34" charset="0"/>
              </a:rPr>
              <a:t> kindled against his people, and he hath stretched forth his hand against them, and hath smitten them: and the hills did tremble, and their carcases </a:t>
            </a:r>
            <a:r>
              <a:rPr lang="en-US" sz="1600" i="1" dirty="0">
                <a:solidFill>
                  <a:schemeClr val="bg1"/>
                </a:solidFill>
                <a:latin typeface="Arial" panose="020B0604020202020204" pitchFamily="34" charset="0"/>
                <a:cs typeface="Arial" panose="020B0604020202020204" pitchFamily="34" charset="0"/>
              </a:rPr>
              <a:t>were</a:t>
            </a:r>
            <a:r>
              <a:rPr lang="en-US" sz="1600" dirty="0">
                <a:solidFill>
                  <a:schemeClr val="bg1"/>
                </a:solidFill>
                <a:latin typeface="Arial" panose="020B0604020202020204" pitchFamily="34" charset="0"/>
                <a:cs typeface="Arial" panose="020B0604020202020204" pitchFamily="34" charset="0"/>
              </a:rPr>
              <a:t> torn in the midst of the streets. For all this his anger is not turned away, but his hand </a:t>
            </a:r>
            <a:r>
              <a:rPr lang="en-US" sz="1600" i="1" dirty="0">
                <a:solidFill>
                  <a:schemeClr val="bg1"/>
                </a:solidFill>
                <a:latin typeface="Arial" panose="020B0604020202020204" pitchFamily="34" charset="0"/>
                <a:cs typeface="Arial" panose="020B0604020202020204" pitchFamily="34" charset="0"/>
              </a:rPr>
              <a:t>is</a:t>
            </a:r>
            <a:r>
              <a:rPr lang="en-US" sz="1600" dirty="0">
                <a:solidFill>
                  <a:schemeClr val="bg1"/>
                </a:solidFill>
                <a:latin typeface="Arial" panose="020B0604020202020204" pitchFamily="34" charset="0"/>
                <a:cs typeface="Arial" panose="020B0604020202020204" pitchFamily="34" charset="0"/>
              </a:rPr>
              <a:t> stretched out still.</a:t>
            </a:r>
          </a:p>
        </p:txBody>
      </p:sp>
      <p:sp>
        <p:nvSpPr>
          <p:cNvPr id="6" name="Rectángulo 5">
            <a:extLst>
              <a:ext uri="{FF2B5EF4-FFF2-40B4-BE49-F238E27FC236}">
                <a16:creationId xmlns:a16="http://schemas.microsoft.com/office/drawing/2014/main" id="{B577FF44-D088-4DD8-8E7C-AB2B827FE7BA}"/>
              </a:ext>
            </a:extLst>
          </p:cNvPr>
          <p:cNvSpPr/>
          <p:nvPr/>
        </p:nvSpPr>
        <p:spPr>
          <a:xfrm>
            <a:off x="803414" y="4981475"/>
            <a:ext cx="10108092"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When have you seen someone experience sorrow and suffering because he or she turned away from the Lord? </a:t>
            </a:r>
          </a:p>
        </p:txBody>
      </p:sp>
    </p:spTree>
    <p:extLst>
      <p:ext uri="{BB962C8B-B14F-4D97-AF65-F5344CB8AC3E}">
        <p14:creationId xmlns:p14="http://schemas.microsoft.com/office/powerpoint/2010/main" val="307615843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path" presetSubtype="0" accel="50000" decel="50000" fill="hold" grpId="0" nodeType="clickEffect">
                                  <p:stCondLst>
                                    <p:cond delay="0"/>
                                  </p:stCondLst>
                                  <p:childTnLst>
                                    <p:animMotion origin="layout" path="M 3.33333E-6 -4.44444E-6 L 0.03997 0.0669 C 0.04896 0.08102 0.05403 0.10209 0.05403 0.12408 C 0.05403 0.14908 0.04896 0.16899 0.03997 0.18311 L 3.33333E-6 0.25 " pathEditMode="relative" rAng="0" ptsTypes="AAAAA">
                                      <p:cBhvr>
                                        <p:cTn id="6" dur="2000" fill="hold"/>
                                        <p:tgtEl>
                                          <p:spTgt spid="5"/>
                                        </p:tgtEl>
                                        <p:attrNameLst>
                                          <p:attrName>ppt_x</p:attrName>
                                          <p:attrName>ppt_y</p:attrName>
                                        </p:attrNameLst>
                                      </p:cBhvr>
                                      <p:rCtr x="2695" y="12500"/>
                                    </p:animMotion>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27962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chemeClr val="accent5">
                    <a:lumMod val="50000"/>
                  </a:schemeClr>
                </a:solidFill>
                <a:effectLst>
                  <a:outerShdw blurRad="38100" dist="38100" dir="2700000" algn="tl">
                    <a:srgbClr val="000000">
                      <a:alpha val="43137"/>
                    </a:srgbClr>
                  </a:outerShdw>
                </a:effectLst>
                <a:latin typeface="Trebuchet MS" panose="020B0603020202020204" pitchFamily="34" charset="0"/>
                <a:ea typeface="MS PMincho" panose="02020600040205080304" pitchFamily="18" charset="-128"/>
                <a:cs typeface="Calibri" panose="020F0502020204030204" pitchFamily="34" charset="0"/>
              </a:rPr>
              <a:t>LESSONS 116 &amp; 117</a:t>
            </a:r>
          </a:p>
        </p:txBody>
      </p:sp>
      <p:sp>
        <p:nvSpPr>
          <p:cNvPr id="4" name="Rectángulo 3">
            <a:extLst>
              <a:ext uri="{FF2B5EF4-FFF2-40B4-BE49-F238E27FC236}">
                <a16:creationId xmlns:a16="http://schemas.microsoft.com/office/drawing/2014/main" id="{496F64A3-6F73-47ED-8E77-ADC4CB8C141F}"/>
              </a:ext>
            </a:extLst>
          </p:cNvPr>
          <p:cNvSpPr/>
          <p:nvPr/>
        </p:nvSpPr>
        <p:spPr>
          <a:xfrm>
            <a:off x="4625886" y="2967335"/>
            <a:ext cx="3241593" cy="923330"/>
          </a:xfrm>
          <a:prstGeom prst="rect">
            <a:avLst/>
          </a:prstGeom>
        </p:spPr>
        <p:txBody>
          <a:bodyPr wrap="none">
            <a:spAutoFit/>
          </a:bodyPr>
          <a:lstStyle/>
          <a:p>
            <a:pPr fontAlgn="base"/>
            <a:r>
              <a:rPr lang="en-US" sz="5400" b="1" dirty="0">
                <a:solidFill>
                  <a:schemeClr val="bg1">
                    <a:lumMod val="95000"/>
                    <a:lumOff val="5000"/>
                  </a:schemeClr>
                </a:solidFill>
                <a:latin typeface="MV Boli" panose="02000500030200090000" pitchFamily="2" charset="0"/>
                <a:cs typeface="MV Boli" panose="02000500030200090000" pitchFamily="2" charset="0"/>
              </a:rPr>
              <a:t>Isaiah 1-5</a:t>
            </a:r>
            <a:endParaRPr lang="en-US" sz="5400" b="1" i="0" dirty="0">
              <a:solidFill>
                <a:schemeClr val="bg1">
                  <a:lumMod val="95000"/>
                  <a:lumOff val="5000"/>
                </a:schemeClr>
              </a:solidFill>
              <a:effectLst/>
              <a:latin typeface="MV Boli" panose="02000500030200090000" pitchFamily="2" charset="0"/>
              <a:cs typeface="MV Boli" panose="02000500030200090000" pitchFamily="2" charset="0"/>
            </a:endParaRPr>
          </a:p>
        </p:txBody>
      </p:sp>
    </p:spTree>
    <p:extLst>
      <p:ext uri="{BB962C8B-B14F-4D97-AF65-F5344CB8AC3E}">
        <p14:creationId xmlns:p14="http://schemas.microsoft.com/office/powerpoint/2010/main" val="10094816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626046A4-02FF-4300-845A-164FF0A47B0E}"/>
              </a:ext>
            </a:extLst>
          </p:cNvPr>
          <p:cNvSpPr/>
          <p:nvPr/>
        </p:nvSpPr>
        <p:spPr>
          <a:xfrm>
            <a:off x="2166730" y="2459504"/>
            <a:ext cx="7858539" cy="1938992"/>
          </a:xfrm>
          <a:prstGeom prst="rect">
            <a:avLst/>
          </a:prstGeom>
        </p:spPr>
        <p:txBody>
          <a:bodyPr wrap="square">
            <a:spAutoFit/>
          </a:bodyPr>
          <a:lstStyle/>
          <a:p>
            <a:pPr algn="ctr"/>
            <a:r>
              <a:rPr lang="en-US" sz="40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“Isaiah writes the Lord’s words describing the apostate condition of the house of Israel”</a:t>
            </a:r>
          </a:p>
        </p:txBody>
      </p:sp>
      <p:sp>
        <p:nvSpPr>
          <p:cNvPr id="4" name="Rectángulo 3">
            <a:extLst>
              <a:ext uri="{FF2B5EF4-FFF2-40B4-BE49-F238E27FC236}">
                <a16:creationId xmlns:a16="http://schemas.microsoft.com/office/drawing/2014/main" id="{3FE5B4D7-38E4-45DF-98F2-33A5C61DD0E5}"/>
              </a:ext>
            </a:extLst>
          </p:cNvPr>
          <p:cNvSpPr/>
          <p:nvPr/>
        </p:nvSpPr>
        <p:spPr>
          <a:xfrm>
            <a:off x="1252697" y="968273"/>
            <a:ext cx="1031051" cy="369332"/>
          </a:xfrm>
          <a:prstGeom prst="rect">
            <a:avLst/>
          </a:prstGeom>
        </p:spPr>
        <p:txBody>
          <a:bodyPr wrap="none">
            <a:spAutoFit/>
          </a:bodyPr>
          <a:lstStyle/>
          <a:p>
            <a:pPr algn="just" fontAlgn="base"/>
            <a:r>
              <a:rPr lang="en-US" b="1" dirty="0">
                <a:solidFill>
                  <a:schemeClr val="bg1">
                    <a:lumMod val="95000"/>
                    <a:lumOff val="5000"/>
                  </a:schemeClr>
                </a:solidFill>
                <a:latin typeface="Arial" panose="020B0604020202020204" pitchFamily="34" charset="0"/>
                <a:cs typeface="Arial" panose="020B0604020202020204" pitchFamily="34" charset="0"/>
              </a:rPr>
              <a:t>Isaiah 1</a:t>
            </a:r>
            <a:endParaRPr lang="en-US" b="1" i="0" dirty="0">
              <a:solidFill>
                <a:schemeClr val="bg1">
                  <a:lumMod val="95000"/>
                  <a:lumOff val="5000"/>
                </a:schemeClr>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4052116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Diagrama de flujo: datos almacenados 6">
            <a:extLst>
              <a:ext uri="{FF2B5EF4-FFF2-40B4-BE49-F238E27FC236}">
                <a16:creationId xmlns:a16="http://schemas.microsoft.com/office/drawing/2014/main" id="{448A5B02-3DC2-4C76-BB8A-92B9C407A355}"/>
              </a:ext>
            </a:extLst>
          </p:cNvPr>
          <p:cNvSpPr/>
          <p:nvPr/>
        </p:nvSpPr>
        <p:spPr>
          <a:xfrm>
            <a:off x="1113183" y="1000037"/>
            <a:ext cx="7248939" cy="1200329"/>
          </a:xfrm>
          <a:prstGeom prst="flowChartOnlineStorag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grama de flujo: datos almacenados 7">
            <a:extLst>
              <a:ext uri="{FF2B5EF4-FFF2-40B4-BE49-F238E27FC236}">
                <a16:creationId xmlns:a16="http://schemas.microsoft.com/office/drawing/2014/main" id="{D86BEDDD-CD83-459E-9878-DCD5FD3AEE63}"/>
              </a:ext>
            </a:extLst>
          </p:cNvPr>
          <p:cNvSpPr/>
          <p:nvPr/>
        </p:nvSpPr>
        <p:spPr>
          <a:xfrm rot="10800000">
            <a:off x="2809460" y="2451797"/>
            <a:ext cx="8024191" cy="1754325"/>
          </a:xfrm>
          <a:prstGeom prst="flowChartOnlineStorag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ángulo 1">
            <a:extLst>
              <a:ext uri="{FF2B5EF4-FFF2-40B4-BE49-F238E27FC236}">
                <a16:creationId xmlns:a16="http://schemas.microsoft.com/office/drawing/2014/main" id="{1E20DB3C-3FD5-400B-9D00-85E927433A08}"/>
              </a:ext>
            </a:extLst>
          </p:cNvPr>
          <p:cNvSpPr/>
          <p:nvPr/>
        </p:nvSpPr>
        <p:spPr>
          <a:xfrm>
            <a:off x="1113183" y="1053045"/>
            <a:ext cx="6096000" cy="1200329"/>
          </a:xfrm>
          <a:prstGeom prst="rect">
            <a:avLst/>
          </a:prstGeom>
        </p:spPr>
        <p:txBody>
          <a:bodyPr>
            <a:spAutoFit/>
          </a:bodyPr>
          <a:lstStyle/>
          <a:p>
            <a:pPr algn="ctr"/>
            <a:r>
              <a:rPr lang="en-US" dirty="0">
                <a:solidFill>
                  <a:srgbClr val="212225"/>
                </a:solidFill>
                <a:latin typeface="McKayldsLat-Regular"/>
              </a:rPr>
              <a:t>A young man attends church every Sunday and regularly attends seminary. He also frequently uses foul language, watches inappropriate media, and is cruel to his younger brothers and sisters.</a:t>
            </a:r>
            <a:endParaRPr lang="en-US" dirty="0"/>
          </a:p>
        </p:txBody>
      </p:sp>
      <p:sp>
        <p:nvSpPr>
          <p:cNvPr id="4" name="Rectángulo 3">
            <a:extLst>
              <a:ext uri="{FF2B5EF4-FFF2-40B4-BE49-F238E27FC236}">
                <a16:creationId xmlns:a16="http://schemas.microsoft.com/office/drawing/2014/main" id="{6C0161DA-B43D-4163-9223-E0D2706FA412}"/>
              </a:ext>
            </a:extLst>
          </p:cNvPr>
          <p:cNvSpPr/>
          <p:nvPr/>
        </p:nvSpPr>
        <p:spPr>
          <a:xfrm>
            <a:off x="4141304" y="2477439"/>
            <a:ext cx="6096000" cy="1754326"/>
          </a:xfrm>
          <a:prstGeom prst="rect">
            <a:avLst/>
          </a:prstGeom>
        </p:spPr>
        <p:txBody>
          <a:bodyPr>
            <a:spAutoFit/>
          </a:bodyPr>
          <a:lstStyle/>
          <a:p>
            <a:pPr algn="ctr"/>
            <a:r>
              <a:rPr lang="en-US" dirty="0">
                <a:solidFill>
                  <a:srgbClr val="212225"/>
                </a:solidFill>
                <a:latin typeface="McKayldsLat-Regular"/>
              </a:rPr>
              <a:t>A young woman never misses a day of seminary, always attends church, and recently earned her Personal Progress Award. However, she does righteous things primarily to please her parents and to receive recognition from others. When she is at school, she and her friends make fun of people they see as being different from them.</a:t>
            </a:r>
            <a:endParaRPr lang="en-US" dirty="0"/>
          </a:p>
        </p:txBody>
      </p:sp>
      <p:sp>
        <p:nvSpPr>
          <p:cNvPr id="5" name="Rectángulo 4">
            <a:extLst>
              <a:ext uri="{FF2B5EF4-FFF2-40B4-BE49-F238E27FC236}">
                <a16:creationId xmlns:a16="http://schemas.microsoft.com/office/drawing/2014/main" id="{34726688-1371-4EFF-BC76-28812D1C96CE}"/>
              </a:ext>
            </a:extLst>
          </p:cNvPr>
          <p:cNvSpPr/>
          <p:nvPr/>
        </p:nvSpPr>
        <p:spPr>
          <a:xfrm>
            <a:off x="1205947" y="4504587"/>
            <a:ext cx="9872869" cy="646331"/>
          </a:xfrm>
          <a:prstGeom prst="rect">
            <a:avLst/>
          </a:prstGeom>
        </p:spPr>
        <p:txBody>
          <a:bodyPr wrap="square">
            <a:spAutoFit/>
          </a:bodyPr>
          <a:lstStyle/>
          <a:p>
            <a:pPr algn="just"/>
            <a:r>
              <a:rPr lang="en-US" b="1" dirty="0">
                <a:solidFill>
                  <a:schemeClr val="bg1">
                    <a:lumMod val="95000"/>
                    <a:lumOff val="5000"/>
                  </a:schemeClr>
                </a:solidFill>
                <a:latin typeface="Arial" panose="020B0604020202020204" pitchFamily="34" charset="0"/>
                <a:cs typeface="Arial" panose="020B0604020202020204" pitchFamily="34" charset="0"/>
              </a:rPr>
              <a:t>What indicators suggest this young man and young woman may be struggling spiritually, even though they both regularly attend church and seminary?</a:t>
            </a:r>
          </a:p>
        </p:txBody>
      </p:sp>
      <p:sp>
        <p:nvSpPr>
          <p:cNvPr id="6" name="Rectángulo 5">
            <a:extLst>
              <a:ext uri="{FF2B5EF4-FFF2-40B4-BE49-F238E27FC236}">
                <a16:creationId xmlns:a16="http://schemas.microsoft.com/office/drawing/2014/main" id="{07C58E49-00ED-47D7-9595-BA94A6A2D422}"/>
              </a:ext>
            </a:extLst>
          </p:cNvPr>
          <p:cNvSpPr/>
          <p:nvPr/>
        </p:nvSpPr>
        <p:spPr>
          <a:xfrm>
            <a:off x="1205946" y="5332200"/>
            <a:ext cx="9289775" cy="369332"/>
          </a:xfrm>
          <a:prstGeom prst="rect">
            <a:avLst/>
          </a:prstGeom>
        </p:spPr>
        <p:txBody>
          <a:bodyPr wrap="square">
            <a:spAutoFit/>
          </a:bodyPr>
          <a:lstStyle/>
          <a:p>
            <a:pPr algn="just"/>
            <a:r>
              <a:rPr lang="en-US" b="1" dirty="0">
                <a:solidFill>
                  <a:schemeClr val="bg1">
                    <a:lumMod val="95000"/>
                    <a:lumOff val="5000"/>
                  </a:schemeClr>
                </a:solidFill>
                <a:latin typeface="Arial" panose="020B0604020202020204" pitchFamily="34" charset="0"/>
                <a:cs typeface="Arial" panose="020B0604020202020204" pitchFamily="34" charset="0"/>
              </a:rPr>
              <a:t>What problems may result from the choices of this young man and young woman?</a:t>
            </a:r>
          </a:p>
        </p:txBody>
      </p:sp>
    </p:spTree>
    <p:extLst>
      <p:ext uri="{BB962C8B-B14F-4D97-AF65-F5344CB8AC3E}">
        <p14:creationId xmlns:p14="http://schemas.microsoft.com/office/powerpoint/2010/main" val="1329277720"/>
      </p:ext>
    </p:extLst>
  </p:cSld>
  <p:clrMapOvr>
    <a:masterClrMapping/>
  </p:clrMapOvr>
  <mc:AlternateContent xmlns:mc="http://schemas.openxmlformats.org/markup-compatibility/2006" xmlns:p14="http://schemas.microsoft.com/office/powerpoint/2010/main">
    <mc:Choice Requires="p14">
      <p:transition>
        <p14:warp dir="in"/>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250" fill="hold"/>
                                        <p:tgtEl>
                                          <p:spTgt spid="7"/>
                                        </p:tgtEl>
                                        <p:attrNameLst>
                                          <p:attrName>ppt_x</p:attrName>
                                        </p:attrNameLst>
                                      </p:cBhvr>
                                      <p:tavLst>
                                        <p:tav tm="0">
                                          <p:val>
                                            <p:strVal val="1+#ppt_w/2"/>
                                          </p:val>
                                        </p:tav>
                                        <p:tav tm="100000">
                                          <p:val>
                                            <p:strVal val="#ppt_x"/>
                                          </p:val>
                                        </p:tav>
                                      </p:tavLst>
                                    </p:anim>
                                    <p:anim calcmode="lin" valueType="num">
                                      <p:cBhvr additive="base">
                                        <p:cTn id="8" dur="1250" fill="hold"/>
                                        <p:tgtEl>
                                          <p:spTgt spid="7"/>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250" fill="hold"/>
                                        <p:tgtEl>
                                          <p:spTgt spid="2"/>
                                        </p:tgtEl>
                                        <p:attrNameLst>
                                          <p:attrName>ppt_x</p:attrName>
                                        </p:attrNameLst>
                                      </p:cBhvr>
                                      <p:tavLst>
                                        <p:tav tm="0">
                                          <p:val>
                                            <p:strVal val="1+#ppt_w/2"/>
                                          </p:val>
                                        </p:tav>
                                        <p:tav tm="100000">
                                          <p:val>
                                            <p:strVal val="#ppt_x"/>
                                          </p:val>
                                        </p:tav>
                                      </p:tavLst>
                                    </p:anim>
                                    <p:anim calcmode="lin" valueType="num">
                                      <p:cBhvr additive="base">
                                        <p:cTn id="12" dur="1250" fill="hold"/>
                                        <p:tgtEl>
                                          <p:spTgt spid="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0-#ppt_w/2"/>
                                          </p:val>
                                        </p:tav>
                                        <p:tav tm="100000">
                                          <p:val>
                                            <p:strVal val="#ppt_x"/>
                                          </p:val>
                                        </p:tav>
                                      </p:tavLst>
                                    </p:anim>
                                    <p:anim calcmode="lin" valueType="num">
                                      <p:cBhvr additive="base">
                                        <p:cTn id="16" dur="500" fill="hold"/>
                                        <p:tgtEl>
                                          <p:spTgt spid="8"/>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0-#ppt_w/2"/>
                                          </p:val>
                                        </p:tav>
                                        <p:tav tm="100000">
                                          <p:val>
                                            <p:strVal val="#ppt_x"/>
                                          </p:val>
                                        </p:tav>
                                      </p:tavLst>
                                    </p:anim>
                                    <p:anim calcmode="lin" valueType="num">
                                      <p:cBhvr additive="base">
                                        <p:cTn id="20"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5"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randombar(vertical)">
                                      <p:cBhvr>
                                        <p:cTn id="3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2" grpId="0"/>
      <p:bldP spid="4" grpId="0"/>
      <p:bldP spid="5"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Rectángulo 8">
            <a:extLst>
              <a:ext uri="{FF2B5EF4-FFF2-40B4-BE49-F238E27FC236}">
                <a16:creationId xmlns:a16="http://schemas.microsoft.com/office/drawing/2014/main" id="{0FA9AF1E-A5ED-4E44-A72F-2567C61EFA8C}"/>
              </a:ext>
            </a:extLst>
          </p:cNvPr>
          <p:cNvSpPr/>
          <p:nvPr/>
        </p:nvSpPr>
        <p:spPr>
          <a:xfrm>
            <a:off x="1058669" y="1152939"/>
            <a:ext cx="1870062" cy="993913"/>
          </a:xfrm>
          <a:prstGeom prst="rect">
            <a:avLst/>
          </a:prstGeom>
          <a:solidFill>
            <a:srgbClr val="E9715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ángulo: esquinas redondeadas 7">
            <a:extLst>
              <a:ext uri="{FF2B5EF4-FFF2-40B4-BE49-F238E27FC236}">
                <a16:creationId xmlns:a16="http://schemas.microsoft.com/office/drawing/2014/main" id="{9936FA57-185D-4527-8B40-CFA68E424CAF}"/>
              </a:ext>
            </a:extLst>
          </p:cNvPr>
          <p:cNvSpPr/>
          <p:nvPr/>
        </p:nvSpPr>
        <p:spPr>
          <a:xfrm>
            <a:off x="1060174" y="1476504"/>
            <a:ext cx="9840491" cy="2553884"/>
          </a:xfrm>
          <a:prstGeom prst="roundRect">
            <a:avLst/>
          </a:prstGeom>
          <a:solidFill>
            <a:srgbClr val="FFD75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ángulo 1">
            <a:extLst>
              <a:ext uri="{FF2B5EF4-FFF2-40B4-BE49-F238E27FC236}">
                <a16:creationId xmlns:a16="http://schemas.microsoft.com/office/drawing/2014/main" id="{BD3AEBB9-C6DC-4781-AC27-857EDDCD7A3D}"/>
              </a:ext>
            </a:extLst>
          </p:cNvPr>
          <p:cNvSpPr/>
          <p:nvPr/>
        </p:nvSpPr>
        <p:spPr>
          <a:xfrm>
            <a:off x="1291335" y="1152939"/>
            <a:ext cx="1505540" cy="369332"/>
          </a:xfrm>
          <a:prstGeom prst="rect">
            <a:avLst/>
          </a:prstGeom>
        </p:spPr>
        <p:txBody>
          <a:bodyPr wrap="none">
            <a:spAutoFit/>
          </a:bodyPr>
          <a:lstStyle/>
          <a:p>
            <a:r>
              <a:rPr lang="en-US" b="1" dirty="0">
                <a:solidFill>
                  <a:schemeClr val="bg1">
                    <a:lumMod val="95000"/>
                    <a:lumOff val="5000"/>
                  </a:schemeClr>
                </a:solidFill>
                <a:latin typeface="Arial" panose="020B0604020202020204" pitchFamily="34" charset="0"/>
                <a:cs typeface="Arial" panose="020B0604020202020204" pitchFamily="34" charset="0"/>
              </a:rPr>
              <a:t>Isaiah 1:1-4.</a:t>
            </a:r>
          </a:p>
        </p:txBody>
      </p:sp>
      <p:sp>
        <p:nvSpPr>
          <p:cNvPr id="4" name="Rectángulo 3">
            <a:extLst>
              <a:ext uri="{FF2B5EF4-FFF2-40B4-BE49-F238E27FC236}">
                <a16:creationId xmlns:a16="http://schemas.microsoft.com/office/drawing/2014/main" id="{F7BC2DA0-C97D-4E0E-8022-29ED7645A1D8}"/>
              </a:ext>
            </a:extLst>
          </p:cNvPr>
          <p:cNvSpPr/>
          <p:nvPr/>
        </p:nvSpPr>
        <p:spPr>
          <a:xfrm>
            <a:off x="1291335" y="4322514"/>
            <a:ext cx="9389917"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words or phrases did you find that indicate the Israelites’ spiritual condition?</a:t>
            </a:r>
          </a:p>
        </p:txBody>
      </p:sp>
      <p:sp>
        <p:nvSpPr>
          <p:cNvPr id="5" name="Rectángulo 4">
            <a:extLst>
              <a:ext uri="{FF2B5EF4-FFF2-40B4-BE49-F238E27FC236}">
                <a16:creationId xmlns:a16="http://schemas.microsoft.com/office/drawing/2014/main" id="{33FEA37C-1FB5-4F1B-BBD2-C2F981B2423C}"/>
              </a:ext>
            </a:extLst>
          </p:cNvPr>
          <p:cNvSpPr/>
          <p:nvPr/>
        </p:nvSpPr>
        <p:spPr>
          <a:xfrm>
            <a:off x="1291335" y="4817958"/>
            <a:ext cx="3339376"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images did Isaiah use?</a:t>
            </a:r>
          </a:p>
        </p:txBody>
      </p:sp>
      <p:sp>
        <p:nvSpPr>
          <p:cNvPr id="6" name="Rectángulo 5">
            <a:extLst>
              <a:ext uri="{FF2B5EF4-FFF2-40B4-BE49-F238E27FC236}">
                <a16:creationId xmlns:a16="http://schemas.microsoft.com/office/drawing/2014/main" id="{745F22D5-EE57-4F40-BDE6-3A62C6CBA0AE}"/>
              </a:ext>
            </a:extLst>
          </p:cNvPr>
          <p:cNvSpPr/>
          <p:nvPr/>
        </p:nvSpPr>
        <p:spPr>
          <a:xfrm>
            <a:off x="1291335" y="5335729"/>
            <a:ext cx="5609228" cy="369332"/>
          </a:xfrm>
          <a:prstGeom prst="rect">
            <a:avLst/>
          </a:prstGeom>
        </p:spPr>
        <p:txBody>
          <a:bodyPr wrap="none">
            <a:spAutoFit/>
          </a:bodyPr>
          <a:lstStyle/>
          <a:p>
            <a:pPr algn="just"/>
            <a:r>
              <a:rPr lang="en-US" b="1" dirty="0">
                <a:solidFill>
                  <a:schemeClr val="bg1"/>
                </a:solidFill>
                <a:latin typeface="Arial" panose="020B0604020202020204" pitchFamily="34" charset="0"/>
                <a:cs typeface="Arial" panose="020B0604020202020204" pitchFamily="34" charset="0"/>
              </a:rPr>
              <a:t>What did Isaiah contrast the ox and donkey with?</a:t>
            </a:r>
          </a:p>
        </p:txBody>
      </p:sp>
      <p:sp>
        <p:nvSpPr>
          <p:cNvPr id="7" name="Rectángulo 6">
            <a:extLst>
              <a:ext uri="{FF2B5EF4-FFF2-40B4-BE49-F238E27FC236}">
                <a16:creationId xmlns:a16="http://schemas.microsoft.com/office/drawing/2014/main" id="{37DFF09F-F7C6-4373-83C9-75E490C14082}"/>
              </a:ext>
            </a:extLst>
          </p:cNvPr>
          <p:cNvSpPr/>
          <p:nvPr/>
        </p:nvSpPr>
        <p:spPr>
          <a:xfrm>
            <a:off x="1291335" y="1445065"/>
            <a:ext cx="9389916" cy="2585323"/>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1 </a:t>
            </a:r>
            <a:r>
              <a:rPr lang="en-US" dirty="0">
                <a:solidFill>
                  <a:schemeClr val="bg1"/>
                </a:solidFill>
                <a:latin typeface="Arial" panose="020B0604020202020204" pitchFamily="34" charset="0"/>
                <a:cs typeface="Arial" panose="020B0604020202020204" pitchFamily="34" charset="0"/>
              </a:rPr>
              <a:t>The vision of Isaiah the son of Amoz, which he saw concerning Judah and Jerusalem in the days of Uzziah, Jotham, Ahaz, </a:t>
            </a:r>
            <a:r>
              <a:rPr lang="en-US" i="1" dirty="0">
                <a:solidFill>
                  <a:schemeClr val="bg1"/>
                </a:solidFill>
                <a:latin typeface="Arial" panose="020B0604020202020204" pitchFamily="34" charset="0"/>
                <a:cs typeface="Arial" panose="020B0604020202020204" pitchFamily="34" charset="0"/>
              </a:rPr>
              <a:t>and</a:t>
            </a:r>
            <a:r>
              <a:rPr lang="en-US" dirty="0">
                <a:solidFill>
                  <a:schemeClr val="bg1"/>
                </a:solidFill>
                <a:latin typeface="Arial" panose="020B0604020202020204" pitchFamily="34" charset="0"/>
                <a:cs typeface="Arial" panose="020B0604020202020204" pitchFamily="34" charset="0"/>
              </a:rPr>
              <a:t> Hezekiah, kings of Judah.</a:t>
            </a:r>
          </a:p>
          <a:p>
            <a:pPr algn="just" fontAlgn="base"/>
            <a:r>
              <a:rPr lang="en-US" b="1" dirty="0">
                <a:solidFill>
                  <a:schemeClr val="bg1"/>
                </a:solidFill>
                <a:latin typeface="Arial" panose="020B0604020202020204" pitchFamily="34" charset="0"/>
                <a:cs typeface="Arial" panose="020B0604020202020204" pitchFamily="34" charset="0"/>
              </a:rPr>
              <a:t>2 </a:t>
            </a:r>
            <a:r>
              <a:rPr lang="en-US" dirty="0">
                <a:solidFill>
                  <a:schemeClr val="bg1"/>
                </a:solidFill>
                <a:latin typeface="Arial" panose="020B0604020202020204" pitchFamily="34" charset="0"/>
                <a:cs typeface="Arial" panose="020B0604020202020204" pitchFamily="34" charset="0"/>
              </a:rPr>
              <a:t>Hear, O heavens, and give ear, O earth: for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hath spoken, I have nourished and brought up children, and they have rebelled against me.</a:t>
            </a:r>
          </a:p>
          <a:p>
            <a:pPr algn="just" fontAlgn="base"/>
            <a:r>
              <a:rPr lang="en-US" b="1" dirty="0">
                <a:solidFill>
                  <a:schemeClr val="bg1"/>
                </a:solidFill>
                <a:latin typeface="Arial" panose="020B0604020202020204" pitchFamily="34" charset="0"/>
                <a:cs typeface="Arial" panose="020B0604020202020204" pitchFamily="34" charset="0"/>
              </a:rPr>
              <a:t>3 </a:t>
            </a:r>
            <a:r>
              <a:rPr lang="en-US" dirty="0">
                <a:solidFill>
                  <a:schemeClr val="bg1"/>
                </a:solidFill>
                <a:latin typeface="Arial" panose="020B0604020202020204" pitchFamily="34" charset="0"/>
                <a:cs typeface="Arial" panose="020B0604020202020204" pitchFamily="34" charset="0"/>
              </a:rPr>
              <a:t>The ox knoweth his owner, and the ass his master’s crib: </a:t>
            </a:r>
            <a:r>
              <a:rPr lang="en-US" i="1" dirty="0">
                <a:solidFill>
                  <a:schemeClr val="bg1"/>
                </a:solidFill>
                <a:latin typeface="Arial" panose="020B0604020202020204" pitchFamily="34" charset="0"/>
                <a:cs typeface="Arial" panose="020B0604020202020204" pitchFamily="34" charset="0"/>
              </a:rPr>
              <a:t>but</a:t>
            </a:r>
            <a:r>
              <a:rPr lang="en-US" dirty="0">
                <a:solidFill>
                  <a:schemeClr val="bg1"/>
                </a:solidFill>
                <a:latin typeface="Arial" panose="020B0604020202020204" pitchFamily="34" charset="0"/>
                <a:cs typeface="Arial" panose="020B0604020202020204" pitchFamily="34" charset="0"/>
              </a:rPr>
              <a:t>Israel doth not know, my people doth not consider.</a:t>
            </a:r>
          </a:p>
          <a:p>
            <a:pPr algn="just" fontAlgn="base"/>
            <a:r>
              <a:rPr lang="en-US" b="1" dirty="0">
                <a:solidFill>
                  <a:schemeClr val="bg1"/>
                </a:solidFill>
                <a:latin typeface="Arial" panose="020B0604020202020204" pitchFamily="34" charset="0"/>
                <a:cs typeface="Arial" panose="020B0604020202020204" pitchFamily="34" charset="0"/>
              </a:rPr>
              <a:t>4 </a:t>
            </a:r>
            <a:r>
              <a:rPr lang="en-US" dirty="0">
                <a:solidFill>
                  <a:schemeClr val="bg1"/>
                </a:solidFill>
                <a:latin typeface="Arial" panose="020B0604020202020204" pitchFamily="34" charset="0"/>
                <a:cs typeface="Arial" panose="020B0604020202020204" pitchFamily="34" charset="0"/>
              </a:rPr>
              <a:t>Ah sinful nation, a people laden with iniquity, a seed of evildoers, children that are corrupters: they have forsaken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they have provoked the Holy One of Israel unto anger, they are gone away backward.</a:t>
            </a:r>
            <a:endParaRPr lang="en-US" b="0" i="0"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515637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3" presetClass="entr" presetSubtype="16" fill="hold"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Effect transition="in" filter="plus(in)">
                                      <p:cBhvr>
                                        <p:cTn id="19" dur="2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32F612D1-F08A-4AAC-BA5A-285942040ACF}"/>
              </a:ext>
            </a:extLst>
          </p:cNvPr>
          <p:cNvSpPr/>
          <p:nvPr/>
        </p:nvSpPr>
        <p:spPr>
          <a:xfrm>
            <a:off x="631996" y="968274"/>
            <a:ext cx="1870062" cy="1223374"/>
          </a:xfrm>
          <a:prstGeom prst="rect">
            <a:avLst/>
          </a:prstGeom>
          <a:solidFill>
            <a:srgbClr val="E9715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ángulo: esquinas redondeadas 6">
            <a:extLst>
              <a:ext uri="{FF2B5EF4-FFF2-40B4-BE49-F238E27FC236}">
                <a16:creationId xmlns:a16="http://schemas.microsoft.com/office/drawing/2014/main" id="{AC86197E-76D8-4112-8F4A-B46DBF6FBE53}"/>
              </a:ext>
            </a:extLst>
          </p:cNvPr>
          <p:cNvSpPr/>
          <p:nvPr/>
        </p:nvSpPr>
        <p:spPr>
          <a:xfrm>
            <a:off x="636104" y="1337604"/>
            <a:ext cx="10442713" cy="3207885"/>
          </a:xfrm>
          <a:prstGeom prst="roundRect">
            <a:avLst/>
          </a:prstGeom>
          <a:solidFill>
            <a:srgbClr val="FFD75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ángulo 3">
            <a:extLst>
              <a:ext uri="{FF2B5EF4-FFF2-40B4-BE49-F238E27FC236}">
                <a16:creationId xmlns:a16="http://schemas.microsoft.com/office/drawing/2014/main" id="{3F754019-87CA-49A2-A22A-0813DAF4DF93}"/>
              </a:ext>
            </a:extLst>
          </p:cNvPr>
          <p:cNvSpPr/>
          <p:nvPr/>
        </p:nvSpPr>
        <p:spPr>
          <a:xfrm>
            <a:off x="814257" y="968273"/>
            <a:ext cx="1505540" cy="369332"/>
          </a:xfrm>
          <a:prstGeom prst="rect">
            <a:avLst/>
          </a:prstGeom>
        </p:spPr>
        <p:txBody>
          <a:bodyPr wrap="none">
            <a:spAutoFit/>
          </a:bodyPr>
          <a:lstStyle/>
          <a:p>
            <a:pPr algn="just"/>
            <a:r>
              <a:rPr lang="en-US" b="1" dirty="0">
                <a:solidFill>
                  <a:schemeClr val="bg1">
                    <a:lumMod val="95000"/>
                    <a:lumOff val="5000"/>
                  </a:schemeClr>
                </a:solidFill>
                <a:latin typeface="Arial" panose="020B0604020202020204" pitchFamily="34" charset="0"/>
                <a:cs typeface="Arial" panose="020B0604020202020204" pitchFamily="34" charset="0"/>
              </a:rPr>
              <a:t>Isaiah 1:5-9.</a:t>
            </a:r>
          </a:p>
        </p:txBody>
      </p:sp>
      <p:sp>
        <p:nvSpPr>
          <p:cNvPr id="2" name="Rectángulo 1">
            <a:extLst>
              <a:ext uri="{FF2B5EF4-FFF2-40B4-BE49-F238E27FC236}">
                <a16:creationId xmlns:a16="http://schemas.microsoft.com/office/drawing/2014/main" id="{6D7AC0DB-06DE-4476-A395-B472AC8BBBEE}"/>
              </a:ext>
            </a:extLst>
          </p:cNvPr>
          <p:cNvSpPr/>
          <p:nvPr/>
        </p:nvSpPr>
        <p:spPr>
          <a:xfrm>
            <a:off x="814257" y="4719642"/>
            <a:ext cx="9920004" cy="923330"/>
          </a:xfrm>
          <a:prstGeom prst="rect">
            <a:avLst/>
          </a:prstGeom>
        </p:spPr>
        <p:txBody>
          <a:bodyPr wrap="square">
            <a:spAutoFit/>
          </a:bodyPr>
          <a:lstStyle/>
          <a:p>
            <a:pPr algn="just"/>
            <a:r>
              <a:rPr lang="en-US" b="1" dirty="0">
                <a:solidFill>
                  <a:schemeClr val="bg1">
                    <a:lumMod val="95000"/>
                    <a:lumOff val="5000"/>
                  </a:schemeClr>
                </a:solidFill>
                <a:latin typeface="Arial" panose="020B0604020202020204" pitchFamily="34" charset="0"/>
                <a:cs typeface="Arial" panose="020B0604020202020204" pitchFamily="34" charset="0"/>
              </a:rPr>
              <a:t>What do you think Isaiah was saying about the spiritual condition of the people by describing them as being covered with “wounds, and bruises, and putrifying sores” (Isaiah 1:6)?</a:t>
            </a:r>
          </a:p>
        </p:txBody>
      </p:sp>
      <p:sp>
        <p:nvSpPr>
          <p:cNvPr id="5" name="Rectángulo 4">
            <a:extLst>
              <a:ext uri="{FF2B5EF4-FFF2-40B4-BE49-F238E27FC236}">
                <a16:creationId xmlns:a16="http://schemas.microsoft.com/office/drawing/2014/main" id="{382758EA-BAC2-42FC-9C01-DF21DE8D72C1}"/>
              </a:ext>
            </a:extLst>
          </p:cNvPr>
          <p:cNvSpPr/>
          <p:nvPr/>
        </p:nvSpPr>
        <p:spPr>
          <a:xfrm>
            <a:off x="814257" y="5677254"/>
            <a:ext cx="6288901" cy="369332"/>
          </a:xfrm>
          <a:prstGeom prst="rect">
            <a:avLst/>
          </a:prstGeom>
        </p:spPr>
        <p:txBody>
          <a:bodyPr wrap="none">
            <a:spAutoFit/>
          </a:bodyPr>
          <a:lstStyle/>
          <a:p>
            <a:r>
              <a:rPr lang="en-US" b="1" dirty="0">
                <a:solidFill>
                  <a:schemeClr val="bg1">
                    <a:lumMod val="95000"/>
                    <a:lumOff val="5000"/>
                  </a:schemeClr>
                </a:solidFill>
                <a:latin typeface="Arial" panose="020B0604020202020204" pitchFamily="34" charset="0"/>
                <a:cs typeface="Arial" panose="020B0604020202020204" pitchFamily="34" charset="0"/>
              </a:rPr>
              <a:t>What wicked cities did Isaiah compare the Israelites to?</a:t>
            </a:r>
          </a:p>
        </p:txBody>
      </p:sp>
      <p:sp>
        <p:nvSpPr>
          <p:cNvPr id="6" name="Rectángulo 5">
            <a:extLst>
              <a:ext uri="{FF2B5EF4-FFF2-40B4-BE49-F238E27FC236}">
                <a16:creationId xmlns:a16="http://schemas.microsoft.com/office/drawing/2014/main" id="{403C4B65-B701-419E-A83A-1E454B20AE78}"/>
              </a:ext>
            </a:extLst>
          </p:cNvPr>
          <p:cNvSpPr/>
          <p:nvPr/>
        </p:nvSpPr>
        <p:spPr>
          <a:xfrm>
            <a:off x="814257" y="1371887"/>
            <a:ext cx="10092282" cy="3139321"/>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5 </a:t>
            </a:r>
            <a:r>
              <a:rPr lang="en-US" dirty="0">
                <a:solidFill>
                  <a:schemeClr val="bg1"/>
                </a:solidFill>
                <a:latin typeface="Arial" panose="020B0604020202020204" pitchFamily="34" charset="0"/>
                <a:cs typeface="Arial" panose="020B0604020202020204" pitchFamily="34" charset="0"/>
              </a:rPr>
              <a:t>¶ Why should ye be stricken any more? ye will revolt more and more: the whole head is sick, and the whole heart faint.</a:t>
            </a:r>
          </a:p>
          <a:p>
            <a:pPr algn="just" fontAlgn="base"/>
            <a:r>
              <a:rPr lang="en-US" b="1" dirty="0">
                <a:solidFill>
                  <a:schemeClr val="bg1"/>
                </a:solidFill>
                <a:latin typeface="Arial" panose="020B0604020202020204" pitchFamily="34" charset="0"/>
                <a:cs typeface="Arial" panose="020B0604020202020204" pitchFamily="34" charset="0"/>
              </a:rPr>
              <a:t>6 </a:t>
            </a:r>
            <a:r>
              <a:rPr lang="en-US" dirty="0">
                <a:solidFill>
                  <a:schemeClr val="bg1"/>
                </a:solidFill>
                <a:latin typeface="Arial" panose="020B0604020202020204" pitchFamily="34" charset="0"/>
                <a:cs typeface="Arial" panose="020B0604020202020204" pitchFamily="34" charset="0"/>
              </a:rPr>
              <a:t>From the sole of the foot even unto the head </a:t>
            </a:r>
            <a:r>
              <a:rPr lang="en-US" i="1" dirty="0">
                <a:solidFill>
                  <a:schemeClr val="bg1"/>
                </a:solidFill>
                <a:latin typeface="Arial" panose="020B0604020202020204" pitchFamily="34" charset="0"/>
                <a:cs typeface="Arial" panose="020B0604020202020204" pitchFamily="34" charset="0"/>
              </a:rPr>
              <a:t>there is</a:t>
            </a:r>
            <a:r>
              <a:rPr lang="en-US" dirty="0">
                <a:solidFill>
                  <a:schemeClr val="bg1"/>
                </a:solidFill>
                <a:latin typeface="Arial" panose="020B0604020202020204" pitchFamily="34" charset="0"/>
                <a:cs typeface="Arial" panose="020B0604020202020204" pitchFamily="34" charset="0"/>
              </a:rPr>
              <a:t> no soundness in it; </a:t>
            </a:r>
            <a:r>
              <a:rPr lang="en-US" i="1" dirty="0">
                <a:solidFill>
                  <a:schemeClr val="bg1"/>
                </a:solidFill>
                <a:latin typeface="Arial" panose="020B0604020202020204" pitchFamily="34" charset="0"/>
                <a:cs typeface="Arial" panose="020B0604020202020204" pitchFamily="34" charset="0"/>
              </a:rPr>
              <a:t>but</a:t>
            </a:r>
            <a:r>
              <a:rPr lang="en-US" dirty="0">
                <a:solidFill>
                  <a:schemeClr val="bg1"/>
                </a:solidFill>
                <a:latin typeface="Arial" panose="020B0604020202020204" pitchFamily="34" charset="0"/>
                <a:cs typeface="Arial" panose="020B0604020202020204" pitchFamily="34" charset="0"/>
              </a:rPr>
              <a:t> wounds, and bruises, and putrifying sores: they have not been closed, neither bound up, neither mollified with ointment.</a:t>
            </a:r>
          </a:p>
          <a:p>
            <a:pPr algn="just" fontAlgn="base"/>
            <a:r>
              <a:rPr lang="en-US" b="1" dirty="0">
                <a:solidFill>
                  <a:schemeClr val="bg1"/>
                </a:solidFill>
                <a:latin typeface="Arial" panose="020B0604020202020204" pitchFamily="34" charset="0"/>
                <a:cs typeface="Arial" panose="020B0604020202020204" pitchFamily="34" charset="0"/>
              </a:rPr>
              <a:t>7 </a:t>
            </a:r>
            <a:r>
              <a:rPr lang="en-US" dirty="0">
                <a:solidFill>
                  <a:schemeClr val="bg1"/>
                </a:solidFill>
                <a:latin typeface="Arial" panose="020B0604020202020204" pitchFamily="34" charset="0"/>
                <a:cs typeface="Arial" panose="020B0604020202020204" pitchFamily="34" charset="0"/>
              </a:rPr>
              <a:t>Your country </a:t>
            </a:r>
            <a:r>
              <a:rPr lang="en-US" i="1" dirty="0">
                <a:solidFill>
                  <a:schemeClr val="bg1"/>
                </a:solidFill>
                <a:latin typeface="Arial" panose="020B0604020202020204" pitchFamily="34" charset="0"/>
                <a:cs typeface="Arial" panose="020B0604020202020204" pitchFamily="34" charset="0"/>
              </a:rPr>
              <a:t>is</a:t>
            </a:r>
            <a:r>
              <a:rPr lang="en-US" dirty="0">
                <a:solidFill>
                  <a:schemeClr val="bg1"/>
                </a:solidFill>
                <a:latin typeface="Arial" panose="020B0604020202020204" pitchFamily="34" charset="0"/>
                <a:cs typeface="Arial" panose="020B0604020202020204" pitchFamily="34" charset="0"/>
              </a:rPr>
              <a:t> desolate, your cities </a:t>
            </a:r>
            <a:r>
              <a:rPr lang="en-US" i="1" dirty="0">
                <a:solidFill>
                  <a:schemeClr val="bg1"/>
                </a:solidFill>
                <a:latin typeface="Arial" panose="020B0604020202020204" pitchFamily="34" charset="0"/>
                <a:cs typeface="Arial" panose="020B0604020202020204" pitchFamily="34" charset="0"/>
              </a:rPr>
              <a:t>are</a:t>
            </a:r>
            <a:r>
              <a:rPr lang="en-US" dirty="0">
                <a:solidFill>
                  <a:schemeClr val="bg1"/>
                </a:solidFill>
                <a:latin typeface="Arial" panose="020B0604020202020204" pitchFamily="34" charset="0"/>
                <a:cs typeface="Arial" panose="020B0604020202020204" pitchFamily="34" charset="0"/>
              </a:rPr>
              <a:t> burned with fire: your land, strangers devour it in your presence, and </a:t>
            </a:r>
            <a:r>
              <a:rPr lang="en-US" i="1" dirty="0">
                <a:solidFill>
                  <a:schemeClr val="bg1"/>
                </a:solidFill>
                <a:latin typeface="Arial" panose="020B0604020202020204" pitchFamily="34" charset="0"/>
                <a:cs typeface="Arial" panose="020B0604020202020204" pitchFamily="34" charset="0"/>
              </a:rPr>
              <a:t>it is</a:t>
            </a:r>
            <a:r>
              <a:rPr lang="en-US" dirty="0">
                <a:solidFill>
                  <a:schemeClr val="bg1"/>
                </a:solidFill>
                <a:latin typeface="Arial" panose="020B0604020202020204" pitchFamily="34" charset="0"/>
                <a:cs typeface="Arial" panose="020B0604020202020204" pitchFamily="34" charset="0"/>
              </a:rPr>
              <a:t> desolate, as overthrown by strangers.</a:t>
            </a:r>
          </a:p>
          <a:p>
            <a:pPr algn="just" fontAlgn="base"/>
            <a:r>
              <a:rPr lang="en-US" b="1" dirty="0">
                <a:solidFill>
                  <a:schemeClr val="bg1"/>
                </a:solidFill>
                <a:latin typeface="Arial" panose="020B0604020202020204" pitchFamily="34" charset="0"/>
                <a:cs typeface="Arial" panose="020B0604020202020204" pitchFamily="34" charset="0"/>
              </a:rPr>
              <a:t>8 </a:t>
            </a:r>
            <a:r>
              <a:rPr lang="en-US" dirty="0">
                <a:solidFill>
                  <a:schemeClr val="bg1"/>
                </a:solidFill>
                <a:latin typeface="Arial" panose="020B0604020202020204" pitchFamily="34" charset="0"/>
                <a:cs typeface="Arial" panose="020B0604020202020204" pitchFamily="34" charset="0"/>
              </a:rPr>
              <a:t>And the daughter of Zion is left as a cottage in a vineyard, as a lodge in a garden of cucumbers, as a besieged city.</a:t>
            </a:r>
          </a:p>
          <a:p>
            <a:pPr algn="just" fontAlgn="base"/>
            <a:r>
              <a:rPr lang="en-US" b="1" dirty="0">
                <a:solidFill>
                  <a:schemeClr val="bg1"/>
                </a:solidFill>
                <a:latin typeface="Arial" panose="020B0604020202020204" pitchFamily="34" charset="0"/>
                <a:cs typeface="Arial" panose="020B0604020202020204" pitchFamily="34" charset="0"/>
              </a:rPr>
              <a:t>9 </a:t>
            </a:r>
            <a:r>
              <a:rPr lang="en-US" dirty="0">
                <a:solidFill>
                  <a:schemeClr val="bg1"/>
                </a:solidFill>
                <a:latin typeface="Arial" panose="020B0604020202020204" pitchFamily="34" charset="0"/>
                <a:cs typeface="Arial" panose="020B0604020202020204" pitchFamily="34" charset="0"/>
              </a:rPr>
              <a:t>Except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of hosts had left unto us a very small remnant, we should have been as Sodom, </a:t>
            </a:r>
            <a:r>
              <a:rPr lang="en-US" i="1" dirty="0">
                <a:solidFill>
                  <a:schemeClr val="bg1"/>
                </a:solidFill>
                <a:latin typeface="Arial" panose="020B0604020202020204" pitchFamily="34" charset="0"/>
                <a:cs typeface="Arial" panose="020B0604020202020204" pitchFamily="34" charset="0"/>
              </a:rPr>
              <a:t>and</a:t>
            </a:r>
            <a:r>
              <a:rPr lang="en-US" dirty="0">
                <a:solidFill>
                  <a:schemeClr val="bg1"/>
                </a:solidFill>
                <a:latin typeface="Arial" panose="020B0604020202020204" pitchFamily="34" charset="0"/>
                <a:cs typeface="Arial" panose="020B0604020202020204" pitchFamily="34" charset="0"/>
              </a:rPr>
              <a:t> we should have been like unto Gomorrah.</a:t>
            </a:r>
            <a:endParaRPr lang="en-US" b="0" i="0"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91881740"/>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strips(downLeft)">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62EA0690-BAD3-402C-A9AB-B34DA8D9F40A}"/>
              </a:ext>
            </a:extLst>
          </p:cNvPr>
          <p:cNvSpPr/>
          <p:nvPr/>
        </p:nvSpPr>
        <p:spPr>
          <a:xfrm>
            <a:off x="874643" y="933412"/>
            <a:ext cx="1870062" cy="993913"/>
          </a:xfrm>
          <a:prstGeom prst="rect">
            <a:avLst/>
          </a:prstGeom>
          <a:solidFill>
            <a:srgbClr val="E9715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ángulo: esquinas redondeadas 8">
            <a:extLst>
              <a:ext uri="{FF2B5EF4-FFF2-40B4-BE49-F238E27FC236}">
                <a16:creationId xmlns:a16="http://schemas.microsoft.com/office/drawing/2014/main" id="{531A00B1-E4C0-4C92-9E1F-BB6DE5C3C873}"/>
              </a:ext>
            </a:extLst>
          </p:cNvPr>
          <p:cNvSpPr/>
          <p:nvPr/>
        </p:nvSpPr>
        <p:spPr>
          <a:xfrm>
            <a:off x="874644" y="1324612"/>
            <a:ext cx="9806608" cy="2056852"/>
          </a:xfrm>
          <a:prstGeom prst="roundRect">
            <a:avLst/>
          </a:prstGeom>
          <a:solidFill>
            <a:srgbClr val="FFD75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ángulo 1">
            <a:extLst>
              <a:ext uri="{FF2B5EF4-FFF2-40B4-BE49-F238E27FC236}">
                <a16:creationId xmlns:a16="http://schemas.microsoft.com/office/drawing/2014/main" id="{A78919FF-D91C-4C3C-9C29-BBA75604CCDD}"/>
              </a:ext>
            </a:extLst>
          </p:cNvPr>
          <p:cNvSpPr/>
          <p:nvPr/>
        </p:nvSpPr>
        <p:spPr>
          <a:xfrm>
            <a:off x="990533" y="968273"/>
            <a:ext cx="1697901" cy="369332"/>
          </a:xfrm>
          <a:prstGeom prst="rect">
            <a:avLst/>
          </a:prstGeom>
        </p:spPr>
        <p:txBody>
          <a:bodyPr wrap="none">
            <a:spAutoFit/>
          </a:bodyPr>
          <a:lstStyle/>
          <a:p>
            <a:r>
              <a:rPr lang="en-US" b="1" dirty="0">
                <a:solidFill>
                  <a:schemeClr val="bg1">
                    <a:lumMod val="95000"/>
                    <a:lumOff val="5000"/>
                  </a:schemeClr>
                </a:solidFill>
                <a:latin typeface="Arial" panose="020B0604020202020204" pitchFamily="34" charset="0"/>
                <a:cs typeface="Arial" panose="020B0604020202020204" pitchFamily="34" charset="0"/>
              </a:rPr>
              <a:t>Isaiah 1:16-19</a:t>
            </a:r>
          </a:p>
        </p:txBody>
      </p:sp>
      <p:sp>
        <p:nvSpPr>
          <p:cNvPr id="4" name="Rectángulo 3">
            <a:extLst>
              <a:ext uri="{FF2B5EF4-FFF2-40B4-BE49-F238E27FC236}">
                <a16:creationId xmlns:a16="http://schemas.microsoft.com/office/drawing/2014/main" id="{2CBA53EB-D35E-4B04-BCEC-85B93E241034}"/>
              </a:ext>
            </a:extLst>
          </p:cNvPr>
          <p:cNvSpPr/>
          <p:nvPr/>
        </p:nvSpPr>
        <p:spPr>
          <a:xfrm>
            <a:off x="990532" y="3578664"/>
            <a:ext cx="5057795" cy="369332"/>
          </a:xfrm>
          <a:prstGeom prst="rect">
            <a:avLst/>
          </a:prstGeom>
        </p:spPr>
        <p:txBody>
          <a:bodyPr wrap="none">
            <a:spAutoFit/>
          </a:bodyPr>
          <a:lstStyle/>
          <a:p>
            <a:pPr algn="just"/>
            <a:r>
              <a:rPr lang="en-US" b="1" dirty="0">
                <a:solidFill>
                  <a:schemeClr val="bg1">
                    <a:lumMod val="95000"/>
                    <a:lumOff val="5000"/>
                  </a:schemeClr>
                </a:solidFill>
                <a:latin typeface="Arial" panose="020B0604020202020204" pitchFamily="34" charset="0"/>
                <a:cs typeface="Arial" panose="020B0604020202020204" pitchFamily="34" charset="0"/>
              </a:rPr>
              <a:t>What did the Lord invite the Israelites to do?</a:t>
            </a:r>
          </a:p>
        </p:txBody>
      </p:sp>
      <p:sp>
        <p:nvSpPr>
          <p:cNvPr id="5" name="Rectángulo 4">
            <a:extLst>
              <a:ext uri="{FF2B5EF4-FFF2-40B4-BE49-F238E27FC236}">
                <a16:creationId xmlns:a16="http://schemas.microsoft.com/office/drawing/2014/main" id="{BB2F6C88-A3D5-4A28-B318-1618038E82D0}"/>
              </a:ext>
            </a:extLst>
          </p:cNvPr>
          <p:cNvSpPr/>
          <p:nvPr/>
        </p:nvSpPr>
        <p:spPr>
          <a:xfrm>
            <a:off x="990532" y="4145195"/>
            <a:ext cx="5057795" cy="369332"/>
          </a:xfrm>
          <a:prstGeom prst="rect">
            <a:avLst/>
          </a:prstGeom>
        </p:spPr>
        <p:txBody>
          <a:bodyPr wrap="none">
            <a:spAutoFit/>
          </a:bodyPr>
          <a:lstStyle/>
          <a:p>
            <a:pPr algn="just"/>
            <a:r>
              <a:rPr lang="en-US" b="1" dirty="0">
                <a:solidFill>
                  <a:schemeClr val="bg1">
                    <a:lumMod val="95000"/>
                    <a:lumOff val="5000"/>
                  </a:schemeClr>
                </a:solidFill>
                <a:latin typeface="Arial" panose="020B0604020202020204" pitchFamily="34" charset="0"/>
                <a:cs typeface="Arial" panose="020B0604020202020204" pitchFamily="34" charset="0"/>
              </a:rPr>
              <a:t>How does the Savior help us become clean?</a:t>
            </a:r>
          </a:p>
        </p:txBody>
      </p:sp>
      <p:sp>
        <p:nvSpPr>
          <p:cNvPr id="6" name="Rectángulo 5">
            <a:extLst>
              <a:ext uri="{FF2B5EF4-FFF2-40B4-BE49-F238E27FC236}">
                <a16:creationId xmlns:a16="http://schemas.microsoft.com/office/drawing/2014/main" id="{A790AB73-9948-482D-8EC9-27FD56FC7E71}"/>
              </a:ext>
            </a:extLst>
          </p:cNvPr>
          <p:cNvSpPr/>
          <p:nvPr/>
        </p:nvSpPr>
        <p:spPr>
          <a:xfrm>
            <a:off x="990532" y="4711726"/>
            <a:ext cx="9319658" cy="369332"/>
          </a:xfrm>
          <a:prstGeom prst="rect">
            <a:avLst/>
          </a:prstGeom>
        </p:spPr>
        <p:txBody>
          <a:bodyPr wrap="square">
            <a:spAutoFit/>
          </a:bodyPr>
          <a:lstStyle/>
          <a:p>
            <a:pPr algn="just"/>
            <a:r>
              <a:rPr lang="en-US" b="1" dirty="0">
                <a:solidFill>
                  <a:schemeClr val="bg1">
                    <a:lumMod val="95000"/>
                    <a:lumOff val="5000"/>
                  </a:schemeClr>
                </a:solidFill>
                <a:latin typeface="Arial" panose="020B0604020202020204" pitchFamily="34" charset="0"/>
                <a:cs typeface="Arial" panose="020B0604020202020204" pitchFamily="34" charset="0"/>
              </a:rPr>
              <a:t>What principle about repentance and forgiveness can we learn from these verses?</a:t>
            </a:r>
          </a:p>
        </p:txBody>
      </p:sp>
      <p:sp>
        <p:nvSpPr>
          <p:cNvPr id="7" name="Rectángulo 6">
            <a:extLst>
              <a:ext uri="{FF2B5EF4-FFF2-40B4-BE49-F238E27FC236}">
                <a16:creationId xmlns:a16="http://schemas.microsoft.com/office/drawing/2014/main" id="{89EB2E9D-D130-47F8-98D6-5CD793C2BDDD}"/>
              </a:ext>
            </a:extLst>
          </p:cNvPr>
          <p:cNvSpPr/>
          <p:nvPr/>
        </p:nvSpPr>
        <p:spPr>
          <a:xfrm>
            <a:off x="990532" y="1350139"/>
            <a:ext cx="9690719" cy="2031325"/>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16 </a:t>
            </a:r>
            <a:r>
              <a:rPr lang="en-US" dirty="0">
                <a:solidFill>
                  <a:schemeClr val="bg1"/>
                </a:solidFill>
                <a:latin typeface="Arial" panose="020B0604020202020204" pitchFamily="34" charset="0"/>
                <a:cs typeface="Arial" panose="020B0604020202020204" pitchFamily="34" charset="0"/>
              </a:rPr>
              <a:t>¶ Wash you, make you clean; put away the evil of your doings from before mine eyes; cease to do evil;</a:t>
            </a:r>
          </a:p>
          <a:p>
            <a:pPr algn="just" fontAlgn="base"/>
            <a:r>
              <a:rPr lang="en-US" b="1" dirty="0">
                <a:solidFill>
                  <a:schemeClr val="bg1"/>
                </a:solidFill>
                <a:latin typeface="Arial" panose="020B0604020202020204" pitchFamily="34" charset="0"/>
                <a:cs typeface="Arial" panose="020B0604020202020204" pitchFamily="34" charset="0"/>
              </a:rPr>
              <a:t>17 </a:t>
            </a:r>
            <a:r>
              <a:rPr lang="en-US" dirty="0">
                <a:solidFill>
                  <a:schemeClr val="bg1"/>
                </a:solidFill>
                <a:latin typeface="Arial" panose="020B0604020202020204" pitchFamily="34" charset="0"/>
                <a:cs typeface="Arial" panose="020B0604020202020204" pitchFamily="34" charset="0"/>
              </a:rPr>
              <a:t>Learn to do well; seek judgment, relieve the oppressed, </a:t>
            </a:r>
            <a:r>
              <a:rPr lang="en-US" dirty="0">
                <a:solidFill>
                  <a:schemeClr val="bg1"/>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j</a:t>
            </a:r>
            <a:r>
              <a:rPr lang="en-US" dirty="0">
                <a:solidFill>
                  <a:schemeClr val="bg1"/>
                </a:solidFill>
                <a:latin typeface="Arial" panose="020B0604020202020204" pitchFamily="34" charset="0"/>
                <a:cs typeface="Arial" panose="020B0604020202020204" pitchFamily="34" charset="0"/>
              </a:rPr>
              <a:t>udge the fatherless, plead for the widow.</a:t>
            </a:r>
          </a:p>
          <a:p>
            <a:pPr algn="just" fontAlgn="base"/>
            <a:r>
              <a:rPr lang="en-US" b="1" dirty="0">
                <a:solidFill>
                  <a:schemeClr val="bg1"/>
                </a:solidFill>
                <a:latin typeface="Arial" panose="020B0604020202020204" pitchFamily="34" charset="0"/>
                <a:cs typeface="Arial" panose="020B0604020202020204" pitchFamily="34" charset="0"/>
              </a:rPr>
              <a:t>18 </a:t>
            </a:r>
            <a:r>
              <a:rPr lang="en-US" dirty="0">
                <a:solidFill>
                  <a:schemeClr val="bg1"/>
                </a:solidFill>
                <a:latin typeface="Arial" panose="020B0604020202020204" pitchFamily="34" charset="0"/>
                <a:cs typeface="Arial" panose="020B0604020202020204" pitchFamily="34" charset="0"/>
              </a:rPr>
              <a:t>Come now, and let us reason together, saith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though your sins be as scarlet, they shall be as white as snow; though they be red like crimson, they shall be as wool.</a:t>
            </a:r>
          </a:p>
          <a:p>
            <a:pPr algn="just" fontAlgn="base"/>
            <a:r>
              <a:rPr lang="en-US" b="1" dirty="0">
                <a:solidFill>
                  <a:schemeClr val="bg1"/>
                </a:solidFill>
                <a:latin typeface="Arial" panose="020B0604020202020204" pitchFamily="34" charset="0"/>
                <a:cs typeface="Arial" panose="020B0604020202020204" pitchFamily="34" charset="0"/>
              </a:rPr>
              <a:t>19 </a:t>
            </a:r>
            <a:r>
              <a:rPr lang="en-US" dirty="0">
                <a:solidFill>
                  <a:schemeClr val="bg1"/>
                </a:solidFill>
                <a:latin typeface="Arial" panose="020B0604020202020204" pitchFamily="34" charset="0"/>
                <a:cs typeface="Arial" panose="020B0604020202020204" pitchFamily="34" charset="0"/>
              </a:rPr>
              <a:t>If ye be willing and obedient, ye shall eat the good of the land:</a:t>
            </a:r>
            <a:endParaRPr lang="en-US" b="0" i="0" dirty="0">
              <a:solidFill>
                <a:schemeClr val="bg1"/>
              </a:solidFill>
              <a:effectLst/>
              <a:latin typeface="Arial" panose="020B0604020202020204" pitchFamily="34" charset="0"/>
              <a:cs typeface="Arial" panose="020B0604020202020204" pitchFamily="34" charset="0"/>
            </a:endParaRPr>
          </a:p>
        </p:txBody>
      </p:sp>
      <p:sp>
        <p:nvSpPr>
          <p:cNvPr id="8" name="Rectángulo 7">
            <a:extLst>
              <a:ext uri="{FF2B5EF4-FFF2-40B4-BE49-F238E27FC236}">
                <a16:creationId xmlns:a16="http://schemas.microsoft.com/office/drawing/2014/main" id="{CF1804F0-F0F6-4305-90E2-49DCC0A16386}"/>
              </a:ext>
            </a:extLst>
          </p:cNvPr>
          <p:cNvSpPr/>
          <p:nvPr/>
        </p:nvSpPr>
        <p:spPr>
          <a:xfrm>
            <a:off x="990532" y="5278257"/>
            <a:ext cx="9531694" cy="353943"/>
          </a:xfrm>
          <a:prstGeom prst="rect">
            <a:avLst/>
          </a:prstGeom>
        </p:spPr>
        <p:txBody>
          <a:bodyPr wrap="square">
            <a:spAutoFit/>
          </a:bodyPr>
          <a:lstStyle/>
          <a:p>
            <a:pPr algn="just"/>
            <a:r>
              <a:rPr lang="en-US" sz="1700" i="1" dirty="0">
                <a:solidFill>
                  <a:schemeClr val="accent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If we sincerely repent, we can be purified of all of our sins through the Atonement of Jesus Christ.</a:t>
            </a:r>
          </a:p>
        </p:txBody>
      </p:sp>
    </p:spTree>
    <p:extLst>
      <p:ext uri="{BB962C8B-B14F-4D97-AF65-F5344CB8AC3E}">
        <p14:creationId xmlns:p14="http://schemas.microsoft.com/office/powerpoint/2010/main" val="662303257"/>
      </p:ext>
    </p:extLst>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7"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900" decel="100000" fill="hold"/>
                                        <p:tgtEl>
                                          <p:spTgt spid="5"/>
                                        </p:tgtEl>
                                        <p:attrNameLst>
                                          <p:attrName>ppt_y</p:attrName>
                                        </p:attrNameLst>
                                      </p:cBhvr>
                                      <p:tavLst>
                                        <p:tav tm="0">
                                          <p:val>
                                            <p:strVal val="#ppt_y+1"/>
                                          </p:val>
                                        </p:tav>
                                        <p:tav tm="100000">
                                          <p:val>
                                            <p:strVal val="#ppt_y-.03"/>
                                          </p:val>
                                        </p:tav>
                                      </p:tavLst>
                                    </p:anim>
                                    <p:anim calcmode="lin" valueType="num">
                                      <p:cBhvr>
                                        <p:cTn id="15"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dissolve">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750" fill="hold"/>
                                        <p:tgtEl>
                                          <p:spTgt spid="8"/>
                                        </p:tgtEl>
                                        <p:attrNameLst>
                                          <p:attrName>ppt_w</p:attrName>
                                        </p:attrNameLst>
                                      </p:cBhvr>
                                      <p:tavLst>
                                        <p:tav tm="0">
                                          <p:val>
                                            <p:fltVal val="0"/>
                                          </p:val>
                                        </p:tav>
                                        <p:tav tm="100000">
                                          <p:val>
                                            <p:strVal val="#ppt_w"/>
                                          </p:val>
                                        </p:tav>
                                      </p:tavLst>
                                    </p:anim>
                                    <p:anim calcmode="lin" valueType="num">
                                      <p:cBhvr>
                                        <p:cTn id="26" dur="1750" fill="hold"/>
                                        <p:tgtEl>
                                          <p:spTgt spid="8"/>
                                        </p:tgtEl>
                                        <p:attrNameLst>
                                          <p:attrName>ppt_h</p:attrName>
                                        </p:attrNameLst>
                                      </p:cBhvr>
                                      <p:tavLst>
                                        <p:tav tm="0">
                                          <p:val>
                                            <p:fltVal val="0"/>
                                          </p:val>
                                        </p:tav>
                                        <p:tav tm="100000">
                                          <p:val>
                                            <p:strVal val="#ppt_h"/>
                                          </p:val>
                                        </p:tav>
                                      </p:tavLst>
                                    </p:anim>
                                    <p:animEffect transition="in" filter="fade">
                                      <p:cBhvr>
                                        <p:cTn id="27" dur="17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7D775621-AB19-4CB7-8AEF-9CAD30A19470}"/>
              </a:ext>
            </a:extLst>
          </p:cNvPr>
          <p:cNvSpPr/>
          <p:nvPr/>
        </p:nvSpPr>
        <p:spPr>
          <a:xfrm>
            <a:off x="2392017" y="2367171"/>
            <a:ext cx="7407965" cy="2123658"/>
          </a:xfrm>
          <a:prstGeom prst="rect">
            <a:avLst/>
          </a:prstGeom>
        </p:spPr>
        <p:txBody>
          <a:bodyPr wrap="square">
            <a:spAutoFit/>
          </a:bodyPr>
          <a:lstStyle/>
          <a:p>
            <a:pPr algn="ctr"/>
            <a:r>
              <a:rPr lang="en-US" sz="4400" dirty="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“Isaiah prophesies of the establishment of the Lord’s house in the latter days”</a:t>
            </a:r>
          </a:p>
        </p:txBody>
      </p:sp>
      <p:sp>
        <p:nvSpPr>
          <p:cNvPr id="4" name="Rectángulo 3">
            <a:extLst>
              <a:ext uri="{FF2B5EF4-FFF2-40B4-BE49-F238E27FC236}">
                <a16:creationId xmlns:a16="http://schemas.microsoft.com/office/drawing/2014/main" id="{510E035E-E453-476C-B2FA-134C30546CAC}"/>
              </a:ext>
            </a:extLst>
          </p:cNvPr>
          <p:cNvSpPr/>
          <p:nvPr/>
        </p:nvSpPr>
        <p:spPr>
          <a:xfrm>
            <a:off x="1113183" y="783607"/>
            <a:ext cx="1031051" cy="369332"/>
          </a:xfrm>
          <a:prstGeom prst="rect">
            <a:avLst/>
          </a:prstGeom>
        </p:spPr>
        <p:txBody>
          <a:bodyPr wrap="none">
            <a:spAutoFit/>
          </a:bodyPr>
          <a:lstStyle/>
          <a:p>
            <a:pPr algn="just" fontAlgn="base"/>
            <a:r>
              <a:rPr lang="en-US" b="1" dirty="0">
                <a:solidFill>
                  <a:schemeClr val="bg1"/>
                </a:solidFill>
                <a:latin typeface="Arial" panose="020B0604020202020204" pitchFamily="34" charset="0"/>
                <a:cs typeface="Arial" panose="020B0604020202020204" pitchFamily="34" charset="0"/>
              </a:rPr>
              <a:t>Isaiah 2</a:t>
            </a:r>
            <a:endParaRPr lang="en-US" b="1" i="0"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0428221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Diagrama de flujo: documento 5">
            <a:extLst>
              <a:ext uri="{FF2B5EF4-FFF2-40B4-BE49-F238E27FC236}">
                <a16:creationId xmlns:a16="http://schemas.microsoft.com/office/drawing/2014/main" id="{754E9B95-62F8-40E4-AD8C-DCFF847B9996}"/>
              </a:ext>
            </a:extLst>
          </p:cNvPr>
          <p:cNvSpPr/>
          <p:nvPr/>
        </p:nvSpPr>
        <p:spPr>
          <a:xfrm>
            <a:off x="3087757" y="1949513"/>
            <a:ext cx="6096000" cy="2718280"/>
          </a:xfrm>
          <a:prstGeom prst="flowChartDocumen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ángulo 1">
            <a:extLst>
              <a:ext uri="{FF2B5EF4-FFF2-40B4-BE49-F238E27FC236}">
                <a16:creationId xmlns:a16="http://schemas.microsoft.com/office/drawing/2014/main" id="{299C0360-2714-4D49-AA4B-1A601DFE03B5}"/>
              </a:ext>
            </a:extLst>
          </p:cNvPr>
          <p:cNvSpPr/>
          <p:nvPr/>
        </p:nvSpPr>
        <p:spPr>
          <a:xfrm>
            <a:off x="3048000" y="1949512"/>
            <a:ext cx="6096000" cy="2308324"/>
          </a:xfrm>
          <a:prstGeom prst="rect">
            <a:avLst/>
          </a:prstGeom>
        </p:spPr>
        <p:txBody>
          <a:bodyPr>
            <a:spAutoFit/>
          </a:bodyPr>
          <a:lstStyle/>
          <a:p>
            <a:pPr algn="ctr"/>
            <a:r>
              <a:rPr lang="en-US" dirty="0">
                <a:solidFill>
                  <a:schemeClr val="bg1"/>
                </a:solidFill>
                <a:latin typeface="Arial" panose="020B0604020202020204" pitchFamily="34" charset="0"/>
                <a:cs typeface="Arial" panose="020B0604020202020204" pitchFamily="34" charset="0"/>
              </a:rPr>
              <a:t>“The temple is a great school. It is a house of learning. In the temples the atmosphere is maintained so that it is ideal for instruction on matters that are deeply spiritual. … If you will go to the temple and remember that the teaching is symbolic, you will never go in the proper spirit without coming away with your vision extended, feeling a little more exalted, with your knowledge increased as to things that are spiritual” </a:t>
            </a:r>
          </a:p>
        </p:txBody>
      </p:sp>
      <p:sp>
        <p:nvSpPr>
          <p:cNvPr id="4" name="Rectángulo 3">
            <a:extLst>
              <a:ext uri="{FF2B5EF4-FFF2-40B4-BE49-F238E27FC236}">
                <a16:creationId xmlns:a16="http://schemas.microsoft.com/office/drawing/2014/main" id="{C980BD6F-DD18-44B6-8FA7-AEEB65307B77}"/>
              </a:ext>
            </a:extLst>
          </p:cNvPr>
          <p:cNvSpPr/>
          <p:nvPr/>
        </p:nvSpPr>
        <p:spPr>
          <a:xfrm>
            <a:off x="914400" y="958982"/>
            <a:ext cx="4890052"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President Boyd K. Packer of the Quorum of the Twelve Apostles.</a:t>
            </a:r>
          </a:p>
        </p:txBody>
      </p:sp>
      <p:sp>
        <p:nvSpPr>
          <p:cNvPr id="5" name="Rectángulo 4">
            <a:extLst>
              <a:ext uri="{FF2B5EF4-FFF2-40B4-BE49-F238E27FC236}">
                <a16:creationId xmlns:a16="http://schemas.microsoft.com/office/drawing/2014/main" id="{554527CC-8C58-47B6-8F98-98970F3675A2}"/>
              </a:ext>
            </a:extLst>
          </p:cNvPr>
          <p:cNvSpPr/>
          <p:nvPr/>
        </p:nvSpPr>
        <p:spPr>
          <a:xfrm>
            <a:off x="1033670" y="5120166"/>
            <a:ext cx="9448800"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How has attending the temple or studying about the temple helped you learn about the Lord’s ways?</a:t>
            </a:r>
          </a:p>
        </p:txBody>
      </p:sp>
    </p:spTree>
    <p:extLst>
      <p:ext uri="{BB962C8B-B14F-4D97-AF65-F5344CB8AC3E}">
        <p14:creationId xmlns:p14="http://schemas.microsoft.com/office/powerpoint/2010/main" val="2217470821"/>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1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41" presetClass="entr" presetSubtype="0" fill="hold" grpId="0" nodeType="clickEffect">
                                  <p:stCondLst>
                                    <p:cond delay="0"/>
                                  </p:stCondLst>
                                  <p:iterate type="lt">
                                    <p:tmPct val="10000"/>
                                  </p:iterate>
                                  <p:childTnLst>
                                    <p:set>
                                      <p:cBhvr>
                                        <p:cTn id="14" dur="1" fill="hold">
                                          <p:stCondLst>
                                            <p:cond delay="0"/>
                                          </p:stCondLst>
                                        </p:cTn>
                                        <p:tgtEl>
                                          <p:spTgt spid="5">
                                            <p:txEl>
                                              <p:pRg st="0" end="0"/>
                                            </p:txEl>
                                          </p:spTgt>
                                        </p:tgtEl>
                                        <p:attrNameLst>
                                          <p:attrName>style.visibility</p:attrName>
                                        </p:attrNameLst>
                                      </p:cBhvr>
                                      <p:to>
                                        <p:strVal val="visible"/>
                                      </p:to>
                                    </p:set>
                                    <p:anim calcmode="lin" valueType="num">
                                      <p:cBhvr>
                                        <p:cTn id="15" dur="500" fill="hold"/>
                                        <p:tgtEl>
                                          <p:spTgt spid="5">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5">
                                            <p:txEl>
                                              <p:pRg st="0" end="0"/>
                                            </p:txEl>
                                          </p:spTgt>
                                        </p:tgtEl>
                                        <p:attrNameLst>
                                          <p:attrName>ppt_y</p:attrName>
                                        </p:attrNameLst>
                                      </p:cBhvr>
                                      <p:tavLst>
                                        <p:tav tm="0">
                                          <p:val>
                                            <p:strVal val="#ppt_y"/>
                                          </p:val>
                                        </p:tav>
                                        <p:tav tm="100000">
                                          <p:val>
                                            <p:strVal val="#ppt_y"/>
                                          </p:val>
                                        </p:tav>
                                      </p:tavLst>
                                    </p:anim>
                                    <p:anim calcmode="lin" valueType="num">
                                      <p:cBhvr>
                                        <p:cTn id="17" dur="500" fill="hold"/>
                                        <p:tgtEl>
                                          <p:spTgt spid="5">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5">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p:bldP spid="5"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1</TotalTime>
  <Words>1597</Words>
  <Application>Microsoft Office PowerPoint</Application>
  <PresentationFormat>Widescreen</PresentationFormat>
  <Paragraphs>77</Paragraphs>
  <Slides>16</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16</vt:i4>
      </vt:variant>
    </vt:vector>
  </HeadingPairs>
  <TitlesOfParts>
    <vt:vector size="27" baseType="lpstr">
      <vt:lpstr>Arial</vt:lpstr>
      <vt:lpstr>Calibri</vt:lpstr>
      <vt:lpstr>Century Gothic</vt:lpstr>
      <vt:lpstr>Dubai</vt:lpstr>
      <vt:lpstr>McKayldsLat-Regular</vt:lpstr>
      <vt:lpstr>MV Boli</vt:lpstr>
      <vt:lpstr>Rockwell</vt:lpstr>
      <vt:lpstr>Tahoma</vt:lpstr>
      <vt:lpstr>Trebuchet MS</vt:lpstr>
      <vt:lpstr>Wingdings 3</vt:lpstr>
      <vt:lpstr>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plan of Salvation</dc:title>
  <dc:creator>Ronald Esquerra</dc:creator>
  <cp:lastModifiedBy>Raumel Reyes</cp:lastModifiedBy>
  <cp:revision>4912</cp:revision>
  <dcterms:created xsi:type="dcterms:W3CDTF">2018-08-29T04:26:39Z</dcterms:created>
  <dcterms:modified xsi:type="dcterms:W3CDTF">2022-02-05T03:19:08Z</dcterms:modified>
</cp:coreProperties>
</file>