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40" r:id="rId1"/>
  </p:sldMasterIdLst>
  <p:notesMasterIdLst>
    <p:notesMasterId r:id="rId11"/>
  </p:notesMasterIdLst>
  <p:sldIdLst>
    <p:sldId id="296" r:id="rId2"/>
    <p:sldId id="382" r:id="rId3"/>
    <p:sldId id="383" r:id="rId4"/>
    <p:sldId id="384" r:id="rId5"/>
    <p:sldId id="385" r:id="rId6"/>
    <p:sldId id="386" r:id="rId7"/>
    <p:sldId id="387" r:id="rId8"/>
    <p:sldId id="388" r:id="rId9"/>
    <p:sldId id="38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57"/>
    <a:srgbClr val="E97159"/>
    <a:srgbClr val="B9DF63"/>
    <a:srgbClr val="FF6600"/>
    <a:srgbClr val="D6E513"/>
    <a:srgbClr val="D88028"/>
    <a:srgbClr val="6F7CBF"/>
    <a:srgbClr val="59C7E9"/>
    <a:srgbClr val="6372DF"/>
    <a:srgbClr val="0BA2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2B93B05A-D8BA-4E04-8927-7D3B765C5B2D}"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84512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9657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603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04635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2B93B05A-D8BA-4E04-8927-7D3B765C5B2D}"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0159500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8916278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7048032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2320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7302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2B93B05A-D8BA-4E04-8927-7D3B765C5B2D}"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101034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98255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B93B05A-D8BA-4E04-8927-7D3B765C5B2D}"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8160871"/>
      </p:ext>
    </p:extLst>
  </p:cSld>
  <p:clrMap bg1="lt1" tx1="dk1" bg2="lt2" tx2="dk2" accent1="accent1" accent2="accent2" accent3="accent3" accent4="accent4" accent5="accent5" accent6="accent6" hlink="hlink" folHlink="folHlink"/>
  <p:sldLayoutIdLst>
    <p:sldLayoutId id="2147485941" r:id="rId1"/>
    <p:sldLayoutId id="2147485942" r:id="rId2"/>
    <p:sldLayoutId id="2147485943" r:id="rId3"/>
    <p:sldLayoutId id="2147485944" r:id="rId4"/>
    <p:sldLayoutId id="2147485945" r:id="rId5"/>
    <p:sldLayoutId id="2147485946" r:id="rId6"/>
    <p:sldLayoutId id="2147485947" r:id="rId7"/>
    <p:sldLayoutId id="2147485948" r:id="rId8"/>
    <p:sldLayoutId id="2147485949" r:id="rId9"/>
    <p:sldLayoutId id="2147485950" r:id="rId10"/>
    <p:sldLayoutId id="214748595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6nLsNRopWQE?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chemeClr val="tx2">
                    <a:lumMod val="50000"/>
                    <a:lumOff val="50000"/>
                  </a:schemeClr>
                </a:solidFill>
                <a:effectLst>
                  <a:outerShdw blurRad="38100" dist="38100" dir="2700000" algn="tl">
                    <a:srgbClr val="000000">
                      <a:alpha val="43137"/>
                    </a:srgbClr>
                  </a:outerShdw>
                </a:effectLst>
                <a:latin typeface="Dubai" panose="020B0503030403030204" pitchFamily="34" charset="-78"/>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269788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2">
                    <a:lumMod val="50000"/>
                    <a:lumOff val="5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LESSONS 113 &amp; 114</a:t>
            </a:r>
          </a:p>
        </p:txBody>
      </p:sp>
      <p:sp>
        <p:nvSpPr>
          <p:cNvPr id="4" name="Rectángulo 3">
            <a:extLst>
              <a:ext uri="{FF2B5EF4-FFF2-40B4-BE49-F238E27FC236}">
                <a16:creationId xmlns:a16="http://schemas.microsoft.com/office/drawing/2014/main" id="{6E8F4E41-F7C4-4AF2-96F3-79A52E3486BE}"/>
              </a:ext>
            </a:extLst>
          </p:cNvPr>
          <p:cNvSpPr/>
          <p:nvPr/>
        </p:nvSpPr>
        <p:spPr>
          <a:xfrm>
            <a:off x="1917895" y="2890391"/>
            <a:ext cx="8356209" cy="1077218"/>
          </a:xfrm>
          <a:prstGeom prst="rect">
            <a:avLst/>
          </a:prstGeom>
        </p:spPr>
        <p:txBody>
          <a:bodyPr wrap="square">
            <a:spAutoFit/>
          </a:bodyPr>
          <a:lstStyle/>
          <a:p>
            <a:pPr algn="ctr" fontAlgn="base"/>
            <a:r>
              <a:rPr lang="en-US" sz="3200" b="1" dirty="0">
                <a:latin typeface="Arial" panose="020B0604020202020204" pitchFamily="34" charset="0"/>
                <a:cs typeface="Arial" panose="020B0604020202020204" pitchFamily="34" charset="0"/>
              </a:rPr>
              <a:t>“The proverbs counsel us to seek wisdom and trust in the Lord”</a:t>
            </a:r>
            <a:endParaRPr lang="en-US" sz="3200" b="1" dirty="0">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A220A103-9B20-4E19-BC11-3E407B54D45F}"/>
              </a:ext>
            </a:extLst>
          </p:cNvPr>
          <p:cNvSpPr/>
          <p:nvPr/>
        </p:nvSpPr>
        <p:spPr>
          <a:xfrm>
            <a:off x="1150665" y="968273"/>
            <a:ext cx="1582484" cy="369332"/>
          </a:xfrm>
          <a:prstGeom prst="rect">
            <a:avLst/>
          </a:prstGeom>
        </p:spPr>
        <p:txBody>
          <a:bodyPr wrap="none">
            <a:spAutoFit/>
          </a:bodyPr>
          <a:lstStyle/>
          <a:p>
            <a:pPr algn="just" fontAlgn="base"/>
            <a:r>
              <a:rPr lang="en-US" b="1" dirty="0">
                <a:latin typeface="Arial" panose="020B0604020202020204" pitchFamily="34" charset="0"/>
                <a:cs typeface="Arial" panose="020B0604020202020204" pitchFamily="34" charset="0"/>
              </a:rPr>
              <a:t>Proverbs 1-9</a:t>
            </a:r>
            <a:endParaRPr lang="en-US"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481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DCD9727-53D3-42F8-B478-28CBF496D05F}"/>
              </a:ext>
            </a:extLst>
          </p:cNvPr>
          <p:cNvSpPr/>
          <p:nvPr/>
        </p:nvSpPr>
        <p:spPr>
          <a:xfrm>
            <a:off x="1437759" y="1757054"/>
            <a:ext cx="4339650"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What is the purpose of the proverbs? </a:t>
            </a:r>
          </a:p>
        </p:txBody>
      </p:sp>
      <p:sp>
        <p:nvSpPr>
          <p:cNvPr id="15" name="Rectángulo 14">
            <a:extLst>
              <a:ext uri="{FF2B5EF4-FFF2-40B4-BE49-F238E27FC236}">
                <a16:creationId xmlns:a16="http://schemas.microsoft.com/office/drawing/2014/main" id="{837D3252-7399-4680-887F-33F9637C699C}"/>
              </a:ext>
            </a:extLst>
          </p:cNvPr>
          <p:cNvSpPr/>
          <p:nvPr/>
        </p:nvSpPr>
        <p:spPr>
          <a:xfrm>
            <a:off x="1219197" y="3496261"/>
            <a:ext cx="1582484" cy="51573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8D18F8A3-4DF2-4610-BDC8-9A6D21A931AB}"/>
              </a:ext>
            </a:extLst>
          </p:cNvPr>
          <p:cNvSpPr/>
          <p:nvPr/>
        </p:nvSpPr>
        <p:spPr>
          <a:xfrm>
            <a:off x="1113182" y="905674"/>
            <a:ext cx="2067340" cy="61143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AD137EF5-0282-4D21-9155-FA0A2C86DEE1}"/>
              </a:ext>
            </a:extLst>
          </p:cNvPr>
          <p:cNvSpPr/>
          <p:nvPr/>
        </p:nvSpPr>
        <p:spPr>
          <a:xfrm>
            <a:off x="1219198" y="3872533"/>
            <a:ext cx="9356038" cy="36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6676C5F4-9A18-427D-AE19-D36BC8AB1168}"/>
              </a:ext>
            </a:extLst>
          </p:cNvPr>
          <p:cNvSpPr/>
          <p:nvPr/>
        </p:nvSpPr>
        <p:spPr>
          <a:xfrm>
            <a:off x="1113183" y="1288908"/>
            <a:ext cx="9641057" cy="1754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30F5263C-718C-45E6-A666-6CAE32E3CA15}"/>
              </a:ext>
            </a:extLst>
          </p:cNvPr>
          <p:cNvSpPr/>
          <p:nvPr/>
        </p:nvSpPr>
        <p:spPr>
          <a:xfrm>
            <a:off x="1113183" y="968273"/>
            <a:ext cx="1915909"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 Proverbs 1:1-5 </a:t>
            </a:r>
          </a:p>
        </p:txBody>
      </p:sp>
      <p:sp>
        <p:nvSpPr>
          <p:cNvPr id="4" name="Rectángulo 3">
            <a:extLst>
              <a:ext uri="{FF2B5EF4-FFF2-40B4-BE49-F238E27FC236}">
                <a16:creationId xmlns:a16="http://schemas.microsoft.com/office/drawing/2014/main" id="{E799C5CE-77CE-4CD1-92DF-957E01BA5CEA}"/>
              </a:ext>
            </a:extLst>
          </p:cNvPr>
          <p:cNvSpPr/>
          <p:nvPr/>
        </p:nvSpPr>
        <p:spPr>
          <a:xfrm>
            <a:off x="1113183" y="1271187"/>
            <a:ext cx="9641058" cy="1754326"/>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The proverbs of Solomon the son of David, king of Israel;</a:t>
            </a:r>
          </a:p>
          <a:p>
            <a:pPr algn="just" fontAlgn="base"/>
            <a:r>
              <a:rPr lang="en-US" b="1" dirty="0">
                <a:latin typeface="Arial" panose="020B0604020202020204" pitchFamily="34" charset="0"/>
                <a:cs typeface="Arial" panose="020B0604020202020204" pitchFamily="34" charset="0"/>
              </a:rPr>
              <a:t>2 </a:t>
            </a:r>
            <a:r>
              <a:rPr lang="en-US" dirty="0">
                <a:latin typeface="Arial" panose="020B0604020202020204" pitchFamily="34" charset="0"/>
                <a:cs typeface="Arial" panose="020B0604020202020204" pitchFamily="34" charset="0"/>
              </a:rPr>
              <a:t>To know wisdom and instruction; to perceive the words of understanding;</a:t>
            </a:r>
          </a:p>
          <a:p>
            <a:pPr algn="just" fontAlgn="base"/>
            <a:r>
              <a:rPr lang="en-US" b="1" dirty="0">
                <a:latin typeface="Arial" panose="020B0604020202020204" pitchFamily="34" charset="0"/>
                <a:cs typeface="Arial" panose="020B0604020202020204" pitchFamily="34" charset="0"/>
              </a:rPr>
              <a:t>3 </a:t>
            </a:r>
            <a:r>
              <a:rPr lang="en-US" dirty="0">
                <a:latin typeface="Arial" panose="020B0604020202020204" pitchFamily="34" charset="0"/>
                <a:cs typeface="Arial" panose="020B0604020202020204" pitchFamily="34" charset="0"/>
              </a:rPr>
              <a:t>To receive the instruction of wisdom, justice, and judgment, and equity;</a:t>
            </a:r>
          </a:p>
          <a:p>
            <a:pPr algn="just" fontAlgn="base"/>
            <a:r>
              <a:rPr lang="en-US" b="1" dirty="0">
                <a:latin typeface="Arial" panose="020B0604020202020204" pitchFamily="34" charset="0"/>
                <a:cs typeface="Arial" panose="020B0604020202020204" pitchFamily="34" charset="0"/>
              </a:rPr>
              <a:t>4 </a:t>
            </a:r>
            <a:r>
              <a:rPr lang="en-US" dirty="0">
                <a:latin typeface="Arial" panose="020B0604020202020204" pitchFamily="34" charset="0"/>
                <a:cs typeface="Arial" panose="020B0604020202020204" pitchFamily="34" charset="0"/>
              </a:rPr>
              <a:t>To give subtilty to the simple, to the young man knowledge and discretion.</a:t>
            </a:r>
          </a:p>
          <a:p>
            <a:pPr algn="just" fontAlgn="base"/>
            <a:r>
              <a:rPr lang="en-US" b="1" dirty="0">
                <a:latin typeface="Arial" panose="020B0604020202020204" pitchFamily="34" charset="0"/>
                <a:cs typeface="Arial" panose="020B0604020202020204" pitchFamily="34" charset="0"/>
              </a:rPr>
              <a:t>5 </a:t>
            </a:r>
            <a:r>
              <a:rPr lang="en-US" dirty="0">
                <a:latin typeface="Arial" panose="020B0604020202020204" pitchFamily="34" charset="0"/>
                <a:cs typeface="Arial" panose="020B0604020202020204" pitchFamily="34" charset="0"/>
              </a:rPr>
              <a:t>A wise man will hear, and will increase learning; and a man of understanding shall attain unto wise counsels:</a:t>
            </a:r>
            <a:endParaRPr lang="en-US" b="0" i="0" dirty="0">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5EFB4644-2AFA-47E6-AE95-D71AD523B591}"/>
              </a:ext>
            </a:extLst>
          </p:cNvPr>
          <p:cNvSpPr/>
          <p:nvPr/>
        </p:nvSpPr>
        <p:spPr>
          <a:xfrm>
            <a:off x="1219201" y="3492887"/>
            <a:ext cx="1582484" cy="369332"/>
          </a:xfrm>
          <a:prstGeom prst="rect">
            <a:avLst/>
          </a:prstGeom>
        </p:spPr>
        <p:txBody>
          <a:bodyPr wrap="none">
            <a:spAutoFit/>
          </a:bodyPr>
          <a:lstStyle/>
          <a:p>
            <a:pPr algn="just"/>
            <a:r>
              <a:rPr lang="en-US" b="1" dirty="0">
                <a:latin typeface="Arial" panose="020B0604020202020204" pitchFamily="34" charset="0"/>
                <a:cs typeface="Arial" panose="020B0604020202020204" pitchFamily="34" charset="0"/>
              </a:rPr>
              <a:t>Proverbs 1:7</a:t>
            </a:r>
          </a:p>
        </p:txBody>
      </p:sp>
      <p:sp>
        <p:nvSpPr>
          <p:cNvPr id="7" name="Rectángulo 6">
            <a:extLst>
              <a:ext uri="{FF2B5EF4-FFF2-40B4-BE49-F238E27FC236}">
                <a16:creationId xmlns:a16="http://schemas.microsoft.com/office/drawing/2014/main" id="{7C4670D4-6A52-4084-8EC3-A361218A86DE}"/>
              </a:ext>
            </a:extLst>
          </p:cNvPr>
          <p:cNvSpPr/>
          <p:nvPr/>
        </p:nvSpPr>
        <p:spPr>
          <a:xfrm>
            <a:off x="1219200" y="3832016"/>
            <a:ext cx="9859617" cy="353943"/>
          </a:xfrm>
          <a:prstGeom prst="rect">
            <a:avLst/>
          </a:prstGeom>
        </p:spPr>
        <p:txBody>
          <a:bodyPr wrap="square">
            <a:spAutoFit/>
          </a:bodyPr>
          <a:lstStyle/>
          <a:p>
            <a:pPr algn="just"/>
            <a:r>
              <a:rPr lang="en-US" sz="1700" dirty="0">
                <a:latin typeface="Arial" panose="020B0604020202020204" pitchFamily="34" charset="0"/>
                <a:cs typeface="Arial" panose="020B0604020202020204" pitchFamily="34" charset="0"/>
              </a:rPr>
              <a:t>¶ The fear of the </a:t>
            </a:r>
            <a:r>
              <a:rPr lang="en-US" sz="1700" cap="small" dirty="0">
                <a:latin typeface="Arial" panose="020B0604020202020204" pitchFamily="34" charset="0"/>
                <a:cs typeface="Arial" panose="020B0604020202020204" pitchFamily="34" charset="0"/>
              </a:rPr>
              <a:t>Lord</a:t>
            </a:r>
            <a:r>
              <a:rPr lang="en-US" sz="1700" dirty="0">
                <a:latin typeface="Arial" panose="020B0604020202020204" pitchFamily="34" charset="0"/>
                <a:cs typeface="Arial" panose="020B0604020202020204" pitchFamily="34" charset="0"/>
              </a:rPr>
              <a:t> is the beginning of knowledge: but fools despise wisdom and instruction.</a:t>
            </a:r>
          </a:p>
        </p:txBody>
      </p:sp>
      <p:sp>
        <p:nvSpPr>
          <p:cNvPr id="8" name="Rectángulo 7">
            <a:extLst>
              <a:ext uri="{FF2B5EF4-FFF2-40B4-BE49-F238E27FC236}">
                <a16:creationId xmlns:a16="http://schemas.microsoft.com/office/drawing/2014/main" id="{7B2310A3-5113-42AB-BDAE-1CC840AF8003}"/>
              </a:ext>
            </a:extLst>
          </p:cNvPr>
          <p:cNvSpPr/>
          <p:nvPr/>
        </p:nvSpPr>
        <p:spPr>
          <a:xfrm>
            <a:off x="1219197" y="4403396"/>
            <a:ext cx="4121641"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What does it mean to fear the Lord?</a:t>
            </a:r>
          </a:p>
        </p:txBody>
      </p:sp>
      <p:sp>
        <p:nvSpPr>
          <p:cNvPr id="9" name="Rectángulo 8">
            <a:extLst>
              <a:ext uri="{FF2B5EF4-FFF2-40B4-BE49-F238E27FC236}">
                <a16:creationId xmlns:a16="http://schemas.microsoft.com/office/drawing/2014/main" id="{D974F107-3F1D-4F4E-9264-8B9563A1BEDC}"/>
              </a:ext>
            </a:extLst>
          </p:cNvPr>
          <p:cNvSpPr/>
          <p:nvPr/>
        </p:nvSpPr>
        <p:spPr>
          <a:xfrm>
            <a:off x="5298900" y="4403396"/>
            <a:ext cx="5455340"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What principle can you identify from this verse?</a:t>
            </a:r>
          </a:p>
        </p:txBody>
      </p:sp>
      <p:sp>
        <p:nvSpPr>
          <p:cNvPr id="10" name="Rectángulo 9">
            <a:extLst>
              <a:ext uri="{FF2B5EF4-FFF2-40B4-BE49-F238E27FC236}">
                <a16:creationId xmlns:a16="http://schemas.microsoft.com/office/drawing/2014/main" id="{180B2165-A0B3-4C72-832B-FF574BE580B1}"/>
              </a:ext>
            </a:extLst>
          </p:cNvPr>
          <p:cNvSpPr/>
          <p:nvPr/>
        </p:nvSpPr>
        <p:spPr>
          <a:xfrm>
            <a:off x="1219197" y="5013947"/>
            <a:ext cx="9641057" cy="646331"/>
          </a:xfrm>
          <a:prstGeom prst="rect">
            <a:avLst/>
          </a:prstGeom>
        </p:spPr>
        <p:txBody>
          <a:bodyPr wrap="square">
            <a:spAutoFit/>
          </a:bodyPr>
          <a:lstStyle/>
          <a:p>
            <a:pPr algn="just"/>
            <a:r>
              <a:rPr lang="en-US" i="1"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have reverence for the Lord, then we will begin to gain the kind of knowledge He wants us to have.</a:t>
            </a:r>
          </a:p>
        </p:txBody>
      </p:sp>
      <p:sp>
        <p:nvSpPr>
          <p:cNvPr id="11" name="Rectángulo 10">
            <a:extLst>
              <a:ext uri="{FF2B5EF4-FFF2-40B4-BE49-F238E27FC236}">
                <a16:creationId xmlns:a16="http://schemas.microsoft.com/office/drawing/2014/main" id="{F8301399-A7EF-472D-9DA2-3D8DCAFA4185}"/>
              </a:ext>
            </a:extLst>
          </p:cNvPr>
          <p:cNvSpPr/>
          <p:nvPr/>
        </p:nvSpPr>
        <p:spPr>
          <a:xfrm>
            <a:off x="1219198" y="5774680"/>
            <a:ext cx="9641056" cy="646331"/>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How can showing reverence for the Lord and His teachings help us receive the kind of knowledge He wants us to have?</a:t>
            </a:r>
          </a:p>
        </p:txBody>
      </p:sp>
    </p:spTree>
    <p:extLst>
      <p:ext uri="{BB962C8B-B14F-4D97-AF65-F5344CB8AC3E}">
        <p14:creationId xmlns:p14="http://schemas.microsoft.com/office/powerpoint/2010/main" val="26186110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amond(in)">
                                      <p:cBhvr>
                                        <p:cTn id="13" dur="2000"/>
                                        <p:tgtEl>
                                          <p:spTgt spid="1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8" presetClass="path" presetSubtype="0" accel="50000" decel="50000" fill="hold" grpId="0" nodeType="clickEffect">
                                  <p:stCondLst>
                                    <p:cond delay="0"/>
                                  </p:stCondLst>
                                  <p:childTnLst>
                                    <p:animMotion origin="layout" path="M -0.0207 -0.05069 L 0.01927 0.01621 C 0.02826 0.03033 0.03334 0.05139 0.03334 0.07338 C 0.03334 0.09838 0.02826 0.11829 0.01927 0.13241 L -0.0207 0.19931 " pathEditMode="relative" rAng="0" ptsTypes="AAAAA">
                                      <p:cBhvr>
                                        <p:cTn id="20" dur="2000" fill="hold"/>
                                        <p:tgtEl>
                                          <p:spTgt spid="5"/>
                                        </p:tgtEl>
                                        <p:attrNameLst>
                                          <p:attrName>ppt_x</p:attrName>
                                          <p:attrName>ppt_y</p:attrName>
                                        </p:attrNameLst>
                                      </p:cBhvr>
                                      <p:rCtr x="2695" y="12500"/>
                                    </p:animMotion>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par>
                          <p:cTn id="25" fill="hold">
                            <p:stCondLst>
                              <p:cond delay="2500"/>
                            </p:stCondLst>
                            <p:childTnLst>
                              <p:par>
                                <p:cTn id="26" presetID="16" presetClass="entr" presetSubtype="37" fill="hold"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outVertic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3" grpId="0" animBg="1"/>
      <p:bldP spid="6" grpId="0"/>
      <p:bldP spid="7" grpId="0"/>
      <p:bldP spid="8"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E0EBC4A5-6147-4402-959D-E35D007C60E6}"/>
              </a:ext>
            </a:extLst>
          </p:cNvPr>
          <p:cNvSpPr/>
          <p:nvPr/>
        </p:nvSpPr>
        <p:spPr>
          <a:xfrm>
            <a:off x="1241152" y="783607"/>
            <a:ext cx="2374245" cy="64633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E4052AF4-8CCA-4F42-B374-F52A5D6BCE07}"/>
              </a:ext>
            </a:extLst>
          </p:cNvPr>
          <p:cNvSpPr/>
          <p:nvPr/>
        </p:nvSpPr>
        <p:spPr>
          <a:xfrm>
            <a:off x="1241152" y="1152939"/>
            <a:ext cx="7888780" cy="746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53B2858F-5B70-4E06-A221-82E0946AF31D}"/>
              </a:ext>
            </a:extLst>
          </p:cNvPr>
          <p:cNvSpPr/>
          <p:nvPr/>
        </p:nvSpPr>
        <p:spPr>
          <a:xfrm>
            <a:off x="1241152" y="783607"/>
            <a:ext cx="2108269"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Proverbs 4:14-15.</a:t>
            </a:r>
          </a:p>
        </p:txBody>
      </p:sp>
      <p:sp>
        <p:nvSpPr>
          <p:cNvPr id="4" name="Rectángulo 3">
            <a:extLst>
              <a:ext uri="{FF2B5EF4-FFF2-40B4-BE49-F238E27FC236}">
                <a16:creationId xmlns:a16="http://schemas.microsoft.com/office/drawing/2014/main" id="{EC783084-9BE9-4B5D-8B39-E1F8CD26D802}"/>
              </a:ext>
            </a:extLst>
          </p:cNvPr>
          <p:cNvSpPr/>
          <p:nvPr/>
        </p:nvSpPr>
        <p:spPr>
          <a:xfrm>
            <a:off x="1241152" y="1152939"/>
            <a:ext cx="8465556" cy="646331"/>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14 </a:t>
            </a:r>
            <a:r>
              <a:rPr lang="en-US" dirty="0">
                <a:latin typeface="Arial" panose="020B0604020202020204" pitchFamily="34" charset="0"/>
                <a:cs typeface="Arial" panose="020B0604020202020204" pitchFamily="34" charset="0"/>
              </a:rPr>
              <a:t>¶ Enter not into the path of the wicked, and go not in the way of evil men.</a:t>
            </a:r>
          </a:p>
          <a:p>
            <a:pPr algn="just" fontAlgn="base"/>
            <a:r>
              <a:rPr lang="en-US" b="1" dirty="0">
                <a:latin typeface="Arial" panose="020B0604020202020204" pitchFamily="34" charset="0"/>
                <a:cs typeface="Arial" panose="020B0604020202020204" pitchFamily="34" charset="0"/>
              </a:rPr>
              <a:t>15 </a:t>
            </a:r>
            <a:r>
              <a:rPr lang="en-US" dirty="0">
                <a:latin typeface="Arial" panose="020B0604020202020204" pitchFamily="34" charset="0"/>
                <a:cs typeface="Arial" panose="020B0604020202020204" pitchFamily="34" charset="0"/>
              </a:rPr>
              <a:t>Avoid it, pass not by it, turn from it, and pass away.</a:t>
            </a:r>
            <a:endParaRPr lang="en-US" b="0" i="0" dirty="0">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A2507FF3-1DED-4F47-9E19-D41AB2554B62}"/>
              </a:ext>
            </a:extLst>
          </p:cNvPr>
          <p:cNvSpPr/>
          <p:nvPr/>
        </p:nvSpPr>
        <p:spPr>
          <a:xfrm>
            <a:off x="1241152" y="2013226"/>
            <a:ext cx="9619106" cy="646331"/>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What are some examples you have seen of how gaining wisdom, living righteously, and rejecting wickedness lead to happiness and peace?</a:t>
            </a:r>
          </a:p>
        </p:txBody>
      </p:sp>
      <p:sp>
        <p:nvSpPr>
          <p:cNvPr id="6" name="Rectángulo 5">
            <a:extLst>
              <a:ext uri="{FF2B5EF4-FFF2-40B4-BE49-F238E27FC236}">
                <a16:creationId xmlns:a16="http://schemas.microsoft.com/office/drawing/2014/main" id="{4C32A54C-F6C2-4807-9310-8CFC1A03469C}"/>
              </a:ext>
            </a:extLst>
          </p:cNvPr>
          <p:cNvSpPr/>
          <p:nvPr/>
        </p:nvSpPr>
        <p:spPr>
          <a:xfrm>
            <a:off x="1241152" y="2773333"/>
            <a:ext cx="8465556" cy="369332"/>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How would you describe the difference between wisdom and knowledge?</a:t>
            </a:r>
          </a:p>
        </p:txBody>
      </p:sp>
    </p:spTree>
    <p:extLst>
      <p:ext uri="{BB962C8B-B14F-4D97-AF65-F5344CB8AC3E}">
        <p14:creationId xmlns:p14="http://schemas.microsoft.com/office/powerpoint/2010/main" val="3716549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AC624796-0939-4D4B-8534-CBC753DDC9DB}"/>
              </a:ext>
            </a:extLst>
          </p:cNvPr>
          <p:cNvSpPr/>
          <p:nvPr/>
        </p:nvSpPr>
        <p:spPr>
          <a:xfrm>
            <a:off x="779489" y="824459"/>
            <a:ext cx="10299328" cy="425966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67BFC273-AFB8-41C9-8E8F-54A84B69A963}"/>
              </a:ext>
            </a:extLst>
          </p:cNvPr>
          <p:cNvSpPr/>
          <p:nvPr/>
        </p:nvSpPr>
        <p:spPr>
          <a:xfrm>
            <a:off x="1113183" y="990698"/>
            <a:ext cx="5064371" cy="4093428"/>
          </a:xfrm>
          <a:prstGeom prst="rect">
            <a:avLst/>
          </a:prstGeom>
        </p:spPr>
        <p:txBody>
          <a:bodyPr wrap="square">
            <a:spAutoFit/>
          </a:bodyPr>
          <a:lstStyle/>
          <a:p>
            <a:pPr algn="just"/>
            <a:r>
              <a:rPr lang="en-US" sz="2000" b="1" dirty="0">
                <a:latin typeface="Arial" panose="020B0604020202020204" pitchFamily="34" charset="0"/>
                <a:cs typeface="Arial" panose="020B0604020202020204" pitchFamily="34" charset="0"/>
              </a:rPr>
              <a:t>1. </a:t>
            </a:r>
            <a:r>
              <a:rPr lang="en-US" sz="2000" dirty="0">
                <a:latin typeface="Arial" panose="020B0604020202020204" pitchFamily="34" charset="0"/>
                <a:cs typeface="Arial" panose="020B0604020202020204" pitchFamily="34" charset="0"/>
              </a:rPr>
              <a:t>A Latter-day Saint young man is attracted to a young woman who does not believe in the Lord’s standards concerning the law of chastity. The young man’s parents have asked him to not date her, and to follow the counsel of the Lord’s prophets in </a:t>
            </a:r>
            <a:r>
              <a:rPr lang="en-US" sz="2000" i="1" dirty="0">
                <a:latin typeface="Arial" panose="020B0604020202020204" pitchFamily="34" charset="0"/>
                <a:cs typeface="Arial" panose="020B0604020202020204" pitchFamily="34" charset="0"/>
              </a:rPr>
              <a:t>For the Strength of Youth.</a:t>
            </a:r>
            <a:r>
              <a:rPr lang="en-US" sz="2000" dirty="0">
                <a:latin typeface="Arial" panose="020B0604020202020204" pitchFamily="34" charset="0"/>
                <a:cs typeface="Arial" panose="020B0604020202020204" pitchFamily="34" charset="0"/>
              </a:rPr>
              <a:t> They have also explained that in their prayers and discussions together they have had uneasy feelings about his relationship with her. The young man feels his parents are overreacting, and he becomes upset with them.</a:t>
            </a:r>
          </a:p>
        </p:txBody>
      </p:sp>
      <p:sp>
        <p:nvSpPr>
          <p:cNvPr id="4" name="Rectángulo 3">
            <a:extLst>
              <a:ext uri="{FF2B5EF4-FFF2-40B4-BE49-F238E27FC236}">
                <a16:creationId xmlns:a16="http://schemas.microsoft.com/office/drawing/2014/main" id="{4CD97C95-6E61-4834-AF62-06EA8246E83E}"/>
              </a:ext>
            </a:extLst>
          </p:cNvPr>
          <p:cNvSpPr/>
          <p:nvPr/>
        </p:nvSpPr>
        <p:spPr>
          <a:xfrm>
            <a:off x="6367976" y="990698"/>
            <a:ext cx="4506350" cy="3785652"/>
          </a:xfrm>
          <a:prstGeom prst="rect">
            <a:avLst/>
          </a:prstGeom>
        </p:spPr>
        <p:txBody>
          <a:bodyPr wrap="square">
            <a:spAutoFit/>
          </a:bodyPr>
          <a:lstStyle/>
          <a:p>
            <a:pPr algn="just"/>
            <a:r>
              <a:rPr lang="en-US" sz="2000" b="1" dirty="0">
                <a:latin typeface="Arial" panose="020B0604020202020204" pitchFamily="34" charset="0"/>
                <a:cs typeface="Arial" panose="020B0604020202020204" pitchFamily="34" charset="0"/>
              </a:rPr>
              <a:t>2. </a:t>
            </a:r>
            <a:r>
              <a:rPr lang="en-US" sz="2000" dirty="0">
                <a:latin typeface="Arial" panose="020B0604020202020204" pitchFamily="34" charset="0"/>
                <a:cs typeface="Arial" panose="020B0604020202020204" pitchFamily="34" charset="0"/>
              </a:rPr>
              <a:t>A Latter-day Saint young woman has prepared for years to try out for an exclusive singing and dancing performance group. She prays and asks Heavenly Father to help her perform well so she can become part of the group. Following the tryouts she learns that she was not invited to join the group, and she feels hurt and frustrated. She wonders why Heavenly Father did not answer her prayers in the way she wanted Him to.</a:t>
            </a:r>
          </a:p>
        </p:txBody>
      </p:sp>
      <p:sp>
        <p:nvSpPr>
          <p:cNvPr id="5" name="Rectángulo 4">
            <a:extLst>
              <a:ext uri="{FF2B5EF4-FFF2-40B4-BE49-F238E27FC236}">
                <a16:creationId xmlns:a16="http://schemas.microsoft.com/office/drawing/2014/main" id="{75980044-FFA7-4A88-A62D-E6CB3FBBE50B}"/>
              </a:ext>
            </a:extLst>
          </p:cNvPr>
          <p:cNvSpPr/>
          <p:nvPr/>
        </p:nvSpPr>
        <p:spPr>
          <a:xfrm>
            <a:off x="1113183" y="5299064"/>
            <a:ext cx="5468164"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What kind of decision is the person faced with? </a:t>
            </a:r>
          </a:p>
        </p:txBody>
      </p:sp>
    </p:spTree>
    <p:extLst>
      <p:ext uri="{BB962C8B-B14F-4D97-AF65-F5344CB8AC3E}">
        <p14:creationId xmlns:p14="http://schemas.microsoft.com/office/powerpoint/2010/main" val="34581929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esquinas diagonales redondeadas 9">
            <a:extLst>
              <a:ext uri="{FF2B5EF4-FFF2-40B4-BE49-F238E27FC236}">
                <a16:creationId xmlns:a16="http://schemas.microsoft.com/office/drawing/2014/main" id="{233B00D7-19C4-4A01-B47A-36A0B8C35804}"/>
              </a:ext>
            </a:extLst>
          </p:cNvPr>
          <p:cNvSpPr/>
          <p:nvPr/>
        </p:nvSpPr>
        <p:spPr>
          <a:xfrm>
            <a:off x="1378634" y="4211696"/>
            <a:ext cx="9115864" cy="2131505"/>
          </a:xfrm>
          <a:prstGeom prst="round2Diag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id="{3D443870-2E81-496C-BB6A-1A88A738C080}"/>
              </a:ext>
            </a:extLst>
          </p:cNvPr>
          <p:cNvSpPr/>
          <p:nvPr/>
        </p:nvSpPr>
        <p:spPr>
          <a:xfrm>
            <a:off x="1855508" y="4300106"/>
            <a:ext cx="8480984" cy="2031325"/>
          </a:xfrm>
          <a:prstGeom prst="rect">
            <a:avLst/>
          </a:prstGeom>
        </p:spPr>
        <p:txBody>
          <a:bodyPr wrap="square">
            <a:spAutoFit/>
          </a:bodyP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Father in Heaven has invited you to express your needs, hopes, and desires unto Him. That should not be done in a spirit of negotiation, but rather as a willingness to obey His will no matter what direction that takes. His invitation, ‘Ask, and ye shall receive’ (3 Ne. 27:29) does not assure that you will get what you </a:t>
            </a: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want.</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It does guarantee that, if worthy, you will get what you </a:t>
            </a:r>
            <a:r>
              <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need,</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as judged by a Father that loves you perfectly, who wants your eternal happiness even more than do you”</a:t>
            </a:r>
          </a:p>
        </p:txBody>
      </p:sp>
      <p:sp>
        <p:nvSpPr>
          <p:cNvPr id="7" name="Rectángulo 6">
            <a:extLst>
              <a:ext uri="{FF2B5EF4-FFF2-40B4-BE49-F238E27FC236}">
                <a16:creationId xmlns:a16="http://schemas.microsoft.com/office/drawing/2014/main" id="{58B35465-4717-4D27-996B-FE3216F5DA77}"/>
              </a:ext>
            </a:extLst>
          </p:cNvPr>
          <p:cNvSpPr/>
          <p:nvPr/>
        </p:nvSpPr>
        <p:spPr>
          <a:xfrm>
            <a:off x="1113181" y="3376776"/>
            <a:ext cx="9550127" cy="369332"/>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How would you state a principle from Proverbs 3:5-6 using the words </a:t>
            </a:r>
            <a:r>
              <a:rPr lang="en-US" b="1" i="1" dirty="0">
                <a:latin typeface="Arial" panose="020B0604020202020204" pitchFamily="34" charset="0"/>
                <a:cs typeface="Arial" panose="020B0604020202020204" pitchFamily="34" charset="0"/>
              </a:rPr>
              <a:t>if</a:t>
            </a:r>
            <a:r>
              <a:rPr lang="en-US" b="1" dirty="0">
                <a:latin typeface="Arial" panose="020B0604020202020204" pitchFamily="34" charset="0"/>
                <a:cs typeface="Arial" panose="020B0604020202020204" pitchFamily="34" charset="0"/>
              </a:rPr>
              <a:t> and </a:t>
            </a:r>
            <a:r>
              <a:rPr lang="en-US" b="1" i="1" dirty="0">
                <a:latin typeface="Arial" panose="020B0604020202020204" pitchFamily="34" charset="0"/>
                <a:cs typeface="Arial" panose="020B0604020202020204" pitchFamily="34" charset="0"/>
              </a:rPr>
              <a:t>then</a:t>
            </a:r>
            <a:r>
              <a:rPr lang="en-US" b="1" dirty="0">
                <a:latin typeface="Arial" panose="020B0604020202020204" pitchFamily="34" charset="0"/>
                <a:cs typeface="Arial" panose="020B0604020202020204" pitchFamily="34" charset="0"/>
              </a:rPr>
              <a:t>? </a:t>
            </a:r>
          </a:p>
        </p:txBody>
      </p:sp>
      <p:sp>
        <p:nvSpPr>
          <p:cNvPr id="12" name="Rectángulo 11">
            <a:extLst>
              <a:ext uri="{FF2B5EF4-FFF2-40B4-BE49-F238E27FC236}">
                <a16:creationId xmlns:a16="http://schemas.microsoft.com/office/drawing/2014/main" id="{2F1243A5-FABA-408C-A522-03A32B3DC469}"/>
              </a:ext>
            </a:extLst>
          </p:cNvPr>
          <p:cNvSpPr/>
          <p:nvPr/>
        </p:nvSpPr>
        <p:spPr>
          <a:xfrm>
            <a:off x="1012874" y="767913"/>
            <a:ext cx="1952098" cy="74651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77641566-3C10-416F-AE2F-1E3DB115EF05}"/>
              </a:ext>
            </a:extLst>
          </p:cNvPr>
          <p:cNvSpPr/>
          <p:nvPr/>
        </p:nvSpPr>
        <p:spPr>
          <a:xfrm>
            <a:off x="1012874" y="1156861"/>
            <a:ext cx="8904849" cy="923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0B3ED66F-0962-47F9-A09E-86B8A294E1C9}"/>
              </a:ext>
            </a:extLst>
          </p:cNvPr>
          <p:cNvSpPr/>
          <p:nvPr/>
        </p:nvSpPr>
        <p:spPr>
          <a:xfrm>
            <a:off x="1113183" y="779683"/>
            <a:ext cx="1851789"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Proverbs 3:5-7 </a:t>
            </a:r>
          </a:p>
        </p:txBody>
      </p:sp>
      <p:sp>
        <p:nvSpPr>
          <p:cNvPr id="4" name="Rectángulo 3">
            <a:extLst>
              <a:ext uri="{FF2B5EF4-FFF2-40B4-BE49-F238E27FC236}">
                <a16:creationId xmlns:a16="http://schemas.microsoft.com/office/drawing/2014/main" id="{530DCFB1-C6FB-4CE4-9878-65135EE92E48}"/>
              </a:ext>
            </a:extLst>
          </p:cNvPr>
          <p:cNvSpPr/>
          <p:nvPr/>
        </p:nvSpPr>
        <p:spPr>
          <a:xfrm>
            <a:off x="1113183" y="1149015"/>
            <a:ext cx="9718940" cy="923330"/>
          </a:xfrm>
          <a:prstGeom prst="rect">
            <a:avLst/>
          </a:prstGeom>
        </p:spPr>
        <p:txBody>
          <a:bodyPr wrap="square">
            <a:spAutoFit/>
          </a:bodyPr>
          <a:lstStyle/>
          <a:p>
            <a:pPr algn="just" fontAlgn="base"/>
            <a:r>
              <a:rPr lang="en-US" b="1" dirty="0">
                <a:latin typeface="Arial" panose="020B0604020202020204" pitchFamily="34" charset="0"/>
                <a:cs typeface="Arial" panose="020B0604020202020204" pitchFamily="34" charset="0"/>
              </a:rPr>
              <a:t>5 </a:t>
            </a:r>
            <a:r>
              <a:rPr lang="en-US" dirty="0">
                <a:latin typeface="Arial" panose="020B0604020202020204" pitchFamily="34" charset="0"/>
                <a:cs typeface="Arial" panose="020B0604020202020204" pitchFamily="34" charset="0"/>
              </a:rPr>
              <a:t>¶ Trust in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with all thine heart; and lean not unto thine own understanding.</a:t>
            </a:r>
          </a:p>
          <a:p>
            <a:pPr algn="just" fontAlgn="base"/>
            <a:r>
              <a:rPr lang="en-US" b="1" dirty="0">
                <a:latin typeface="Arial" panose="020B0604020202020204" pitchFamily="34" charset="0"/>
                <a:cs typeface="Arial" panose="020B0604020202020204" pitchFamily="34" charset="0"/>
              </a:rPr>
              <a:t>6 </a:t>
            </a:r>
            <a:r>
              <a:rPr lang="en-US" dirty="0">
                <a:latin typeface="Arial" panose="020B0604020202020204" pitchFamily="34" charset="0"/>
                <a:cs typeface="Arial" panose="020B0604020202020204" pitchFamily="34" charset="0"/>
              </a:rPr>
              <a:t>In all thy ways acknowledge him, and he shall direct thy paths.</a:t>
            </a:r>
          </a:p>
          <a:p>
            <a:pPr algn="just" fontAlgn="base"/>
            <a:r>
              <a:rPr lang="en-US" b="1" dirty="0">
                <a:latin typeface="Arial" panose="020B0604020202020204" pitchFamily="34" charset="0"/>
                <a:cs typeface="Arial" panose="020B0604020202020204" pitchFamily="34" charset="0"/>
              </a:rPr>
              <a:t>7 </a:t>
            </a:r>
            <a:r>
              <a:rPr lang="en-US" dirty="0">
                <a:latin typeface="Arial" panose="020B0604020202020204" pitchFamily="34" charset="0"/>
                <a:cs typeface="Arial" panose="020B0604020202020204" pitchFamily="34" charset="0"/>
              </a:rPr>
              <a:t>¶ Be not wise in thine own eyes: fear the </a:t>
            </a:r>
            <a:r>
              <a:rPr lang="en-US" cap="small" dirty="0">
                <a:latin typeface="Arial" panose="020B0604020202020204" pitchFamily="34" charset="0"/>
                <a:cs typeface="Arial" panose="020B0604020202020204" pitchFamily="34" charset="0"/>
              </a:rPr>
              <a:t>Lord</a:t>
            </a:r>
            <a:r>
              <a:rPr lang="en-US" dirty="0">
                <a:latin typeface="Arial" panose="020B0604020202020204" pitchFamily="34" charset="0"/>
                <a:cs typeface="Arial" panose="020B0604020202020204" pitchFamily="34" charset="0"/>
              </a:rPr>
              <a:t>, and depart from evil.</a:t>
            </a:r>
            <a:endParaRPr lang="en-US" b="0" i="0" dirty="0">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3339CD0D-AEC0-48B0-93F8-CFC2C05A24B3}"/>
              </a:ext>
            </a:extLst>
          </p:cNvPr>
          <p:cNvSpPr/>
          <p:nvPr/>
        </p:nvSpPr>
        <p:spPr>
          <a:xfrm>
            <a:off x="1113183" y="2168601"/>
            <a:ext cx="9550128" cy="646331"/>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What do you think it means to “trust in the Lord with all [our] heart; and lean not unto [our] own understanding” (verse 5)?</a:t>
            </a:r>
          </a:p>
        </p:txBody>
      </p:sp>
      <p:sp>
        <p:nvSpPr>
          <p:cNvPr id="6" name="Rectángulo 5">
            <a:extLst>
              <a:ext uri="{FF2B5EF4-FFF2-40B4-BE49-F238E27FC236}">
                <a16:creationId xmlns:a16="http://schemas.microsoft.com/office/drawing/2014/main" id="{FFA7EE5A-A203-4ED4-821A-289A499FC514}"/>
              </a:ext>
            </a:extLst>
          </p:cNvPr>
          <p:cNvSpPr/>
          <p:nvPr/>
        </p:nvSpPr>
        <p:spPr>
          <a:xfrm>
            <a:off x="1113182" y="2911188"/>
            <a:ext cx="8649795" cy="369332"/>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What blessing is promised to those who trust in the Lord with all their heart?</a:t>
            </a:r>
          </a:p>
        </p:txBody>
      </p:sp>
      <p:sp>
        <p:nvSpPr>
          <p:cNvPr id="8" name="Rectángulo 7">
            <a:extLst>
              <a:ext uri="{FF2B5EF4-FFF2-40B4-BE49-F238E27FC236}">
                <a16:creationId xmlns:a16="http://schemas.microsoft.com/office/drawing/2014/main" id="{F4ABFE4F-696D-4EE5-BF5F-5EEC8162D544}"/>
              </a:ext>
            </a:extLst>
          </p:cNvPr>
          <p:cNvSpPr/>
          <p:nvPr/>
        </p:nvSpPr>
        <p:spPr>
          <a:xfrm>
            <a:off x="1113180" y="3746108"/>
            <a:ext cx="8480985" cy="369332"/>
          </a:xfrm>
          <a:prstGeom prst="rect">
            <a:avLst/>
          </a:prstGeom>
        </p:spPr>
        <p:txBody>
          <a:bodyPr wrap="square">
            <a:spAutoFit/>
          </a:bodyPr>
          <a:lstStyle/>
          <a:p>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Richard G. Scott (1928–2015) of the Quorum of the Twelve Apostles, said:</a:t>
            </a:r>
          </a:p>
        </p:txBody>
      </p:sp>
    </p:spTree>
    <p:extLst>
      <p:ext uri="{BB962C8B-B14F-4D97-AF65-F5344CB8AC3E}">
        <p14:creationId xmlns:p14="http://schemas.microsoft.com/office/powerpoint/2010/main" val="11096009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500" fill="hold"/>
                                        <p:tgtEl>
                                          <p:spTgt spid="7"/>
                                        </p:tgtEl>
                                        <p:attrNameLst>
                                          <p:attrName>ppt_w</p:attrName>
                                        </p:attrNameLst>
                                      </p:cBhvr>
                                      <p:tavLst>
                                        <p:tav tm="0">
                                          <p:val>
                                            <p:fltVal val="0"/>
                                          </p:val>
                                        </p:tav>
                                        <p:tav tm="100000">
                                          <p:val>
                                            <p:strVal val="#ppt_w"/>
                                          </p:val>
                                        </p:tav>
                                      </p:tavLst>
                                    </p:anim>
                                    <p:anim calcmode="lin" valueType="num">
                                      <p:cBhvr>
                                        <p:cTn id="20" dur="1500" fill="hold"/>
                                        <p:tgtEl>
                                          <p:spTgt spid="7"/>
                                        </p:tgtEl>
                                        <p:attrNameLst>
                                          <p:attrName>ppt_h</p:attrName>
                                        </p:attrNameLst>
                                      </p:cBhvr>
                                      <p:tavLst>
                                        <p:tav tm="0">
                                          <p:val>
                                            <p:fltVal val="0"/>
                                          </p:val>
                                        </p:tav>
                                        <p:tav tm="100000">
                                          <p:val>
                                            <p:strVal val="#ppt_h"/>
                                          </p:val>
                                        </p:tav>
                                      </p:tavLst>
                                    </p:anim>
                                    <p:anim calcmode="lin" valueType="num">
                                      <p:cBhvr>
                                        <p:cTn id="21" dur="1500" fill="hold"/>
                                        <p:tgtEl>
                                          <p:spTgt spid="7"/>
                                        </p:tgtEl>
                                        <p:attrNameLst>
                                          <p:attrName>ppt_x</p:attrName>
                                        </p:attrNameLst>
                                      </p:cBhvr>
                                      <p:tavLst>
                                        <p:tav tm="0" fmla="#ppt_x+(cos(-2*pi*(1-$))*-#ppt_x-sin(-2*pi*(1-$))*(1-#ppt_y))*(1-$)">
                                          <p:val>
                                            <p:fltVal val="0"/>
                                          </p:val>
                                        </p:tav>
                                        <p:tav tm="100000">
                                          <p:val>
                                            <p:fltVal val="1"/>
                                          </p:val>
                                        </p:tav>
                                      </p:tavLst>
                                    </p:anim>
                                    <p:anim calcmode="lin" valueType="num">
                                      <p:cBhvr>
                                        <p:cTn id="22" dur="15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3"/>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3"/>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7" grpId="0"/>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BAAA5CA-3DA7-4C26-B5DB-419C78C7D971}"/>
              </a:ext>
            </a:extLst>
          </p:cNvPr>
          <p:cNvSpPr/>
          <p:nvPr/>
        </p:nvSpPr>
        <p:spPr>
          <a:xfrm>
            <a:off x="2002301" y="2767280"/>
            <a:ext cx="8187397" cy="2123658"/>
          </a:xfrm>
          <a:prstGeom prst="rect">
            <a:avLst/>
          </a:prstGeom>
        </p:spPr>
        <p:txBody>
          <a:bodyPr wrap="square">
            <a:spAutoFit/>
          </a:bodyPr>
          <a:lstStyle/>
          <a:p>
            <a:pPr algn="ctr" fontAlgn="base"/>
            <a:r>
              <a:rPr lang="en-US" sz="4400" b="1" dirty="0">
                <a:cs typeface="Arial" panose="020B0604020202020204" pitchFamily="34" charset="0"/>
              </a:rPr>
              <a:t>“The proverbs offer counsel to gain wisdom and understanding”</a:t>
            </a:r>
            <a:endParaRPr lang="en-US" sz="4400" b="1" dirty="0">
              <a:effectLst/>
              <a:cs typeface="Arial" panose="020B0604020202020204" pitchFamily="34" charset="0"/>
            </a:endParaRPr>
          </a:p>
        </p:txBody>
      </p:sp>
      <p:sp>
        <p:nvSpPr>
          <p:cNvPr id="4" name="Rectángulo 3">
            <a:extLst>
              <a:ext uri="{FF2B5EF4-FFF2-40B4-BE49-F238E27FC236}">
                <a16:creationId xmlns:a16="http://schemas.microsoft.com/office/drawing/2014/main" id="{EE56863E-6CB1-4F45-B011-82883CD3C651}"/>
              </a:ext>
            </a:extLst>
          </p:cNvPr>
          <p:cNvSpPr/>
          <p:nvPr/>
        </p:nvSpPr>
        <p:spPr>
          <a:xfrm>
            <a:off x="1113183" y="783607"/>
            <a:ext cx="1829412" cy="369332"/>
          </a:xfrm>
          <a:prstGeom prst="rect">
            <a:avLst/>
          </a:prstGeom>
        </p:spPr>
        <p:txBody>
          <a:bodyPr wrap="none">
            <a:spAutoFit/>
          </a:bodyPr>
          <a:lstStyle/>
          <a:p>
            <a:pPr fontAlgn="base"/>
            <a:r>
              <a:rPr lang="en-US" b="1" dirty="0">
                <a:latin typeface="Arial" panose="020B0604020202020204" pitchFamily="34" charset="0"/>
                <a:cs typeface="Arial" panose="020B0604020202020204" pitchFamily="34" charset="0"/>
              </a:rPr>
              <a:t>Proverbs 10-30</a:t>
            </a:r>
            <a:endParaRPr lang="en-US"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14362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91482DA-110D-4EFE-AF21-016E23851BCB}"/>
              </a:ext>
            </a:extLst>
          </p:cNvPr>
          <p:cNvSpPr/>
          <p:nvPr/>
        </p:nvSpPr>
        <p:spPr>
          <a:xfrm>
            <a:off x="904798" y="779683"/>
            <a:ext cx="1903087" cy="53875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DCE333D0-34C5-4C1D-A805-4D9B13F4382B}"/>
              </a:ext>
            </a:extLst>
          </p:cNvPr>
          <p:cNvSpPr/>
          <p:nvPr/>
        </p:nvSpPr>
        <p:spPr>
          <a:xfrm>
            <a:off x="904799" y="1096759"/>
            <a:ext cx="9786646"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D0065DFE-CF7B-4D47-8C71-B644D6885789}"/>
              </a:ext>
            </a:extLst>
          </p:cNvPr>
          <p:cNvSpPr/>
          <p:nvPr/>
        </p:nvSpPr>
        <p:spPr>
          <a:xfrm>
            <a:off x="904800" y="1050593"/>
            <a:ext cx="9786646" cy="646331"/>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How much better is it to get wisdom than gold! and to get understanding rather to be chosen than silver!</a:t>
            </a:r>
          </a:p>
        </p:txBody>
      </p:sp>
      <p:sp>
        <p:nvSpPr>
          <p:cNvPr id="5" name="Rectángulo 4">
            <a:extLst>
              <a:ext uri="{FF2B5EF4-FFF2-40B4-BE49-F238E27FC236}">
                <a16:creationId xmlns:a16="http://schemas.microsoft.com/office/drawing/2014/main" id="{439A9DD8-6980-4697-9CEB-492C8109A3B0}"/>
              </a:ext>
            </a:extLst>
          </p:cNvPr>
          <p:cNvSpPr/>
          <p:nvPr/>
        </p:nvSpPr>
        <p:spPr>
          <a:xfrm>
            <a:off x="904800" y="783607"/>
            <a:ext cx="190308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Proverbs 16:16 </a:t>
            </a:r>
          </a:p>
        </p:txBody>
      </p:sp>
      <p:sp>
        <p:nvSpPr>
          <p:cNvPr id="6" name="Rectángulo 5">
            <a:extLst>
              <a:ext uri="{FF2B5EF4-FFF2-40B4-BE49-F238E27FC236}">
                <a16:creationId xmlns:a16="http://schemas.microsoft.com/office/drawing/2014/main" id="{64B291A3-48D6-4652-A9AE-F0F1D177E8EE}"/>
              </a:ext>
            </a:extLst>
          </p:cNvPr>
          <p:cNvSpPr/>
          <p:nvPr/>
        </p:nvSpPr>
        <p:spPr>
          <a:xfrm>
            <a:off x="904799" y="1963910"/>
            <a:ext cx="9195803" cy="369332"/>
          </a:xfrm>
          <a:prstGeom prst="rect">
            <a:avLst/>
          </a:prstGeom>
        </p:spPr>
        <p:txBody>
          <a:bodyPr wrap="square">
            <a:spAutoFit/>
          </a:bodyPr>
          <a:lstStyle/>
          <a:p>
            <a:pPr algn="just"/>
            <a:r>
              <a:rPr lang="en-US" b="1" dirty="0">
                <a:latin typeface="Arial" panose="020B0604020202020204" pitchFamily="34" charset="0"/>
                <a:cs typeface="Arial" panose="020B0604020202020204" pitchFamily="34" charset="0"/>
              </a:rPr>
              <a:t>Why do you think obtaining wisdom would be more valuable than riches/wealth?</a:t>
            </a:r>
          </a:p>
        </p:txBody>
      </p:sp>
    </p:spTree>
    <p:extLst>
      <p:ext uri="{BB962C8B-B14F-4D97-AF65-F5344CB8AC3E}">
        <p14:creationId xmlns:p14="http://schemas.microsoft.com/office/powerpoint/2010/main" val="39189230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Elementos multimedia en línea 1" title="Having Courage &amp; Trusting the Lord: Stand Up for What You Believe In">
            <a:hlinkClick r:id="" action="ppaction://media"/>
            <a:extLst>
              <a:ext uri="{FF2B5EF4-FFF2-40B4-BE49-F238E27FC236}">
                <a16:creationId xmlns:a16="http://schemas.microsoft.com/office/drawing/2014/main" id="{E1370AAB-9D28-4481-A3FF-4700E2B7D339}"/>
              </a:ext>
            </a:extLst>
          </p:cNvPr>
          <p:cNvPicPr>
            <a:picLocks noRot="1" noChangeAspect="1"/>
          </p:cNvPicPr>
          <p:nvPr>
            <a:videoFile r:link="rId1"/>
          </p:nvPr>
        </p:nvPicPr>
        <p:blipFill>
          <a:blip r:embed="rId3"/>
          <a:stretch>
            <a:fillRect/>
          </a:stretch>
        </p:blipFill>
        <p:spPr>
          <a:xfrm>
            <a:off x="1942905" y="1152939"/>
            <a:ext cx="8306190" cy="46722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6015124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Distintivo">
  <a:themeElements>
    <a:clrScheme name="Distintivo">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Distintiv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stintiv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TM10001106[[fn=Distintivo]]</Template>
  <TotalTime>2</TotalTime>
  <Words>766</Words>
  <Application>Microsoft Office PowerPoint</Application>
  <PresentationFormat>Widescreen</PresentationFormat>
  <Paragraphs>40</Paragraphs>
  <Slides>9</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Dubai</vt:lpstr>
      <vt:lpstr>Gill Sans MT</vt:lpstr>
      <vt:lpstr>Impact</vt:lpstr>
      <vt:lpstr>Rockwell</vt:lpstr>
      <vt:lpstr>Trebuchet MS</vt:lpstr>
      <vt:lpstr>Wingdings 3</vt:lpstr>
      <vt:lpstr>Distintivo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4875</cp:revision>
  <dcterms:created xsi:type="dcterms:W3CDTF">2018-08-29T04:26:39Z</dcterms:created>
  <dcterms:modified xsi:type="dcterms:W3CDTF">2022-02-05T03:05:27Z</dcterms:modified>
</cp:coreProperties>
</file>