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940" r:id="rId1"/>
  </p:sldMasterIdLst>
  <p:notesMasterIdLst>
    <p:notesMasterId r:id="rId17"/>
  </p:notesMasterIdLst>
  <p:sldIdLst>
    <p:sldId id="296" r:id="rId2"/>
    <p:sldId id="382" r:id="rId3"/>
    <p:sldId id="383" r:id="rId4"/>
    <p:sldId id="384" r:id="rId5"/>
    <p:sldId id="385" r:id="rId6"/>
    <p:sldId id="386" r:id="rId7"/>
    <p:sldId id="387" r:id="rId8"/>
    <p:sldId id="388" r:id="rId9"/>
    <p:sldId id="389" r:id="rId10"/>
    <p:sldId id="391" r:id="rId11"/>
    <p:sldId id="392" r:id="rId12"/>
    <p:sldId id="393" r:id="rId13"/>
    <p:sldId id="394" r:id="rId14"/>
    <p:sldId id="395" r:id="rId15"/>
    <p:sldId id="39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nald Esquerra" initials="RE" lastIdx="2" clrIdx="0">
    <p:extLst>
      <p:ext uri="{19B8F6BF-5375-455C-9EA6-DF929625EA0E}">
        <p15:presenceInfo xmlns:p15="http://schemas.microsoft.com/office/powerpoint/2012/main" userId="cdeda1aeaf90b9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57"/>
    <a:srgbClr val="E97159"/>
    <a:srgbClr val="B9DF63"/>
    <a:srgbClr val="FF6600"/>
    <a:srgbClr val="D6E513"/>
    <a:srgbClr val="D88028"/>
    <a:srgbClr val="6F7CBF"/>
    <a:srgbClr val="59C7E9"/>
    <a:srgbClr val="6372DF"/>
    <a:srgbClr val="0BA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18E6F4-4A24-4637-903E-B0B1742766B0}" type="datetimeFigureOut">
              <a:rPr lang="en-US" smtClean="0"/>
              <a:t>2/4/2022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2F80BE-C61D-4FF6-A9D6-85F634C9F475}" type="slidenum">
              <a:rPr lang="en-US" smtClean="0"/>
              <a:t>‹#›</a:t>
            </a:fld>
            <a:endParaRPr lang="en-US" dirty="0"/>
          </a:p>
        </p:txBody>
      </p:sp>
    </p:spTree>
    <p:extLst>
      <p:ext uri="{BB962C8B-B14F-4D97-AF65-F5344CB8AC3E}">
        <p14:creationId xmlns:p14="http://schemas.microsoft.com/office/powerpoint/2010/main" val="378517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75640873-EF0B-4AC7-AF11-57FEBA4985EA}" type="datetimeFigureOut">
              <a:rPr lang="en-US" smtClean="0"/>
              <a:t>2/4/2022</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2B93B05A-D8BA-4E04-8927-7D3B765C5B2D}" type="slidenum">
              <a:rPr lang="en-US" smtClean="0"/>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4512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99657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96038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75640873-EF0B-4AC7-AF11-57FEBA4985EA}" type="datetimeFigureOut">
              <a:rPr lang="en-US" smtClean="0"/>
              <a:t>2/4/2022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046350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75640873-EF0B-4AC7-AF11-57FEBA4985EA}" type="datetimeFigureOut">
              <a:rPr lang="en-US" smtClean="0"/>
              <a:t>2/4/2022</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2B93B05A-D8BA-4E04-8927-7D3B765C5B2D}" type="slidenum">
              <a:rPr lang="en-US" smtClean="0"/>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401595008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75640873-EF0B-4AC7-AF11-57FEBA4985EA}" type="datetimeFigureOut">
              <a:rPr lang="en-US" smtClean="0"/>
              <a:t>2/4/2022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289162783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5640873-EF0B-4AC7-AF11-57FEBA4985EA}" type="datetimeFigureOut">
              <a:rPr lang="en-US" smtClean="0"/>
              <a:t>2/4/2022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377048032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5640873-EF0B-4AC7-AF11-57FEBA4985EA}" type="datetimeFigureOut">
              <a:rPr lang="en-US" smtClean="0"/>
              <a:t>2/4/2022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422320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40873-EF0B-4AC7-AF11-57FEBA4985EA}" type="datetimeFigureOut">
              <a:rPr lang="en-US" smtClean="0"/>
              <a:t>2/4/2022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1073027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75640873-EF0B-4AC7-AF11-57FEBA4985EA}" type="datetimeFigureOut">
              <a:rPr lang="en-US" smtClean="0"/>
              <a:t>2/4/2022</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2B93B05A-D8BA-4E04-8927-7D3B765C5B2D}" type="slidenum">
              <a:rPr lang="en-US" smtClean="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101034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75640873-EF0B-4AC7-AF11-57FEBA4985EA}" type="datetimeFigureOut">
              <a:rPr lang="en-US" smtClean="0"/>
              <a:t>2/4/2022</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2B93B05A-D8BA-4E04-8927-7D3B765C5B2D}" type="slidenum">
              <a:rPr lang="en-US" smtClean="0"/>
              <a:t>‹#›</a:t>
            </a:fld>
            <a:endParaRPr lang="en-US" dirty="0"/>
          </a:p>
        </p:txBody>
      </p:sp>
    </p:spTree>
    <p:extLst>
      <p:ext uri="{BB962C8B-B14F-4D97-AF65-F5344CB8AC3E}">
        <p14:creationId xmlns:p14="http://schemas.microsoft.com/office/powerpoint/2010/main" val="3598255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75640873-EF0B-4AC7-AF11-57FEBA4985EA}" type="datetimeFigureOut">
              <a:rPr lang="en-US" smtClean="0"/>
              <a:t>2/4/2022</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2B93B05A-D8BA-4E04-8927-7D3B765C5B2D}" type="slidenum">
              <a:rPr lang="en-US" smtClean="0"/>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58160871"/>
      </p:ext>
    </p:extLst>
  </p:cSld>
  <p:clrMap bg1="lt1" tx1="dk1" bg2="lt2" tx2="dk2" accent1="accent1" accent2="accent2" accent3="accent3" accent4="accent4" accent5="accent5" accent6="accent6" hlink="hlink" folHlink="folHlink"/>
  <p:sldLayoutIdLst>
    <p:sldLayoutId id="2147485941" r:id="rId1"/>
    <p:sldLayoutId id="2147485942" r:id="rId2"/>
    <p:sldLayoutId id="2147485943" r:id="rId3"/>
    <p:sldLayoutId id="2147485944" r:id="rId4"/>
    <p:sldLayoutId id="2147485945" r:id="rId5"/>
    <p:sldLayoutId id="2147485946" r:id="rId6"/>
    <p:sldLayoutId id="2147485947" r:id="rId7"/>
    <p:sldLayoutId id="2147485948" r:id="rId8"/>
    <p:sldLayoutId id="2147485949" r:id="rId9"/>
    <p:sldLayoutId id="2147485950" r:id="rId10"/>
    <p:sldLayoutId id="214748595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video" Target="https://www.youtube.com/embed/nUKq6A-YWtM?feature=oembed"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n relacionada">
            <a:extLst>
              <a:ext uri="{FF2B5EF4-FFF2-40B4-BE49-F238E27FC236}">
                <a16:creationId xmlns:a16="http://schemas.microsoft.com/office/drawing/2014/main" id="{95994769-E07E-4BCC-9093-02228E6DA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828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CD9B082-3804-4B27-8DBC-DC12E98C296E}"/>
              </a:ext>
            </a:extLst>
          </p:cNvPr>
          <p:cNvSpPr/>
          <p:nvPr/>
        </p:nvSpPr>
        <p:spPr>
          <a:xfrm>
            <a:off x="0" y="5082725"/>
            <a:ext cx="6268281" cy="1050789"/>
          </a:xfrm>
          <a:prstGeom prst="rect">
            <a:avLst/>
          </a:prstGeom>
          <a:solidFill>
            <a:srgbClr val="FFD7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0453D80-1807-47DD-9F91-3E3FDD322FB6}"/>
              </a:ext>
            </a:extLst>
          </p:cNvPr>
          <p:cNvSpPr txBox="1"/>
          <p:nvPr/>
        </p:nvSpPr>
        <p:spPr>
          <a:xfrm>
            <a:off x="2073967" y="5377286"/>
            <a:ext cx="2423082" cy="461665"/>
          </a:xfrm>
          <a:prstGeom prst="rect">
            <a:avLst/>
          </a:prstGeom>
          <a:noFill/>
        </p:spPr>
        <p:txBody>
          <a:bodyPr wrap="square" rtlCol="0">
            <a:spAutoFit/>
          </a:bodyPr>
          <a:lstStyle/>
          <a:p>
            <a:r>
              <a:rPr lang="en-US" sz="2400" b="1" dirty="0">
                <a:solidFill>
                  <a:schemeClr val="bg2">
                    <a:lumMod val="10000"/>
                  </a:schemeClr>
                </a:solidFill>
                <a:latin typeface="Rockwell" panose="02060603020205020403" pitchFamily="18" charset="0"/>
              </a:rPr>
              <a:t>Old Testament</a:t>
            </a:r>
          </a:p>
        </p:txBody>
      </p:sp>
      <p:sp>
        <p:nvSpPr>
          <p:cNvPr id="6" name="TextBox 9">
            <a:extLst>
              <a:ext uri="{FF2B5EF4-FFF2-40B4-BE49-F238E27FC236}">
                <a16:creationId xmlns:a16="http://schemas.microsoft.com/office/drawing/2014/main" id="{292074B7-9427-4CD1-8CA4-1A5617BC6207}"/>
              </a:ext>
            </a:extLst>
          </p:cNvPr>
          <p:cNvSpPr txBox="1"/>
          <p:nvPr/>
        </p:nvSpPr>
        <p:spPr>
          <a:xfrm>
            <a:off x="7043530" y="3013500"/>
            <a:ext cx="3935897" cy="830997"/>
          </a:xfrm>
          <a:prstGeom prst="rect">
            <a:avLst/>
          </a:prstGeom>
          <a:noFill/>
        </p:spPr>
        <p:txBody>
          <a:bodyPr wrap="square" rtlCol="0">
            <a:spAutoFit/>
          </a:bodyPr>
          <a:lstStyle/>
          <a:p>
            <a:pPr algn="ctr"/>
            <a:r>
              <a:rPr lang="en-US" sz="4800" b="1" dirty="0">
                <a:solidFill>
                  <a:srgbClr val="002060"/>
                </a:solidFill>
                <a:effectLst>
                  <a:outerShdw blurRad="38100" dist="38100" dir="2700000" algn="tl">
                    <a:srgbClr val="000000">
                      <a:alpha val="43137"/>
                    </a:srgbClr>
                  </a:outerShdw>
                </a:effectLst>
                <a:latin typeface="Dubai" panose="020B0503030403030204" pitchFamily="34" charset="-78"/>
                <a:ea typeface="Cambria" panose="02040503050406030204" pitchFamily="18" charset="0"/>
                <a:cs typeface="Dubai" panose="020B0503030403030204" pitchFamily="34" charset="-78"/>
              </a:rPr>
              <a:t>SEMINARY</a:t>
            </a:r>
          </a:p>
        </p:txBody>
      </p:sp>
    </p:spTree>
    <p:extLst>
      <p:ext uri="{BB962C8B-B14F-4D97-AF65-F5344CB8AC3E}">
        <p14:creationId xmlns:p14="http://schemas.microsoft.com/office/powerpoint/2010/main" val="1366171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38B5D772-B2E2-4AB8-8DD0-B738AC521C78}"/>
              </a:ext>
            </a:extLst>
          </p:cNvPr>
          <p:cNvSpPr/>
          <p:nvPr/>
        </p:nvSpPr>
        <p:spPr>
          <a:xfrm>
            <a:off x="993912" y="3182611"/>
            <a:ext cx="1758918" cy="444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ángulo: esquinas redondeadas 10">
            <a:extLst>
              <a:ext uri="{FF2B5EF4-FFF2-40B4-BE49-F238E27FC236}">
                <a16:creationId xmlns:a16="http://schemas.microsoft.com/office/drawing/2014/main" id="{58F28E44-8B9D-4171-95DF-04BAE9814071}"/>
              </a:ext>
            </a:extLst>
          </p:cNvPr>
          <p:cNvSpPr/>
          <p:nvPr/>
        </p:nvSpPr>
        <p:spPr>
          <a:xfrm>
            <a:off x="993912" y="3510213"/>
            <a:ext cx="6202018" cy="44046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A1D955BE-4E2D-4B31-B22A-B37F4A50CF38}"/>
              </a:ext>
            </a:extLst>
          </p:cNvPr>
          <p:cNvSpPr/>
          <p:nvPr/>
        </p:nvSpPr>
        <p:spPr>
          <a:xfrm>
            <a:off x="4614344" y="783607"/>
            <a:ext cx="2963312" cy="369332"/>
          </a:xfrm>
          <a:prstGeom prst="rect">
            <a:avLst/>
          </a:prstGeom>
        </p:spPr>
        <p:txBody>
          <a:bodyPr wrap="none">
            <a:spAutoFit/>
          </a:bodyPr>
          <a:lstStyle/>
          <a:p>
            <a:pPr fontAlgn="base"/>
            <a:r>
              <a:rPr lang="en-US"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Word of God is Like …</a:t>
            </a:r>
            <a:endParaRPr lang="en-US" b="0"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50D70E8E-B1FF-4A27-912A-EF029082CFD3}"/>
              </a:ext>
            </a:extLst>
          </p:cNvPr>
          <p:cNvSpPr/>
          <p:nvPr/>
        </p:nvSpPr>
        <p:spPr>
          <a:xfrm>
            <a:off x="993912" y="1337605"/>
            <a:ext cx="9846365" cy="1754326"/>
          </a:xfrm>
          <a:prstGeom prst="rect">
            <a:avLst/>
          </a:prstGeom>
        </p:spPr>
        <p:txBody>
          <a:bodyPr wrap="square">
            <a:spAutoFit/>
          </a:bodyPr>
          <a:lstStyle/>
          <a:p>
            <a:pPr algn="just" fontAlgn="base">
              <a:buFont typeface="+mj-lt"/>
              <a:buAutoNum type="arabicPeriod"/>
            </a:pPr>
            <a:r>
              <a:rPr lang="en-US"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Read your assigned scripture passage together, looking for what the Psalmist compared to the word of God.</a:t>
            </a:r>
          </a:p>
          <a:p>
            <a:pPr algn="just" fontAlgn="base">
              <a:buFont typeface="+mj-lt"/>
              <a:buAutoNum type="arabicPeriod"/>
            </a:pPr>
            <a:r>
              <a:rPr lang="en-US"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Take the object or the picture of the object from the front of the classroom that corresponds to your assigned scripture passage.</a:t>
            </a:r>
          </a:p>
          <a:p>
            <a:pPr algn="just" fontAlgn="base">
              <a:buFont typeface="+mj-lt"/>
              <a:buAutoNum type="arabicPeriod"/>
            </a:pPr>
            <a:r>
              <a:rPr lang="en-US"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Discuss how the object is helpful in understanding the importance of the word of God.</a:t>
            </a:r>
          </a:p>
          <a:p>
            <a:pPr algn="just" fontAlgn="base">
              <a:buFont typeface="+mj-lt"/>
              <a:buAutoNum type="arabicPeriod"/>
            </a:pPr>
            <a:r>
              <a:rPr lang="en-US"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Share examples or experiences that illustrate how the object is like the word of God.</a:t>
            </a:r>
            <a:endParaRPr lang="en-US" b="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6AB32909-9E14-4E35-AB86-807A2C89C4A7}"/>
              </a:ext>
            </a:extLst>
          </p:cNvPr>
          <p:cNvSpPr/>
          <p:nvPr/>
        </p:nvSpPr>
        <p:spPr>
          <a:xfrm>
            <a:off x="993912" y="3182611"/>
            <a:ext cx="1816523"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Psalm 119:105 </a:t>
            </a:r>
          </a:p>
        </p:txBody>
      </p:sp>
      <p:sp>
        <p:nvSpPr>
          <p:cNvPr id="6" name="Rectángulo 5">
            <a:extLst>
              <a:ext uri="{FF2B5EF4-FFF2-40B4-BE49-F238E27FC236}">
                <a16:creationId xmlns:a16="http://schemas.microsoft.com/office/drawing/2014/main" id="{306D3EE3-7FF3-490C-9D78-EE7964EF009F}"/>
              </a:ext>
            </a:extLst>
          </p:cNvPr>
          <p:cNvSpPr/>
          <p:nvPr/>
        </p:nvSpPr>
        <p:spPr>
          <a:xfrm>
            <a:off x="993912" y="3533583"/>
            <a:ext cx="6308036" cy="369332"/>
          </a:xfrm>
          <a:prstGeom prst="rect">
            <a:avLst/>
          </a:prstGeom>
        </p:spPr>
        <p:txBody>
          <a:bodyPr wrap="square">
            <a:spAutoFit/>
          </a:bodyPr>
          <a:lstStyle/>
          <a:p>
            <a:pPr algn="just"/>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Thy word is a lamp unto my feet, and a light unto my path.</a:t>
            </a:r>
          </a:p>
        </p:txBody>
      </p:sp>
      <p:sp>
        <p:nvSpPr>
          <p:cNvPr id="7" name="Rectángulo 6">
            <a:extLst>
              <a:ext uri="{FF2B5EF4-FFF2-40B4-BE49-F238E27FC236}">
                <a16:creationId xmlns:a16="http://schemas.microsoft.com/office/drawing/2014/main" id="{7152C5E5-A99A-4CC0-A372-F15624CF9C9D}"/>
              </a:ext>
            </a:extLst>
          </p:cNvPr>
          <p:cNvSpPr/>
          <p:nvPr/>
        </p:nvSpPr>
        <p:spPr>
          <a:xfrm>
            <a:off x="993913" y="4096996"/>
            <a:ext cx="5429692"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What did the Psalmist liken the word of God to?</a:t>
            </a:r>
          </a:p>
        </p:txBody>
      </p:sp>
      <p:sp>
        <p:nvSpPr>
          <p:cNvPr id="8" name="Rectángulo 7">
            <a:extLst>
              <a:ext uri="{FF2B5EF4-FFF2-40B4-BE49-F238E27FC236}">
                <a16:creationId xmlns:a16="http://schemas.microsoft.com/office/drawing/2014/main" id="{A47297BE-796E-48E9-8192-DF2F4A15B097}"/>
              </a:ext>
            </a:extLst>
          </p:cNvPr>
          <p:cNvSpPr/>
          <p:nvPr/>
        </p:nvSpPr>
        <p:spPr>
          <a:xfrm>
            <a:off x="993912" y="4495285"/>
            <a:ext cx="7930867"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How might the word of God be like a lamp or light to us as we study it?</a:t>
            </a:r>
          </a:p>
        </p:txBody>
      </p:sp>
      <p:sp>
        <p:nvSpPr>
          <p:cNvPr id="9" name="Rectángulo 8">
            <a:extLst>
              <a:ext uri="{FF2B5EF4-FFF2-40B4-BE49-F238E27FC236}">
                <a16:creationId xmlns:a16="http://schemas.microsoft.com/office/drawing/2014/main" id="{390CB1F8-DB61-40C7-9714-646059678F0B}"/>
              </a:ext>
            </a:extLst>
          </p:cNvPr>
          <p:cNvSpPr/>
          <p:nvPr/>
        </p:nvSpPr>
        <p:spPr>
          <a:xfrm>
            <a:off x="993911" y="4936937"/>
            <a:ext cx="7930867" cy="369332"/>
          </a:xfrm>
          <a:prstGeom prst="rect">
            <a:avLst/>
          </a:prstGeom>
        </p:spPr>
        <p:txBody>
          <a:bodyPr wrap="square">
            <a:spAutoFit/>
          </a:bodyPr>
          <a:lstStyle/>
          <a:p>
            <a:pPr algn="just"/>
            <a:r>
              <a:rPr lang="en-US" b="1" i="1" dirty="0">
                <a:solidFill>
                  <a:srgbClr val="C00000"/>
                </a:solidFill>
                <a:latin typeface="Arial" panose="020B0604020202020204" pitchFamily="34" charset="0"/>
                <a:cs typeface="Arial" panose="020B0604020202020204" pitchFamily="34" charset="0"/>
              </a:rPr>
              <a:t>As we study the word of God, we can receive guidance for our lives.</a:t>
            </a:r>
            <a:r>
              <a:rPr lang="en-US" i="1" dirty="0">
                <a:solidFill>
                  <a:srgbClr val="C00000"/>
                </a:solidFill>
                <a:latin typeface="Arial" panose="020B0604020202020204" pitchFamily="34" charset="0"/>
                <a:cs typeface="Arial" panose="020B0604020202020204" pitchFamily="34" charset="0"/>
              </a:rPr>
              <a:t> </a:t>
            </a:r>
          </a:p>
        </p:txBody>
      </p:sp>
      <p:sp>
        <p:nvSpPr>
          <p:cNvPr id="10" name="Rectángulo 9">
            <a:extLst>
              <a:ext uri="{FF2B5EF4-FFF2-40B4-BE49-F238E27FC236}">
                <a16:creationId xmlns:a16="http://schemas.microsoft.com/office/drawing/2014/main" id="{9317B6F1-935A-45F2-84C4-0ED3E6B130C3}"/>
              </a:ext>
            </a:extLst>
          </p:cNvPr>
          <p:cNvSpPr/>
          <p:nvPr/>
        </p:nvSpPr>
        <p:spPr>
          <a:xfrm>
            <a:off x="993911" y="5354035"/>
            <a:ext cx="7930867"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How can the word of God provide light and guidance for our lives?</a:t>
            </a:r>
          </a:p>
        </p:txBody>
      </p:sp>
    </p:spTree>
    <p:extLst>
      <p:ext uri="{BB962C8B-B14F-4D97-AF65-F5344CB8AC3E}">
        <p14:creationId xmlns:p14="http://schemas.microsoft.com/office/powerpoint/2010/main" val="2854002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3"/>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1" presetClass="entr" presetSubtype="0" fill="hold" grpId="0" nodeType="clickEffect">
                                  <p:stCondLst>
                                    <p:cond delay="0"/>
                                  </p:stCondLst>
                                  <p:iterate type="lt">
                                    <p:tmPct val="10000"/>
                                  </p:iterate>
                                  <p:childTnLst>
                                    <p:set>
                                      <p:cBhvr>
                                        <p:cTn id="40" dur="1" fill="hold">
                                          <p:stCondLst>
                                            <p:cond delay="0"/>
                                          </p:stCondLst>
                                        </p:cTn>
                                        <p:tgtEl>
                                          <p:spTgt spid="9"/>
                                        </p:tgtEl>
                                        <p:attrNameLst>
                                          <p:attrName>style.visibility</p:attrName>
                                        </p:attrNameLst>
                                      </p:cBhvr>
                                      <p:to>
                                        <p:strVal val="visible"/>
                                      </p:to>
                                    </p:set>
                                    <p:anim calcmode="lin" valueType="num">
                                      <p:cBhvr>
                                        <p:cTn id="41"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42" dur="250" fill="hold"/>
                                        <p:tgtEl>
                                          <p:spTgt spid="9"/>
                                        </p:tgtEl>
                                        <p:attrNameLst>
                                          <p:attrName>ppt_y</p:attrName>
                                        </p:attrNameLst>
                                      </p:cBhvr>
                                      <p:tavLst>
                                        <p:tav tm="0">
                                          <p:val>
                                            <p:strVal val="#ppt_y"/>
                                          </p:val>
                                        </p:tav>
                                        <p:tav tm="100000">
                                          <p:val>
                                            <p:strVal val="#ppt_y"/>
                                          </p:val>
                                        </p:tav>
                                      </p:tavLst>
                                    </p:anim>
                                    <p:anim calcmode="lin" valueType="num">
                                      <p:cBhvr>
                                        <p:cTn id="43"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44"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45" dur="250" tmFilter="0,0; .5, 1; 1, 1"/>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edge">
                                      <p:cBhvr>
                                        <p:cTn id="5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5" grpId="0"/>
      <p:bldP spid="6" grpId="0"/>
      <p:bldP spid="7"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3CFC306-D847-4545-A6A9-D515A1A2D306}"/>
              </a:ext>
            </a:extLst>
          </p:cNvPr>
          <p:cNvSpPr/>
          <p:nvPr/>
        </p:nvSpPr>
        <p:spPr>
          <a:xfrm>
            <a:off x="3115953" y="2890391"/>
            <a:ext cx="5960093" cy="1077218"/>
          </a:xfrm>
          <a:prstGeom prst="rect">
            <a:avLst/>
          </a:prstGeom>
        </p:spPr>
        <p:txBody>
          <a:bodyPr wrap="none">
            <a:spAutoFit/>
          </a:bodyPr>
          <a:lstStyle/>
          <a:p>
            <a:pPr algn="ctr" fontAlgn="base"/>
            <a:r>
              <a:rPr lang="en-US" sz="3200" b="1" dirty="0">
                <a:latin typeface="Open Sans"/>
              </a:rPr>
              <a:t>“Children are a cherished gift </a:t>
            </a:r>
          </a:p>
          <a:p>
            <a:pPr algn="ctr" fontAlgn="base"/>
            <a:r>
              <a:rPr lang="en-US" sz="3200" b="1" dirty="0">
                <a:latin typeface="Open Sans"/>
              </a:rPr>
              <a:t>from the Lord”</a:t>
            </a:r>
            <a:endParaRPr lang="en-US" sz="3200" b="1" dirty="0">
              <a:effectLst/>
              <a:latin typeface="Open Sans"/>
            </a:endParaRPr>
          </a:p>
        </p:txBody>
      </p:sp>
      <p:sp>
        <p:nvSpPr>
          <p:cNvPr id="4" name="Rectángulo 3">
            <a:extLst>
              <a:ext uri="{FF2B5EF4-FFF2-40B4-BE49-F238E27FC236}">
                <a16:creationId xmlns:a16="http://schemas.microsoft.com/office/drawing/2014/main" id="{D01884BD-2112-4A6F-B8E0-4525DCA52998}"/>
              </a:ext>
            </a:extLst>
          </p:cNvPr>
          <p:cNvSpPr/>
          <p:nvPr/>
        </p:nvSpPr>
        <p:spPr>
          <a:xfrm>
            <a:off x="997900" y="779683"/>
            <a:ext cx="1313180" cy="369332"/>
          </a:xfrm>
          <a:prstGeom prst="rect">
            <a:avLst/>
          </a:prstGeom>
        </p:spPr>
        <p:txBody>
          <a:bodyPr wrap="none">
            <a:spAutoFit/>
          </a:bodyPr>
          <a:lstStyle/>
          <a:p>
            <a:pPr algn="just" fontAlgn="base"/>
            <a:r>
              <a:rPr lang="en-US" b="1" dirty="0">
                <a:latin typeface="Arial" panose="020B0604020202020204" pitchFamily="34" charset="0"/>
                <a:cs typeface="Arial" panose="020B0604020202020204" pitchFamily="34" charset="0"/>
              </a:rPr>
              <a:t>Psalm 127</a:t>
            </a:r>
            <a:endParaRPr lang="en-US"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8064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https://www.lds.org/bc/content/shared/content/images/gospel-library/manual/PD60004368/WEL140924-PSPK_MQ01.jpg">
            <a:extLst>
              <a:ext uri="{FF2B5EF4-FFF2-40B4-BE49-F238E27FC236}">
                <a16:creationId xmlns:a16="http://schemas.microsoft.com/office/drawing/2014/main" id="{C57E6784-29D7-41C3-AF26-F4A29BABE7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85" y="1246809"/>
            <a:ext cx="4957970" cy="3305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074AED2-9861-4180-9562-A767FE97AFB9}"/>
              </a:ext>
            </a:extLst>
          </p:cNvPr>
          <p:cNvSpPr/>
          <p:nvPr/>
        </p:nvSpPr>
        <p:spPr>
          <a:xfrm>
            <a:off x="5736536" y="2160801"/>
            <a:ext cx="5342281" cy="1938992"/>
          </a:xfrm>
          <a:prstGeom prst="rect">
            <a:avLst/>
          </a:prstGeom>
        </p:spPr>
        <p:txBody>
          <a:bodyPr wrap="square">
            <a:spAutoFit/>
          </a:bodyPr>
          <a:lstStyle/>
          <a:p>
            <a:pPr algn="ctr"/>
            <a:r>
              <a:rPr lang="en-US" sz="2000" dirty="0">
                <a:solidFill>
                  <a:srgbClr val="FF0000"/>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A friend says to you, “Having a family seems like a burden that would prevent me from doing other important things with my life. When I get older, I think I would be much happier if I did not have children.”</a:t>
            </a:r>
          </a:p>
        </p:txBody>
      </p:sp>
      <p:sp>
        <p:nvSpPr>
          <p:cNvPr id="4" name="Rectángulo 3">
            <a:extLst>
              <a:ext uri="{FF2B5EF4-FFF2-40B4-BE49-F238E27FC236}">
                <a16:creationId xmlns:a16="http://schemas.microsoft.com/office/drawing/2014/main" id="{F66982E9-C5E1-4DFB-A780-E362949FDF57}"/>
              </a:ext>
            </a:extLst>
          </p:cNvPr>
          <p:cNvSpPr/>
          <p:nvPr/>
        </p:nvSpPr>
        <p:spPr>
          <a:xfrm>
            <a:off x="781877" y="4911852"/>
            <a:ext cx="7964557"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What are some priorities people might put ahead of having children?</a:t>
            </a:r>
          </a:p>
        </p:txBody>
      </p:sp>
    </p:spTree>
    <p:extLst>
      <p:ext uri="{BB962C8B-B14F-4D97-AF65-F5344CB8AC3E}">
        <p14:creationId xmlns:p14="http://schemas.microsoft.com/office/powerpoint/2010/main" val="4148696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03B19BEC-5F8D-4051-A16C-F3241EA70C55}"/>
              </a:ext>
            </a:extLst>
          </p:cNvPr>
          <p:cNvSpPr/>
          <p:nvPr/>
        </p:nvSpPr>
        <p:spPr>
          <a:xfrm>
            <a:off x="1113183" y="3184265"/>
            <a:ext cx="8865704"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What did the Psalmist say about the man who has a “quiver full” of children?</a:t>
            </a:r>
          </a:p>
        </p:txBody>
      </p:sp>
      <p:sp>
        <p:nvSpPr>
          <p:cNvPr id="5" name="Rectángulo 4">
            <a:extLst>
              <a:ext uri="{FF2B5EF4-FFF2-40B4-BE49-F238E27FC236}">
                <a16:creationId xmlns:a16="http://schemas.microsoft.com/office/drawing/2014/main" id="{8EC88CB7-AF33-400D-8989-40E09407C642}"/>
              </a:ext>
            </a:extLst>
          </p:cNvPr>
          <p:cNvSpPr/>
          <p:nvPr/>
        </p:nvSpPr>
        <p:spPr>
          <a:xfrm>
            <a:off x="1113183" y="2722600"/>
            <a:ext cx="6186309" cy="369332"/>
          </a:xfrm>
          <a:prstGeom prst="rect">
            <a:avLst/>
          </a:prstGeom>
        </p:spPr>
        <p:txBody>
          <a:bodyPr wrap="none">
            <a:spAutoFit/>
          </a:bodyPr>
          <a:lstStyle/>
          <a:p>
            <a:pPr algn="just"/>
            <a:r>
              <a:rPr lang="en-US" b="1" dirty="0">
                <a:latin typeface="Arial" panose="020B0604020202020204" pitchFamily="34" charset="0"/>
                <a:cs typeface="Arial" panose="020B0604020202020204" pitchFamily="34" charset="0"/>
              </a:rPr>
              <a:t>What words did the Psalmist use to describe children?</a:t>
            </a:r>
          </a:p>
        </p:txBody>
      </p:sp>
      <p:sp>
        <p:nvSpPr>
          <p:cNvPr id="10" name="Rectángulo 9">
            <a:extLst>
              <a:ext uri="{FF2B5EF4-FFF2-40B4-BE49-F238E27FC236}">
                <a16:creationId xmlns:a16="http://schemas.microsoft.com/office/drawing/2014/main" id="{797E3D6B-3522-40E3-B6FD-00F550E5EA3A}"/>
              </a:ext>
            </a:extLst>
          </p:cNvPr>
          <p:cNvSpPr/>
          <p:nvPr/>
        </p:nvSpPr>
        <p:spPr>
          <a:xfrm>
            <a:off x="1113183" y="968273"/>
            <a:ext cx="1787669" cy="621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ángulo: esquinas redondeadas 8">
            <a:extLst>
              <a:ext uri="{FF2B5EF4-FFF2-40B4-BE49-F238E27FC236}">
                <a16:creationId xmlns:a16="http://schemas.microsoft.com/office/drawing/2014/main" id="{51A3BDB5-EF13-42DB-B5D7-393FC60DE6DC}"/>
              </a:ext>
            </a:extLst>
          </p:cNvPr>
          <p:cNvSpPr/>
          <p:nvPr/>
        </p:nvSpPr>
        <p:spPr>
          <a:xfrm>
            <a:off x="1113183" y="1337605"/>
            <a:ext cx="9965634" cy="120032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A3F8F270-208F-4845-9560-58CB44DA8D2B}"/>
              </a:ext>
            </a:extLst>
          </p:cNvPr>
          <p:cNvSpPr/>
          <p:nvPr/>
        </p:nvSpPr>
        <p:spPr>
          <a:xfrm>
            <a:off x="1113183" y="968273"/>
            <a:ext cx="1787669"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Psalm 127:3-5.</a:t>
            </a:r>
          </a:p>
        </p:txBody>
      </p:sp>
      <p:sp>
        <p:nvSpPr>
          <p:cNvPr id="4" name="Rectángulo 3">
            <a:extLst>
              <a:ext uri="{FF2B5EF4-FFF2-40B4-BE49-F238E27FC236}">
                <a16:creationId xmlns:a16="http://schemas.microsoft.com/office/drawing/2014/main" id="{B863FA49-B74D-4453-A4F9-0B97F2A1C70F}"/>
              </a:ext>
            </a:extLst>
          </p:cNvPr>
          <p:cNvSpPr/>
          <p:nvPr/>
        </p:nvSpPr>
        <p:spPr>
          <a:xfrm>
            <a:off x="1113183" y="1337605"/>
            <a:ext cx="9965634" cy="1200329"/>
          </a:xfrm>
          <a:prstGeom prst="rect">
            <a:avLst/>
          </a:prstGeom>
        </p:spPr>
        <p:txBody>
          <a:bodyPr wrap="square">
            <a:spAutoFit/>
          </a:bodyPr>
          <a:lstStyle/>
          <a:p>
            <a:pPr algn="just" fontAlgn="base"/>
            <a:r>
              <a:rPr lang="en-US" b="1" dirty="0">
                <a:solidFill>
                  <a:schemeClr val="bg1">
                    <a:lumMod val="95000"/>
                  </a:schemeClr>
                </a:solidFill>
                <a:latin typeface="Arial" panose="020B0604020202020204" pitchFamily="34" charset="0"/>
                <a:cs typeface="Arial" panose="020B0604020202020204" pitchFamily="34" charset="0"/>
              </a:rPr>
              <a:t>3 </a:t>
            </a:r>
            <a:r>
              <a:rPr lang="en-US" dirty="0">
                <a:solidFill>
                  <a:schemeClr val="bg1">
                    <a:lumMod val="95000"/>
                  </a:schemeClr>
                </a:solidFill>
                <a:latin typeface="Arial" panose="020B0604020202020204" pitchFamily="34" charset="0"/>
                <a:cs typeface="Arial" panose="020B0604020202020204" pitchFamily="34" charset="0"/>
              </a:rPr>
              <a:t>Lo, children are an heritage of the </a:t>
            </a:r>
            <a:r>
              <a:rPr lang="en-US" cap="small" dirty="0">
                <a:solidFill>
                  <a:schemeClr val="bg1">
                    <a:lumMod val="95000"/>
                  </a:schemeClr>
                </a:solidFill>
                <a:latin typeface="Arial" panose="020B0604020202020204" pitchFamily="34" charset="0"/>
                <a:cs typeface="Arial" panose="020B0604020202020204" pitchFamily="34" charset="0"/>
              </a:rPr>
              <a:t>Lord</a:t>
            </a:r>
            <a:r>
              <a:rPr lang="en-US" dirty="0">
                <a:solidFill>
                  <a:schemeClr val="bg1">
                    <a:lumMod val="95000"/>
                  </a:schemeClr>
                </a:solidFill>
                <a:latin typeface="Arial" panose="020B0604020202020204" pitchFamily="34" charset="0"/>
                <a:cs typeface="Arial" panose="020B0604020202020204" pitchFamily="34" charset="0"/>
              </a:rPr>
              <a:t>: and the fruit of the womb is his reward.</a:t>
            </a:r>
          </a:p>
          <a:p>
            <a:pPr algn="just" fontAlgn="base"/>
            <a:r>
              <a:rPr lang="en-US" b="1" dirty="0">
                <a:solidFill>
                  <a:schemeClr val="bg1">
                    <a:lumMod val="95000"/>
                  </a:schemeClr>
                </a:solidFill>
                <a:latin typeface="Arial" panose="020B0604020202020204" pitchFamily="34" charset="0"/>
                <a:cs typeface="Arial" panose="020B0604020202020204" pitchFamily="34" charset="0"/>
              </a:rPr>
              <a:t>4 </a:t>
            </a:r>
            <a:r>
              <a:rPr lang="en-US" dirty="0">
                <a:solidFill>
                  <a:schemeClr val="bg1">
                    <a:lumMod val="95000"/>
                  </a:schemeClr>
                </a:solidFill>
                <a:latin typeface="Arial" panose="020B0604020202020204" pitchFamily="34" charset="0"/>
                <a:cs typeface="Arial" panose="020B0604020202020204" pitchFamily="34" charset="0"/>
              </a:rPr>
              <a:t>As arrows are in the hand of a mighty man; so are children of the youth.</a:t>
            </a:r>
          </a:p>
          <a:p>
            <a:pPr algn="just" fontAlgn="base"/>
            <a:r>
              <a:rPr lang="en-US" b="1" dirty="0">
                <a:solidFill>
                  <a:schemeClr val="bg1">
                    <a:lumMod val="95000"/>
                  </a:schemeClr>
                </a:solidFill>
                <a:latin typeface="Arial" panose="020B0604020202020204" pitchFamily="34" charset="0"/>
                <a:cs typeface="Arial" panose="020B0604020202020204" pitchFamily="34" charset="0"/>
              </a:rPr>
              <a:t>5 </a:t>
            </a:r>
            <a:r>
              <a:rPr lang="en-US" dirty="0">
                <a:solidFill>
                  <a:schemeClr val="bg1">
                    <a:lumMod val="95000"/>
                  </a:schemeClr>
                </a:solidFill>
                <a:latin typeface="Arial" panose="020B0604020202020204" pitchFamily="34" charset="0"/>
                <a:cs typeface="Arial" panose="020B0604020202020204" pitchFamily="34" charset="0"/>
              </a:rPr>
              <a:t>Happy is the man that hath his quiver full of them: they shall not be ashamed, but they shall speak with the enemies in the gate.</a:t>
            </a:r>
            <a:endParaRPr lang="en-US" b="0" i="0" dirty="0">
              <a:solidFill>
                <a:schemeClr val="bg1">
                  <a:lumMod val="95000"/>
                </a:schemeClr>
              </a:solidFill>
              <a:effectLst/>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69A38E7C-8CC3-4B5F-AADE-65C32A945CE1}"/>
              </a:ext>
            </a:extLst>
          </p:cNvPr>
          <p:cNvSpPr/>
          <p:nvPr/>
        </p:nvSpPr>
        <p:spPr>
          <a:xfrm>
            <a:off x="1113183" y="3645930"/>
            <a:ext cx="5609228"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What truth do these verses teach about children?</a:t>
            </a:r>
          </a:p>
        </p:txBody>
      </p:sp>
      <p:sp>
        <p:nvSpPr>
          <p:cNvPr id="8" name="Rectángulo 7">
            <a:extLst>
              <a:ext uri="{FF2B5EF4-FFF2-40B4-BE49-F238E27FC236}">
                <a16:creationId xmlns:a16="http://schemas.microsoft.com/office/drawing/2014/main" id="{BC30B9AD-F7FE-4845-91FE-446CF4AE6E5E}"/>
              </a:ext>
            </a:extLst>
          </p:cNvPr>
          <p:cNvSpPr/>
          <p:nvPr/>
        </p:nvSpPr>
        <p:spPr>
          <a:xfrm>
            <a:off x="1158337" y="4253654"/>
            <a:ext cx="8502498" cy="369332"/>
          </a:xfrm>
          <a:prstGeom prst="rect">
            <a:avLst/>
          </a:prstGeom>
        </p:spPr>
        <p:txBody>
          <a:bodyPr wrap="square">
            <a:spAutoFit/>
          </a:bodyPr>
          <a:lstStyle/>
          <a:p>
            <a:pPr algn="just"/>
            <a:r>
              <a:rPr lang="en-US"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Children are gifts from the Lord and can bring parents great happiness.</a:t>
            </a:r>
            <a:r>
              <a:rPr lang="en-US"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741213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outVertical)">
                                      <p:cBhvr>
                                        <p:cTn id="14" dur="125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F5937AD-8CAB-4FE1-B7F9-187450E726A9}"/>
              </a:ext>
            </a:extLst>
          </p:cNvPr>
          <p:cNvSpPr/>
          <p:nvPr/>
        </p:nvSpPr>
        <p:spPr>
          <a:xfrm>
            <a:off x="2266122" y="1408767"/>
            <a:ext cx="8262730" cy="2554545"/>
          </a:xfrm>
          <a:prstGeom prst="rect">
            <a:avLst/>
          </a:prstGeom>
        </p:spPr>
        <p:txBody>
          <a:bodyPr wrap="square">
            <a:spAutoFit/>
          </a:bodyPr>
          <a:lstStyle/>
          <a:p>
            <a:pPr algn="ctr" fontAlgn="base"/>
            <a:r>
              <a:rPr lang="en-US" sz="2000" dirty="0">
                <a:latin typeface="MV Boli" panose="02000500030200090000" pitchFamily="2" charset="0"/>
                <a:cs typeface="MV Boli" panose="02000500030200090000" pitchFamily="2" charset="0"/>
              </a:rPr>
              <a:t>“It is a crowning privilege of a husband and wife who are able to bear children to provide mortal bodies for [the] spirit children of God. We believe in families, and we believe in children.</a:t>
            </a:r>
          </a:p>
          <a:p>
            <a:pPr algn="ctr" fontAlgn="base"/>
            <a:r>
              <a:rPr lang="en-US" sz="2000" dirty="0">
                <a:latin typeface="MV Boli" panose="02000500030200090000" pitchFamily="2" charset="0"/>
                <a:cs typeface="MV Boli" panose="02000500030200090000" pitchFamily="2" charset="0"/>
              </a:rPr>
              <a:t>“When a child is born to a husband and wife, they are fulfilling part of our Heavenly Father’s plan to bring children to earth. …</a:t>
            </a:r>
          </a:p>
          <a:p>
            <a:pPr algn="ctr" fontAlgn="base"/>
            <a:r>
              <a:rPr lang="en-US" sz="2000" dirty="0">
                <a:latin typeface="MV Boli" panose="02000500030200090000" pitchFamily="2" charset="0"/>
                <a:cs typeface="MV Boli" panose="02000500030200090000" pitchFamily="2" charset="0"/>
              </a:rPr>
              <a:t>“Families are central to God’s eternal plan. I testify of the great blessing of children and of the happiness they will bring us in this life and in the eternities”</a:t>
            </a:r>
            <a:endParaRPr lang="en-US" sz="2000" b="0" i="0" dirty="0">
              <a:effectLst/>
              <a:latin typeface="MV Boli" panose="02000500030200090000" pitchFamily="2" charset="0"/>
              <a:cs typeface="MV Boli" panose="02000500030200090000" pitchFamily="2" charset="0"/>
            </a:endParaRPr>
          </a:p>
        </p:txBody>
      </p:sp>
      <p:sp>
        <p:nvSpPr>
          <p:cNvPr id="4" name="Rectángulo 3">
            <a:extLst>
              <a:ext uri="{FF2B5EF4-FFF2-40B4-BE49-F238E27FC236}">
                <a16:creationId xmlns:a16="http://schemas.microsoft.com/office/drawing/2014/main" id="{BCD75E14-A2D9-45A6-A218-D7251A1F6B51}"/>
              </a:ext>
            </a:extLst>
          </p:cNvPr>
          <p:cNvSpPr/>
          <p:nvPr/>
        </p:nvSpPr>
        <p:spPr>
          <a:xfrm>
            <a:off x="940904" y="779683"/>
            <a:ext cx="7726018" cy="369332"/>
          </a:xfrm>
          <a:prstGeom prst="rect">
            <a:avLst/>
          </a:prstGeom>
        </p:spPr>
        <p:txBody>
          <a:bodyPr wrap="square">
            <a:spAutoFit/>
          </a:bodyPr>
          <a:lstStyle/>
          <a:p>
            <a:pPr algn="just"/>
            <a:r>
              <a:rPr lang="en-US" b="1" dirty="0">
                <a:solidFill>
                  <a:srgbClr val="C00000"/>
                </a:solidFill>
                <a:latin typeface="Arial" panose="020B0604020202020204" pitchFamily="34" charset="0"/>
                <a:cs typeface="Arial" panose="020B0604020202020204" pitchFamily="34" charset="0"/>
              </a:rPr>
              <a:t>Elder Neil L. Andersen of the Quorum of the Twelve Apostles, said:</a:t>
            </a:r>
          </a:p>
        </p:txBody>
      </p:sp>
      <p:sp>
        <p:nvSpPr>
          <p:cNvPr id="5" name="Rectángulo 4">
            <a:extLst>
              <a:ext uri="{FF2B5EF4-FFF2-40B4-BE49-F238E27FC236}">
                <a16:creationId xmlns:a16="http://schemas.microsoft.com/office/drawing/2014/main" id="{4BA93FC9-7FB5-46B0-8257-2DECAB02BDAB}"/>
              </a:ext>
            </a:extLst>
          </p:cNvPr>
          <p:cNvSpPr/>
          <p:nvPr/>
        </p:nvSpPr>
        <p:spPr>
          <a:xfrm>
            <a:off x="1086678" y="3963312"/>
            <a:ext cx="9442174"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Why do you think bearing children is “a crowning privilege” for a husband and wife?</a:t>
            </a:r>
          </a:p>
        </p:txBody>
      </p:sp>
      <p:sp>
        <p:nvSpPr>
          <p:cNvPr id="6" name="Rectángulo 5">
            <a:extLst>
              <a:ext uri="{FF2B5EF4-FFF2-40B4-BE49-F238E27FC236}">
                <a16:creationId xmlns:a16="http://schemas.microsoft.com/office/drawing/2014/main" id="{4DC03D05-BFE8-469D-A22B-E60C48858B98}"/>
              </a:ext>
            </a:extLst>
          </p:cNvPr>
          <p:cNvSpPr/>
          <p:nvPr/>
        </p:nvSpPr>
        <p:spPr>
          <a:xfrm>
            <a:off x="1086678" y="4463534"/>
            <a:ext cx="5609228" cy="369332"/>
          </a:xfrm>
          <a:prstGeom prst="rect">
            <a:avLst/>
          </a:prstGeom>
        </p:spPr>
        <p:txBody>
          <a:bodyPr wrap="none">
            <a:spAutoFit/>
          </a:bodyPr>
          <a:lstStyle/>
          <a:p>
            <a:pPr algn="just"/>
            <a:r>
              <a:rPr lang="en-US" b="1" dirty="0">
                <a:latin typeface="Arial" panose="020B0604020202020204" pitchFamily="34" charset="0"/>
                <a:cs typeface="Arial" panose="020B0604020202020204" pitchFamily="34" charset="0"/>
              </a:rPr>
              <a:t>How can children bring parents great happiness?</a:t>
            </a:r>
          </a:p>
        </p:txBody>
      </p:sp>
      <p:sp>
        <p:nvSpPr>
          <p:cNvPr id="7" name="Rectángulo 6">
            <a:extLst>
              <a:ext uri="{FF2B5EF4-FFF2-40B4-BE49-F238E27FC236}">
                <a16:creationId xmlns:a16="http://schemas.microsoft.com/office/drawing/2014/main" id="{51365A39-1EF8-4489-B56C-94E77B1F86BD}"/>
              </a:ext>
            </a:extLst>
          </p:cNvPr>
          <p:cNvSpPr/>
          <p:nvPr/>
        </p:nvSpPr>
        <p:spPr>
          <a:xfrm>
            <a:off x="1086677" y="4939795"/>
            <a:ext cx="9442173" cy="646331"/>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How can remembering that children are gifts from the Lord influence our attitude toward having and rearing children?</a:t>
            </a:r>
          </a:p>
        </p:txBody>
      </p:sp>
    </p:spTree>
    <p:extLst>
      <p:ext uri="{BB962C8B-B14F-4D97-AF65-F5344CB8AC3E}">
        <p14:creationId xmlns:p14="http://schemas.microsoft.com/office/powerpoint/2010/main" val="149490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 fill="hold"/>
                                        <p:tgtEl>
                                          <p:spTgt spid="2"/>
                                        </p:tgtEl>
                                        <p:attrNameLst>
                                          <p:attrName>ppt_y</p:attrName>
                                        </p:attrNameLst>
                                      </p:cBhvr>
                                      <p:tavLst>
                                        <p:tav tm="0">
                                          <p:val>
                                            <p:strVal val="#ppt_y"/>
                                          </p:val>
                                        </p:tav>
                                        <p:tav tm="100000">
                                          <p:val>
                                            <p:strVal val="#ppt_y"/>
                                          </p:val>
                                        </p:tav>
                                      </p:tavLst>
                                    </p:anim>
                                    <p:anim calcmode="lin" valueType="num">
                                      <p:cBhvr>
                                        <p:cTn id="9" dur="1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0" fill="hold"/>
                                        <p:tgtEl>
                                          <p:spTgt spid="6"/>
                                        </p:tgtEl>
                                        <p:attrNameLst>
                                          <p:attrName>ppt_w</p:attrName>
                                        </p:attrNameLst>
                                      </p:cBhvr>
                                      <p:tavLst>
                                        <p:tav tm="0" fmla="#ppt_w*sin(2.5*pi*$)">
                                          <p:val>
                                            <p:fltVal val="0"/>
                                          </p:val>
                                        </p:tav>
                                        <p:tav tm="100000">
                                          <p:val>
                                            <p:fltVal val="1"/>
                                          </p:val>
                                        </p:tav>
                                      </p:tavLst>
                                    </p:anim>
                                    <p:anim calcmode="lin" valueType="num">
                                      <p:cBhvr>
                                        <p:cTn id="22" dur="5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style.rotation</p:attrName>
                                        </p:attrNameLst>
                                      </p:cBhvr>
                                      <p:tavLst>
                                        <p:tav tm="0">
                                          <p:val>
                                            <p:fltVal val="360"/>
                                          </p:val>
                                        </p:tav>
                                        <p:tav tm="100000">
                                          <p:val>
                                            <p:fltVal val="0"/>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Elementos multimedia en línea 1" title="Children Are Entitled To Both A Father And A Mother">
            <a:hlinkClick r:id="" action="ppaction://media"/>
            <a:extLst>
              <a:ext uri="{FF2B5EF4-FFF2-40B4-BE49-F238E27FC236}">
                <a16:creationId xmlns:a16="http://schemas.microsoft.com/office/drawing/2014/main" id="{0CCCC8F8-9F5A-4112-807F-4CC8B06D520A}"/>
              </a:ext>
            </a:extLst>
          </p:cNvPr>
          <p:cNvPicPr>
            <a:picLocks noRot="1" noChangeAspect="1"/>
          </p:cNvPicPr>
          <p:nvPr>
            <a:videoFile r:link="rId1"/>
          </p:nvPr>
        </p:nvPicPr>
        <p:blipFill>
          <a:blip r:embed="rId3"/>
          <a:stretch>
            <a:fillRect/>
          </a:stretch>
        </p:blipFill>
        <p:spPr>
          <a:xfrm>
            <a:off x="1660939" y="1317763"/>
            <a:ext cx="8188371" cy="460595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606701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DCDA18B-DD72-4FE1-9BCC-BA03227C9C0E}"/>
              </a:ext>
            </a:extLst>
          </p:cNvPr>
          <p:cNvSpPr/>
          <p:nvPr/>
        </p:nvSpPr>
        <p:spPr>
          <a:xfrm>
            <a:off x="1310915" y="830651"/>
            <a:ext cx="1184940" cy="369332"/>
          </a:xfrm>
          <a:prstGeom prst="rect">
            <a:avLst/>
          </a:prstGeom>
        </p:spPr>
        <p:txBody>
          <a:bodyPr wrap="none">
            <a:spAutoFit/>
          </a:bodyPr>
          <a:lstStyle/>
          <a:p>
            <a:pPr algn="just" fontAlgn="base"/>
            <a:r>
              <a:rPr lang="en-US" b="1" dirty="0">
                <a:latin typeface="Arial" panose="020B0604020202020204" pitchFamily="34" charset="0"/>
                <a:cs typeface="Arial" panose="020B0604020202020204" pitchFamily="34" charset="0"/>
              </a:rPr>
              <a:t>Psalm 51</a:t>
            </a:r>
            <a:endParaRPr lang="en-US" b="1" dirty="0">
              <a:effectLst/>
              <a:latin typeface="Arial" panose="020B0604020202020204" pitchFamily="34" charset="0"/>
              <a:cs typeface="Arial" panose="020B0604020202020204" pitchFamily="34" charset="0"/>
            </a:endParaRPr>
          </a:p>
        </p:txBody>
      </p:sp>
      <p:sp>
        <p:nvSpPr>
          <p:cNvPr id="3" name="Subtitle 4">
            <a:extLst>
              <a:ext uri="{FF2B5EF4-FFF2-40B4-BE49-F238E27FC236}">
                <a16:creationId xmlns:a16="http://schemas.microsoft.com/office/drawing/2014/main" id="{D274EBD2-A341-4E0F-9792-6EA5D720BE2F}"/>
              </a:ext>
            </a:extLst>
          </p:cNvPr>
          <p:cNvSpPr txBox="1">
            <a:spLocks/>
          </p:cNvSpPr>
          <p:nvPr/>
        </p:nvSpPr>
        <p:spPr>
          <a:xfrm>
            <a:off x="9395792" y="406428"/>
            <a:ext cx="2796208" cy="746511"/>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b="0" i="0" kern="1200" cap="all">
                <a:solidFill>
                  <a:schemeClr val="accent1"/>
                </a:solidFill>
                <a:latin typeface="+mj-lt"/>
                <a:ea typeface="+mj-ea"/>
                <a:cs typeface="+mj-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400" b="0" i="0" kern="1200">
                <a:solidFill>
                  <a:schemeClr val="tx1">
                    <a:tint val="75000"/>
                  </a:schemeClr>
                </a:solidFill>
                <a:latin typeface="+mj-lt"/>
                <a:ea typeface="+mj-ea"/>
                <a:cs typeface="+mj-cs"/>
              </a:defRPr>
            </a:lvl9pPr>
          </a:lstStyle>
          <a:p>
            <a:r>
              <a:rPr lang="en-US" b="1" dirty="0">
                <a:solidFill>
                  <a:schemeClr val="tx2">
                    <a:lumMod val="75000"/>
                    <a:lumOff val="25000"/>
                  </a:schemeClr>
                </a:solidFill>
                <a:effectLst>
                  <a:outerShdw blurRad="38100" dist="38100" dir="2700000" algn="tl">
                    <a:srgbClr val="000000">
                      <a:alpha val="43137"/>
                    </a:srgbClr>
                  </a:outerShdw>
                </a:effectLst>
                <a:latin typeface="Trebuchet MS" panose="020B0603020202020204" pitchFamily="34" charset="0"/>
                <a:ea typeface="MS PMincho" panose="02020600040205080304" pitchFamily="18" charset="-128"/>
                <a:cs typeface="Calibri" panose="020F0502020204030204" pitchFamily="34" charset="0"/>
              </a:rPr>
              <a:t>LESSONS 111 &amp; 112</a:t>
            </a:r>
          </a:p>
        </p:txBody>
      </p:sp>
      <p:sp>
        <p:nvSpPr>
          <p:cNvPr id="2" name="Rectángulo 1">
            <a:extLst>
              <a:ext uri="{FF2B5EF4-FFF2-40B4-BE49-F238E27FC236}">
                <a16:creationId xmlns:a16="http://schemas.microsoft.com/office/drawing/2014/main" id="{6CD4EA60-5797-41C0-B3BA-19F6CFA8BE4F}"/>
              </a:ext>
            </a:extLst>
          </p:cNvPr>
          <p:cNvSpPr/>
          <p:nvPr/>
        </p:nvSpPr>
        <p:spPr>
          <a:xfrm>
            <a:off x="2672627" y="3105834"/>
            <a:ext cx="6846747" cy="1077218"/>
          </a:xfrm>
          <a:prstGeom prst="rect">
            <a:avLst/>
          </a:prstGeom>
        </p:spPr>
        <p:txBody>
          <a:bodyPr wrap="none">
            <a:spAutoFit/>
          </a:bodyPr>
          <a:lstStyle/>
          <a:p>
            <a:pPr algn="ctr" fontAlgn="base"/>
            <a:r>
              <a:rPr lang="en-US" sz="3200" b="1" dirty="0">
                <a:latin typeface="Microsoft PhagsPa" panose="020B0502040204020203" pitchFamily="34" charset="0"/>
              </a:rPr>
              <a:t>“David pleads for forgiveness and </a:t>
            </a:r>
          </a:p>
          <a:p>
            <a:pPr algn="ctr" fontAlgn="base"/>
            <a:r>
              <a:rPr lang="en-US" sz="3200" b="1" dirty="0">
                <a:latin typeface="Microsoft PhagsPa" panose="020B0502040204020203" pitchFamily="34" charset="0"/>
              </a:rPr>
              <a:t>the Lord’s help”</a:t>
            </a:r>
            <a:endParaRPr lang="en-US" sz="3200" b="1" dirty="0">
              <a:effectLst/>
              <a:latin typeface="Microsoft PhagsPa" panose="020B0502040204020203" pitchFamily="34" charset="0"/>
            </a:endParaRPr>
          </a:p>
        </p:txBody>
      </p:sp>
    </p:spTree>
    <p:extLst>
      <p:ext uri="{BB962C8B-B14F-4D97-AF65-F5344CB8AC3E}">
        <p14:creationId xmlns:p14="http://schemas.microsoft.com/office/powerpoint/2010/main" val="1009481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www.lds.org/bc/content/shared/content/images/gospel-library/manual/PD60004368/0001112alt.jpg">
            <a:extLst>
              <a:ext uri="{FF2B5EF4-FFF2-40B4-BE49-F238E27FC236}">
                <a16:creationId xmlns:a16="http://schemas.microsoft.com/office/drawing/2014/main" id="{9DAC31DF-54B5-4595-AF7D-B7490C9951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513" y="959491"/>
            <a:ext cx="3987800" cy="493901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F7469800-7395-4691-AB52-BE6F6433DA8B}"/>
              </a:ext>
            </a:extLst>
          </p:cNvPr>
          <p:cNvSpPr/>
          <p:nvPr/>
        </p:nvSpPr>
        <p:spPr>
          <a:xfrm>
            <a:off x="5406069" y="2003988"/>
            <a:ext cx="5152373" cy="707886"/>
          </a:xfrm>
          <a:prstGeom prst="rect">
            <a:avLst/>
          </a:prstGeom>
        </p:spPr>
        <p:txBody>
          <a:bodyPr wrap="none">
            <a:spAutoFit/>
          </a:bodyPr>
          <a:lstStyle/>
          <a:p>
            <a:pPr algn="just"/>
            <a:r>
              <a:rPr lang="en-US" sz="2000" b="1" dirty="0">
                <a:latin typeface="Arial" panose="020B0604020202020204" pitchFamily="34" charset="0"/>
                <a:cs typeface="Arial" panose="020B0604020202020204" pitchFamily="34" charset="0"/>
              </a:rPr>
              <a:t>What are some of the great things David </a:t>
            </a:r>
          </a:p>
          <a:p>
            <a:pPr algn="just"/>
            <a:r>
              <a:rPr lang="en-US" sz="2000" b="1" dirty="0">
                <a:latin typeface="Arial" panose="020B0604020202020204" pitchFamily="34" charset="0"/>
                <a:cs typeface="Arial" panose="020B0604020202020204" pitchFamily="34" charset="0"/>
              </a:rPr>
              <a:t>did in his life?</a:t>
            </a:r>
          </a:p>
        </p:txBody>
      </p:sp>
      <p:sp>
        <p:nvSpPr>
          <p:cNvPr id="4" name="Rectángulo 3">
            <a:extLst>
              <a:ext uri="{FF2B5EF4-FFF2-40B4-BE49-F238E27FC236}">
                <a16:creationId xmlns:a16="http://schemas.microsoft.com/office/drawing/2014/main" id="{F46527A6-B43B-4CD7-950D-CBA64365C47E}"/>
              </a:ext>
            </a:extLst>
          </p:cNvPr>
          <p:cNvSpPr/>
          <p:nvPr/>
        </p:nvSpPr>
        <p:spPr>
          <a:xfrm>
            <a:off x="5406069" y="4002046"/>
            <a:ext cx="5208477" cy="707886"/>
          </a:xfrm>
          <a:prstGeom prst="rect">
            <a:avLst/>
          </a:prstGeom>
        </p:spPr>
        <p:txBody>
          <a:bodyPr wrap="none">
            <a:spAutoFit/>
          </a:bodyPr>
          <a:lstStyle/>
          <a:p>
            <a:pPr algn="just"/>
            <a:r>
              <a:rPr lang="en-US" sz="2000" b="1" dirty="0">
                <a:latin typeface="Arial" panose="020B0604020202020204" pitchFamily="34" charset="0"/>
                <a:cs typeface="Arial" panose="020B0604020202020204" pitchFamily="34" charset="0"/>
              </a:rPr>
              <a:t>What are some of the sinful things David </a:t>
            </a:r>
          </a:p>
          <a:p>
            <a:pPr algn="just"/>
            <a:r>
              <a:rPr lang="en-US" sz="2000" b="1" dirty="0">
                <a:latin typeface="Arial" panose="020B0604020202020204" pitchFamily="34" charset="0"/>
                <a:cs typeface="Arial" panose="020B0604020202020204" pitchFamily="34" charset="0"/>
              </a:rPr>
              <a:t>did in his life?</a:t>
            </a:r>
          </a:p>
        </p:txBody>
      </p:sp>
    </p:spTree>
    <p:extLst>
      <p:ext uri="{BB962C8B-B14F-4D97-AF65-F5344CB8AC3E}">
        <p14:creationId xmlns:p14="http://schemas.microsoft.com/office/powerpoint/2010/main" val="37111951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080A22D-6A57-4F42-858F-32C5FEEDDE51}"/>
              </a:ext>
            </a:extLst>
          </p:cNvPr>
          <p:cNvSpPr/>
          <p:nvPr/>
        </p:nvSpPr>
        <p:spPr>
          <a:xfrm>
            <a:off x="1113183" y="779683"/>
            <a:ext cx="8865704" cy="369332"/>
          </a:xfrm>
          <a:prstGeom prst="rect">
            <a:avLst/>
          </a:prstGeom>
        </p:spPr>
        <p:txBody>
          <a:bodyPr wrap="square">
            <a:spAutoFit/>
          </a:bodyPr>
          <a:lstStyle/>
          <a:p>
            <a:pPr algn="just"/>
            <a:r>
              <a:rPr lang="en-US"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did David demonstrate the attitude of one who is seeking to truly repent?</a:t>
            </a:r>
          </a:p>
        </p:txBody>
      </p:sp>
      <p:sp>
        <p:nvSpPr>
          <p:cNvPr id="4" name="Rectángulo 3">
            <a:extLst>
              <a:ext uri="{FF2B5EF4-FFF2-40B4-BE49-F238E27FC236}">
                <a16:creationId xmlns:a16="http://schemas.microsoft.com/office/drawing/2014/main" id="{A4B98E27-D03A-45CD-A17F-627C08ED237F}"/>
              </a:ext>
            </a:extLst>
          </p:cNvPr>
          <p:cNvSpPr/>
          <p:nvPr/>
        </p:nvSpPr>
        <p:spPr>
          <a:xfrm>
            <a:off x="1113182" y="1337604"/>
            <a:ext cx="4711546" cy="369332"/>
          </a:xfrm>
          <a:prstGeom prst="rect">
            <a:avLst/>
          </a:prstGeom>
        </p:spPr>
        <p:txBody>
          <a:bodyPr wrap="none">
            <a:spAutoFit/>
          </a:bodyPr>
          <a:lstStyle/>
          <a:p>
            <a:pPr algn="just"/>
            <a:r>
              <a:rPr lang="en-US"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did David describe forgiveness of sins?</a:t>
            </a:r>
          </a:p>
        </p:txBody>
      </p:sp>
      <p:sp>
        <p:nvSpPr>
          <p:cNvPr id="5" name="Rectángulo 4">
            <a:extLst>
              <a:ext uri="{FF2B5EF4-FFF2-40B4-BE49-F238E27FC236}">
                <a16:creationId xmlns:a16="http://schemas.microsoft.com/office/drawing/2014/main" id="{362BDE65-3822-4295-BC20-96DB2686190B}"/>
              </a:ext>
            </a:extLst>
          </p:cNvPr>
          <p:cNvSpPr/>
          <p:nvPr/>
        </p:nvSpPr>
        <p:spPr>
          <a:xfrm>
            <a:off x="1113182" y="1895525"/>
            <a:ext cx="8282609" cy="369332"/>
          </a:xfrm>
          <a:prstGeom prst="rect">
            <a:avLst/>
          </a:prstGeom>
        </p:spPr>
        <p:txBody>
          <a:bodyPr wrap="square">
            <a:spAutoFit/>
          </a:bodyPr>
          <a:lstStyle/>
          <a:p>
            <a:pPr algn="just"/>
            <a:r>
              <a:rPr lang="en-US"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did David know about God that motivated him to seek forgiveness?</a:t>
            </a:r>
          </a:p>
        </p:txBody>
      </p:sp>
      <p:sp>
        <p:nvSpPr>
          <p:cNvPr id="6" name="Rectángulo 5">
            <a:extLst>
              <a:ext uri="{FF2B5EF4-FFF2-40B4-BE49-F238E27FC236}">
                <a16:creationId xmlns:a16="http://schemas.microsoft.com/office/drawing/2014/main" id="{DD070515-2B6B-4654-A8D3-4F93810D2882}"/>
              </a:ext>
            </a:extLst>
          </p:cNvPr>
          <p:cNvSpPr/>
          <p:nvPr/>
        </p:nvSpPr>
        <p:spPr>
          <a:xfrm>
            <a:off x="1113181" y="2449522"/>
            <a:ext cx="8680175"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What are some of the answers to these questions that stood out to you?</a:t>
            </a:r>
          </a:p>
        </p:txBody>
      </p:sp>
      <p:sp>
        <p:nvSpPr>
          <p:cNvPr id="7" name="Rectángulo 6">
            <a:extLst>
              <a:ext uri="{FF2B5EF4-FFF2-40B4-BE49-F238E27FC236}">
                <a16:creationId xmlns:a16="http://schemas.microsoft.com/office/drawing/2014/main" id="{AFEE4F72-3038-46C7-8D8F-DED65A166DE7}"/>
              </a:ext>
            </a:extLst>
          </p:cNvPr>
          <p:cNvSpPr/>
          <p:nvPr/>
        </p:nvSpPr>
        <p:spPr>
          <a:xfrm>
            <a:off x="1113181" y="2915109"/>
            <a:ext cx="7036906"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What must we offer in order for the Savior to make us clean?</a:t>
            </a:r>
          </a:p>
        </p:txBody>
      </p:sp>
      <p:sp>
        <p:nvSpPr>
          <p:cNvPr id="8" name="Rectángulo 7">
            <a:extLst>
              <a:ext uri="{FF2B5EF4-FFF2-40B4-BE49-F238E27FC236}">
                <a16:creationId xmlns:a16="http://schemas.microsoft.com/office/drawing/2014/main" id="{3BD94D87-8348-472D-8B65-2221252E9C43}"/>
              </a:ext>
            </a:extLst>
          </p:cNvPr>
          <p:cNvSpPr/>
          <p:nvPr/>
        </p:nvSpPr>
        <p:spPr>
          <a:xfrm>
            <a:off x="1113181" y="3429000"/>
            <a:ext cx="9488558" cy="646331"/>
          </a:xfrm>
          <a:prstGeom prst="rect">
            <a:avLst/>
          </a:prstGeom>
        </p:spPr>
        <p:txBody>
          <a:bodyPr wrap="square">
            <a:spAutoFit/>
          </a:bodyPr>
          <a:lstStyle/>
          <a:p>
            <a:pPr algn="just"/>
            <a:r>
              <a:rPr lang="en-US" b="1" dirty="0">
                <a:solidFill>
                  <a:schemeClr val="accent6">
                    <a:lumMod val="75000"/>
                  </a:schemeClr>
                </a:solidFill>
                <a:latin typeface="MV Boli" panose="02000500030200090000" pitchFamily="2" charset="0"/>
                <a:cs typeface="MV Boli" panose="02000500030200090000" pitchFamily="2" charset="0"/>
              </a:rPr>
              <a:t>If we acknowledge our sins and offer the Savior a broken and contrite heart, then He can make us clean.</a:t>
            </a:r>
            <a:endParaRPr lang="en-US" dirty="0">
              <a:solidFill>
                <a:schemeClr val="accent6">
                  <a:lumMod val="75000"/>
                </a:schemeClr>
              </a:solidFill>
              <a:latin typeface="MV Boli" panose="02000500030200090000" pitchFamily="2" charset="0"/>
              <a:cs typeface="MV Boli" panose="02000500030200090000" pitchFamily="2" charset="0"/>
            </a:endParaRPr>
          </a:p>
        </p:txBody>
      </p:sp>
      <p:sp>
        <p:nvSpPr>
          <p:cNvPr id="9" name="Rectángulo 8">
            <a:extLst>
              <a:ext uri="{FF2B5EF4-FFF2-40B4-BE49-F238E27FC236}">
                <a16:creationId xmlns:a16="http://schemas.microsoft.com/office/drawing/2014/main" id="{8A4EBEB3-1F48-4F02-9280-FE606D1DBBB7}"/>
              </a:ext>
            </a:extLst>
          </p:cNvPr>
          <p:cNvSpPr/>
          <p:nvPr/>
        </p:nvSpPr>
        <p:spPr>
          <a:xfrm>
            <a:off x="1113181" y="4219890"/>
            <a:ext cx="7832036"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What does it mean to offer the Savior a broken and contrite heart?</a:t>
            </a:r>
          </a:p>
        </p:txBody>
      </p:sp>
    </p:spTree>
    <p:extLst>
      <p:ext uri="{BB962C8B-B14F-4D97-AF65-F5344CB8AC3E}">
        <p14:creationId xmlns:p14="http://schemas.microsoft.com/office/powerpoint/2010/main" val="325275329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3"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upRight)">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900" decel="100000" fill="hold"/>
                                        <p:tgtEl>
                                          <p:spTgt spid="7"/>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500" fill="hold"/>
                                        <p:tgtEl>
                                          <p:spTgt spid="8"/>
                                        </p:tgtEl>
                                        <p:attrNameLst>
                                          <p:attrName>ppt_w</p:attrName>
                                        </p:attrNameLst>
                                      </p:cBhvr>
                                      <p:tavLst>
                                        <p:tav tm="0">
                                          <p:val>
                                            <p:fltVal val="0"/>
                                          </p:val>
                                        </p:tav>
                                        <p:tav tm="100000">
                                          <p:val>
                                            <p:strVal val="#ppt_w"/>
                                          </p:val>
                                        </p:tav>
                                      </p:tavLst>
                                    </p:anim>
                                    <p:anim calcmode="lin" valueType="num">
                                      <p:cBhvr>
                                        <p:cTn id="29" dur="1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heel(4)">
                                      <p:cBhvr>
                                        <p:cTn id="34"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E88F38B-C114-416B-B983-DFB80C050C50}"/>
              </a:ext>
            </a:extLst>
          </p:cNvPr>
          <p:cNvSpPr/>
          <p:nvPr/>
        </p:nvSpPr>
        <p:spPr>
          <a:xfrm>
            <a:off x="628125" y="783607"/>
            <a:ext cx="6271782" cy="369332"/>
          </a:xfrm>
          <a:prstGeom prst="rect">
            <a:avLst/>
          </a:prstGeom>
        </p:spPr>
        <p:txBody>
          <a:bodyPr wrap="none">
            <a:spAutoFit/>
          </a:bodyPr>
          <a:lstStyle/>
          <a:p>
            <a:pPr algn="just"/>
            <a:r>
              <a:rPr lang="en-US" b="1" dirty="0">
                <a:latin typeface="Arial" panose="020B0604020202020204" pitchFamily="34" charset="0"/>
                <a:cs typeface="Arial" panose="020B0604020202020204" pitchFamily="34" charset="0"/>
              </a:rPr>
              <a:t>Elder Bruce D. Porter (1952–2016) of the Seventy, Said:</a:t>
            </a:r>
          </a:p>
        </p:txBody>
      </p:sp>
      <p:sp>
        <p:nvSpPr>
          <p:cNvPr id="4" name="Rectángulo 3">
            <a:extLst>
              <a:ext uri="{FF2B5EF4-FFF2-40B4-BE49-F238E27FC236}">
                <a16:creationId xmlns:a16="http://schemas.microsoft.com/office/drawing/2014/main" id="{31512267-F12C-4535-9D9C-BDB76F5A1768}"/>
              </a:ext>
            </a:extLst>
          </p:cNvPr>
          <p:cNvSpPr/>
          <p:nvPr/>
        </p:nvSpPr>
        <p:spPr>
          <a:xfrm>
            <a:off x="2522367" y="1668666"/>
            <a:ext cx="7895798" cy="2308324"/>
          </a:xfrm>
          <a:prstGeom prst="rect">
            <a:avLst/>
          </a:prstGeom>
        </p:spPr>
        <p:txBody>
          <a:bodyPr wrap="square">
            <a:spAutoFit/>
          </a:bodyPr>
          <a:lstStyle/>
          <a:p>
            <a:pPr algn="ctr"/>
            <a:r>
              <a:rPr lang="en-US" sz="2400" dirty="0">
                <a:solidFill>
                  <a:schemeClr val="accent4">
                    <a:lumMod val="50000"/>
                  </a:schemeClr>
                </a:solidFill>
                <a:latin typeface="Arial" panose="020B0604020202020204" pitchFamily="34" charset="0"/>
                <a:cs typeface="Arial" panose="020B0604020202020204" pitchFamily="34" charset="0"/>
              </a:rPr>
              <a:t>“Those who have a broken heart and a contrite spirit are willing to do anything and everything that God asks of them, without resistance or resentment. We cease doing things our way and learn to do them God’s way instead. In such a condition of submissiveness, the Atonement can take effect and true repentance can occur” </a:t>
            </a:r>
          </a:p>
        </p:txBody>
      </p:sp>
      <p:sp>
        <p:nvSpPr>
          <p:cNvPr id="5" name="Rectángulo 4">
            <a:extLst>
              <a:ext uri="{FF2B5EF4-FFF2-40B4-BE49-F238E27FC236}">
                <a16:creationId xmlns:a16="http://schemas.microsoft.com/office/drawing/2014/main" id="{3BD67AAC-93D3-4D51-B1FE-A67AFE3761C4}"/>
              </a:ext>
            </a:extLst>
          </p:cNvPr>
          <p:cNvSpPr/>
          <p:nvPr/>
        </p:nvSpPr>
        <p:spPr>
          <a:xfrm>
            <a:off x="628125" y="4308051"/>
            <a:ext cx="7496544"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How can we tell if we have a broken heart and a contrite spirit?</a:t>
            </a:r>
          </a:p>
        </p:txBody>
      </p:sp>
    </p:spTree>
    <p:extLst>
      <p:ext uri="{BB962C8B-B14F-4D97-AF65-F5344CB8AC3E}">
        <p14:creationId xmlns:p14="http://schemas.microsoft.com/office/powerpoint/2010/main" val="642382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1A03CBE-D6CB-40DA-AC62-E80E7E7584E4}"/>
              </a:ext>
            </a:extLst>
          </p:cNvPr>
          <p:cNvSpPr/>
          <p:nvPr/>
        </p:nvSpPr>
        <p:spPr>
          <a:xfrm>
            <a:off x="2855370" y="2782669"/>
            <a:ext cx="6481261" cy="1200329"/>
          </a:xfrm>
          <a:prstGeom prst="rect">
            <a:avLst/>
          </a:prstGeom>
        </p:spPr>
        <p:txBody>
          <a:bodyPr wrap="none">
            <a:spAutoFit/>
          </a:bodyPr>
          <a:lstStyle/>
          <a:p>
            <a:pPr algn="ctr" fontAlgn="base"/>
            <a:r>
              <a:rPr lang="en-US" sz="3600" b="1" dirty="0">
                <a:latin typeface="Microsoft PhagsPa" panose="020B0502040204020203" pitchFamily="34" charset="0"/>
                <a:cs typeface="Arial" panose="020B0604020202020204" pitchFamily="34" charset="0"/>
              </a:rPr>
              <a:t>“The Lord blesses those who </a:t>
            </a:r>
          </a:p>
          <a:p>
            <a:pPr algn="ctr" fontAlgn="base"/>
            <a:r>
              <a:rPr lang="en-US" sz="3600" b="1" dirty="0">
                <a:latin typeface="Microsoft PhagsPa" panose="020B0502040204020203" pitchFamily="34" charset="0"/>
                <a:cs typeface="Arial" panose="020B0604020202020204" pitchFamily="34" charset="0"/>
              </a:rPr>
              <a:t>keep His laws”</a:t>
            </a:r>
            <a:endParaRPr lang="en-US" sz="3600" b="1" dirty="0">
              <a:effectLst/>
              <a:latin typeface="Microsoft PhagsPa" panose="020B0502040204020203" pitchFamily="34" charset="0"/>
              <a:cs typeface="Arial" panose="020B0604020202020204" pitchFamily="34" charset="0"/>
            </a:endParaRPr>
          </a:p>
        </p:txBody>
      </p:sp>
      <p:sp>
        <p:nvSpPr>
          <p:cNvPr id="4" name="Rectángulo 3">
            <a:extLst>
              <a:ext uri="{FF2B5EF4-FFF2-40B4-BE49-F238E27FC236}">
                <a16:creationId xmlns:a16="http://schemas.microsoft.com/office/drawing/2014/main" id="{48114D64-0CEE-4521-B813-8A1AA7B37747}"/>
              </a:ext>
            </a:extLst>
          </p:cNvPr>
          <p:cNvSpPr/>
          <p:nvPr/>
        </p:nvSpPr>
        <p:spPr>
          <a:xfrm>
            <a:off x="1113183" y="968273"/>
            <a:ext cx="1290738" cy="369332"/>
          </a:xfrm>
          <a:prstGeom prst="rect">
            <a:avLst/>
          </a:prstGeom>
        </p:spPr>
        <p:txBody>
          <a:bodyPr wrap="none">
            <a:spAutoFit/>
          </a:bodyPr>
          <a:lstStyle/>
          <a:p>
            <a:pPr fontAlgn="base"/>
            <a:r>
              <a:rPr lang="en-US" b="1" dirty="0">
                <a:latin typeface="Arial" panose="020B0604020202020204" pitchFamily="34" charset="0"/>
                <a:cs typeface="Arial" panose="020B0604020202020204" pitchFamily="34" charset="0"/>
              </a:rPr>
              <a:t>Psalm 119</a:t>
            </a:r>
            <a:endParaRPr lang="en-US"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421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D8D11EE-22C8-4657-850A-18337B4C818D}"/>
              </a:ext>
            </a:extLst>
          </p:cNvPr>
          <p:cNvSpPr/>
          <p:nvPr/>
        </p:nvSpPr>
        <p:spPr>
          <a:xfrm>
            <a:off x="4982817" y="1903344"/>
            <a:ext cx="5830956" cy="646331"/>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How can each of these objects provide someone with guidance and direction?</a:t>
            </a:r>
          </a:p>
        </p:txBody>
      </p:sp>
      <p:sp>
        <p:nvSpPr>
          <p:cNvPr id="4" name="Rectángulo 3">
            <a:extLst>
              <a:ext uri="{FF2B5EF4-FFF2-40B4-BE49-F238E27FC236}">
                <a16:creationId xmlns:a16="http://schemas.microsoft.com/office/drawing/2014/main" id="{75DBEC8B-AB7C-41C0-B821-F57747811D59}"/>
              </a:ext>
            </a:extLst>
          </p:cNvPr>
          <p:cNvSpPr/>
          <p:nvPr/>
        </p:nvSpPr>
        <p:spPr>
          <a:xfrm>
            <a:off x="4982817" y="3429000"/>
            <a:ext cx="5830956" cy="646331"/>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What are some situations in which youth today may need divine guidance and direction?</a:t>
            </a:r>
          </a:p>
        </p:txBody>
      </p:sp>
      <p:pic>
        <p:nvPicPr>
          <p:cNvPr id="2050" name="Picture 2" descr="https://www.lds.org/bc/content/shared/content/images/gospel-library/manual/PD60004368/CWD_d2c8ceff-18f4-4240-abc5-ef2af96df9a3.jpg">
            <a:extLst>
              <a:ext uri="{FF2B5EF4-FFF2-40B4-BE49-F238E27FC236}">
                <a16:creationId xmlns:a16="http://schemas.microsoft.com/office/drawing/2014/main" id="{5661A69C-A94C-4767-A28C-FA4F7690B0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3183" y="907773"/>
            <a:ext cx="3498574" cy="524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55417"/>
      </p:ext>
    </p:extLst>
  </p:cSld>
  <p:clrMapOvr>
    <a:masterClrMapping/>
  </p:clrMapOvr>
  <mc:AlternateContent xmlns:mc="http://schemas.openxmlformats.org/markup-compatibility/2006" xmlns:p14="http://schemas.microsoft.com/office/powerpoint/2010/main">
    <mc:Choice Requires="p14">
      <p:transition spd="slow" p14:dur="2250">
        <p14:window/>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CD1D989-BA1A-405E-BAAE-D528B6584C51}"/>
              </a:ext>
            </a:extLst>
          </p:cNvPr>
          <p:cNvSpPr/>
          <p:nvPr/>
        </p:nvSpPr>
        <p:spPr>
          <a:xfrm>
            <a:off x="1113182" y="4000791"/>
            <a:ext cx="8825947" cy="369332"/>
          </a:xfrm>
          <a:prstGeom prst="rect">
            <a:avLst/>
          </a:prstGeom>
        </p:spPr>
        <p:txBody>
          <a:bodyPr wrap="square">
            <a:spAutoFit/>
          </a:bodyPr>
          <a:lstStyle/>
          <a:p>
            <a:pPr algn="just"/>
            <a:r>
              <a:rPr lang="en-US" b="1" dirty="0">
                <a:latin typeface="Arial" panose="020B0604020202020204" pitchFamily="34" charset="0"/>
                <a:cs typeface="Arial" panose="020B0604020202020204" pitchFamily="34" charset="0"/>
              </a:rPr>
              <a:t>What do you think it means to “walk in the law of the Lord” (Psalm 119:1)?</a:t>
            </a:r>
          </a:p>
        </p:txBody>
      </p:sp>
      <p:sp>
        <p:nvSpPr>
          <p:cNvPr id="5" name="Rectángulo 4">
            <a:extLst>
              <a:ext uri="{FF2B5EF4-FFF2-40B4-BE49-F238E27FC236}">
                <a16:creationId xmlns:a16="http://schemas.microsoft.com/office/drawing/2014/main" id="{F4888A65-A4BB-4CFA-90E4-2BAF5584F7D1}"/>
              </a:ext>
            </a:extLst>
          </p:cNvPr>
          <p:cNvSpPr/>
          <p:nvPr/>
        </p:nvSpPr>
        <p:spPr>
          <a:xfrm>
            <a:off x="1113183" y="3585327"/>
            <a:ext cx="4660250"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What makes a person blessed or happy?</a:t>
            </a:r>
          </a:p>
        </p:txBody>
      </p:sp>
      <p:sp>
        <p:nvSpPr>
          <p:cNvPr id="9" name="Rectángulo 8">
            <a:extLst>
              <a:ext uri="{FF2B5EF4-FFF2-40B4-BE49-F238E27FC236}">
                <a16:creationId xmlns:a16="http://schemas.microsoft.com/office/drawing/2014/main" id="{AC2F6C15-FF01-4546-BD87-43DD7D337458}"/>
              </a:ext>
            </a:extLst>
          </p:cNvPr>
          <p:cNvSpPr/>
          <p:nvPr/>
        </p:nvSpPr>
        <p:spPr>
          <a:xfrm>
            <a:off x="974361" y="702113"/>
            <a:ext cx="2083632" cy="989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ángulo: esquinas redondeadas 7">
            <a:extLst>
              <a:ext uri="{FF2B5EF4-FFF2-40B4-BE49-F238E27FC236}">
                <a16:creationId xmlns:a16="http://schemas.microsoft.com/office/drawing/2014/main" id="{2C6A324F-3AF4-4F1E-BD31-701E98EABFFE}"/>
              </a:ext>
            </a:extLst>
          </p:cNvPr>
          <p:cNvSpPr/>
          <p:nvPr/>
        </p:nvSpPr>
        <p:spPr>
          <a:xfrm>
            <a:off x="974361" y="1120676"/>
            <a:ext cx="9965634" cy="2308324"/>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24B83FE9-59EE-4AEF-B687-BB880AB1F1CB}"/>
              </a:ext>
            </a:extLst>
          </p:cNvPr>
          <p:cNvSpPr/>
          <p:nvPr/>
        </p:nvSpPr>
        <p:spPr>
          <a:xfrm>
            <a:off x="1113183" y="779683"/>
            <a:ext cx="1710789" cy="369332"/>
          </a:xfrm>
          <a:prstGeom prst="rect">
            <a:avLst/>
          </a:prstGeom>
        </p:spPr>
        <p:txBody>
          <a:bodyPr wrap="none">
            <a:spAutoFit/>
          </a:bodyPr>
          <a:lstStyle/>
          <a:p>
            <a:r>
              <a:rPr lang="en-US" b="1" dirty="0">
                <a:latin typeface="Arial" panose="020B0604020202020204" pitchFamily="34" charset="0"/>
                <a:cs typeface="Arial" panose="020B0604020202020204" pitchFamily="34" charset="0"/>
              </a:rPr>
              <a:t>Psalm 119:1-8</a:t>
            </a:r>
          </a:p>
        </p:txBody>
      </p:sp>
      <p:sp>
        <p:nvSpPr>
          <p:cNvPr id="4" name="Rectángulo 3">
            <a:extLst>
              <a:ext uri="{FF2B5EF4-FFF2-40B4-BE49-F238E27FC236}">
                <a16:creationId xmlns:a16="http://schemas.microsoft.com/office/drawing/2014/main" id="{EC166144-E542-4567-89CA-67B0ACDAA64F}"/>
              </a:ext>
            </a:extLst>
          </p:cNvPr>
          <p:cNvSpPr/>
          <p:nvPr/>
        </p:nvSpPr>
        <p:spPr>
          <a:xfrm>
            <a:off x="1113183" y="1120676"/>
            <a:ext cx="9965634" cy="2308324"/>
          </a:xfrm>
          <a:prstGeom prst="rect">
            <a:avLst/>
          </a:prstGeom>
        </p:spPr>
        <p:txBody>
          <a:bodyPr wrap="square">
            <a:spAutoFit/>
          </a:bodyPr>
          <a:lstStyle/>
          <a:p>
            <a:pPr algn="just" fontAlgn="base"/>
            <a:r>
              <a:rPr lang="en-US"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are the undefiled in the way, who walk in the law of the </a:t>
            </a:r>
            <a:r>
              <a:rPr lang="en-US" cap="small"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Lord</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algn="just" fontAlgn="base"/>
            <a:r>
              <a:rPr lang="en-US"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Blessed are they that keep his testimonies, and that seek him with the whole heart.</a:t>
            </a:r>
          </a:p>
          <a:p>
            <a:pPr algn="just" fontAlgn="base"/>
            <a:r>
              <a:rPr lang="en-US"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They also do no iniquity: they walk in his ways.</a:t>
            </a:r>
          </a:p>
          <a:p>
            <a:pPr algn="just" fontAlgn="base"/>
            <a:r>
              <a:rPr lang="en-US"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Thou hast commanded us to keep thy precepts diligently.</a:t>
            </a:r>
          </a:p>
          <a:p>
            <a:pPr algn="just" fontAlgn="base"/>
            <a:r>
              <a:rPr lang="en-US"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 that my ways were directed to keep thy statutes!</a:t>
            </a:r>
          </a:p>
          <a:p>
            <a:pPr algn="just" fontAlgn="base"/>
            <a:r>
              <a:rPr lang="en-US"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Then shall I not be ashamed, when I have respect unto all thy commandments.</a:t>
            </a:r>
          </a:p>
          <a:p>
            <a:pPr algn="just" fontAlgn="base"/>
            <a:r>
              <a:rPr lang="en-US"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will praise thee with uprightness of heart, when I shall have learned thy righteous judgments.</a:t>
            </a:r>
          </a:p>
          <a:p>
            <a:pPr algn="just" fontAlgn="base"/>
            <a:r>
              <a:rPr lang="en-US"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8 </a:t>
            </a:r>
            <a:r>
              <a:rPr lang="en-US"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 will keep thy statutes: O forsake me not utterly.</a:t>
            </a:r>
            <a:endParaRPr lang="en-US" b="0" i="0" dirty="0">
              <a:solidFill>
                <a:schemeClr val="bg1">
                  <a:lumMod val="9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8CD334C3-5C8C-4347-9FDA-53394ECBB79E}"/>
              </a:ext>
            </a:extLst>
          </p:cNvPr>
          <p:cNvSpPr/>
          <p:nvPr/>
        </p:nvSpPr>
        <p:spPr>
          <a:xfrm>
            <a:off x="1113182" y="4526450"/>
            <a:ext cx="4679486" cy="369332"/>
          </a:xfrm>
          <a:prstGeom prst="rect">
            <a:avLst/>
          </a:prstGeom>
        </p:spPr>
        <p:txBody>
          <a:bodyPr wrap="none">
            <a:spAutoFit/>
          </a:bodyPr>
          <a:lstStyle/>
          <a:p>
            <a:pPr algn="just"/>
            <a:r>
              <a:rPr lang="en-US" b="1" dirty="0">
                <a:latin typeface="Arial" panose="020B0604020202020204" pitchFamily="34" charset="0"/>
                <a:cs typeface="Arial" panose="020B0604020202020204" pitchFamily="34" charset="0"/>
              </a:rPr>
              <a:t>How can we learn “the law of the Lord”?</a:t>
            </a:r>
          </a:p>
        </p:txBody>
      </p:sp>
    </p:spTree>
    <p:extLst>
      <p:ext uri="{BB962C8B-B14F-4D97-AF65-F5344CB8AC3E}">
        <p14:creationId xmlns:p14="http://schemas.microsoft.com/office/powerpoint/2010/main" val="118599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250" fill="hold"/>
                                        <p:tgtEl>
                                          <p:spTgt spid="6"/>
                                        </p:tgtEl>
                                        <p:attrNameLst>
                                          <p:attrName>ppt_x</p:attrName>
                                        </p:attrNameLst>
                                      </p:cBhvr>
                                      <p:tavLst>
                                        <p:tav tm="0">
                                          <p:val>
                                            <p:strVal val="#ppt_x"/>
                                          </p:val>
                                        </p:tav>
                                        <p:tav tm="100000">
                                          <p:val>
                                            <p:strVal val="#ppt_x"/>
                                          </p:val>
                                        </p:tav>
                                      </p:tavLst>
                                    </p:anim>
                                    <p:anim calcmode="lin" valueType="num">
                                      <p:cBhvr additive="base">
                                        <p:cTn id="14" dur="125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https://www.lds.org/bc/content/shared/content/images/gospel-library/manual/PD60004368/pina-messina-465028-unsplash.jpg">
            <a:extLst>
              <a:ext uri="{FF2B5EF4-FFF2-40B4-BE49-F238E27FC236}">
                <a16:creationId xmlns:a16="http://schemas.microsoft.com/office/drawing/2014/main" id="{B8752941-F0D6-4873-88D5-E92BFE9FA9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529" y="1846560"/>
            <a:ext cx="2280202" cy="30402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lds.org/bc/content/shared/content/images/gospel-library/manual/PD60004368/AV110624_cah069.jpg">
            <a:extLst>
              <a:ext uri="{FF2B5EF4-FFF2-40B4-BE49-F238E27FC236}">
                <a16:creationId xmlns:a16="http://schemas.microsoft.com/office/drawing/2014/main" id="{E7C143B5-4654-4982-A500-511B362E1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5227" y="997437"/>
            <a:ext cx="4107503" cy="27332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lds.org/bc/content/shared/content/images/gospel-library/manual/PD60004368/roberta-sorge-127447-unsplashcrp.jpg">
            <a:extLst>
              <a:ext uri="{FF2B5EF4-FFF2-40B4-BE49-F238E27FC236}">
                <a16:creationId xmlns:a16="http://schemas.microsoft.com/office/drawing/2014/main" id="{BCDBAE56-52F7-4B2A-A72D-51BB3CF9C2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5319" y="3718087"/>
            <a:ext cx="2200945" cy="29345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www.lds.org/bc/content/shared/content/images/gospel-library/manual/PD60004368/Divine_Guidance_Hero.jpg">
            <a:extLst>
              <a:ext uri="{FF2B5EF4-FFF2-40B4-BE49-F238E27FC236}">
                <a16:creationId xmlns:a16="http://schemas.microsoft.com/office/drawing/2014/main" id="{9BEA819F-3BAA-4339-8145-F6E867539B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731" y="886643"/>
            <a:ext cx="3350982" cy="223433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www.lds.org/bc/content/shared/content/images/gospel-library/manual/PD60004368/20180116_1003_LES_9495.JPG">
            <a:extLst>
              <a:ext uri="{FF2B5EF4-FFF2-40B4-BE49-F238E27FC236}">
                <a16:creationId xmlns:a16="http://schemas.microsoft.com/office/drawing/2014/main" id="{C6F52109-9319-4B49-A28E-680896782B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5731" y="3120977"/>
            <a:ext cx="5306549" cy="3531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48974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1250"/>
                                        <p:tgtEl>
                                          <p:spTgt spid="3074"/>
                                        </p:tgtEl>
                                      </p:cBhvr>
                                    </p:animEffect>
                                  </p:childTnLst>
                                </p:cTn>
                              </p:par>
                              <p:par>
                                <p:cTn id="8" presetID="14" presetClass="entr" presetSubtype="10" fill="hold" nodeType="withEffect">
                                  <p:stCondLst>
                                    <p:cond delay="0"/>
                                  </p:stCondLst>
                                  <p:childTnLst>
                                    <p:set>
                                      <p:cBhvr>
                                        <p:cTn id="9" dur="1" fill="hold">
                                          <p:stCondLst>
                                            <p:cond delay="0"/>
                                          </p:stCondLst>
                                        </p:cTn>
                                        <p:tgtEl>
                                          <p:spTgt spid="3080"/>
                                        </p:tgtEl>
                                        <p:attrNameLst>
                                          <p:attrName>style.visibility</p:attrName>
                                        </p:attrNameLst>
                                      </p:cBhvr>
                                      <p:to>
                                        <p:strVal val="visible"/>
                                      </p:to>
                                    </p:set>
                                    <p:animEffect transition="in" filter="randombar(horizontal)">
                                      <p:cBhvr>
                                        <p:cTn id="10" dur="1250"/>
                                        <p:tgtEl>
                                          <p:spTgt spid="3080"/>
                                        </p:tgtEl>
                                      </p:cBhvr>
                                    </p:animEffect>
                                  </p:childTnLst>
                                </p:cTn>
                              </p:par>
                              <p:par>
                                <p:cTn id="11" presetID="14" presetClass="entr" presetSubtype="1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randombar(horizontal)">
                                      <p:cBhvr>
                                        <p:cTn id="13" dur="1250"/>
                                        <p:tgtEl>
                                          <p:spTgt spid="3076"/>
                                        </p:tgtEl>
                                      </p:cBhvr>
                                    </p:animEffect>
                                  </p:childTnLst>
                                </p:cTn>
                              </p:par>
                              <p:par>
                                <p:cTn id="14" presetID="14" presetClass="entr" presetSubtype="10" fill="hold" nodeType="withEffect">
                                  <p:stCondLst>
                                    <p:cond delay="0"/>
                                  </p:stCondLst>
                                  <p:childTnLst>
                                    <p:set>
                                      <p:cBhvr>
                                        <p:cTn id="15" dur="1" fill="hold">
                                          <p:stCondLst>
                                            <p:cond delay="0"/>
                                          </p:stCondLst>
                                        </p:cTn>
                                        <p:tgtEl>
                                          <p:spTgt spid="3082"/>
                                        </p:tgtEl>
                                        <p:attrNameLst>
                                          <p:attrName>style.visibility</p:attrName>
                                        </p:attrNameLst>
                                      </p:cBhvr>
                                      <p:to>
                                        <p:strVal val="visible"/>
                                      </p:to>
                                    </p:set>
                                    <p:animEffect transition="in" filter="randombar(horizontal)">
                                      <p:cBhvr>
                                        <p:cTn id="16" dur="1250"/>
                                        <p:tgtEl>
                                          <p:spTgt spid="3082"/>
                                        </p:tgtEl>
                                      </p:cBhvr>
                                    </p:animEffect>
                                  </p:childTnLst>
                                </p:cTn>
                              </p:par>
                              <p:par>
                                <p:cTn id="17" presetID="14" presetClass="entr" presetSubtype="10"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randombar(horizontal)">
                                      <p:cBhvr>
                                        <p:cTn id="19" dur="125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2</TotalTime>
  <Words>953</Words>
  <Application>Microsoft Office PowerPoint</Application>
  <PresentationFormat>Widescreen</PresentationFormat>
  <Paragraphs>68</Paragraphs>
  <Slides>15</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Arial</vt:lpstr>
      <vt:lpstr>Calibri</vt:lpstr>
      <vt:lpstr>Dubai</vt:lpstr>
      <vt:lpstr>Gill Sans MT</vt:lpstr>
      <vt:lpstr>Impact</vt:lpstr>
      <vt:lpstr>Microsoft PhagsPa</vt:lpstr>
      <vt:lpstr>MV Boli</vt:lpstr>
      <vt:lpstr>Open Sans</vt:lpstr>
      <vt:lpstr>Rockwell</vt:lpstr>
      <vt:lpstr>Trebuchet MS</vt:lpstr>
      <vt:lpstr>Wingdings 3</vt:lpstr>
      <vt:lpstr>Distintivo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plan of Salvation</dc:title>
  <dc:creator>Ronald Esquerra</dc:creator>
  <cp:lastModifiedBy>Raumel Reyes</cp:lastModifiedBy>
  <cp:revision>4865</cp:revision>
  <dcterms:created xsi:type="dcterms:W3CDTF">2018-08-29T04:26:39Z</dcterms:created>
  <dcterms:modified xsi:type="dcterms:W3CDTF">2022-02-05T03:02:55Z</dcterms:modified>
</cp:coreProperties>
</file>