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82"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59"/>
    <a:srgbClr val="B9DF63"/>
    <a:srgbClr val="FF6600"/>
    <a:srgbClr val="D6E513"/>
    <a:srgbClr val="D88028"/>
    <a:srgbClr val="6F7CBF"/>
    <a:srgbClr val="59C7E9"/>
    <a:srgbClr val="FFD757"/>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39000" b="-39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KHDvxPjsm8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5">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Dubai Medium" panose="020B06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3FE438-3FB8-4DF3-9F13-2F811BA52127}"/>
              </a:ext>
            </a:extLst>
          </p:cNvPr>
          <p:cNvSpPr/>
          <p:nvPr/>
        </p:nvSpPr>
        <p:spPr>
          <a:xfrm>
            <a:off x="1285461" y="2367171"/>
            <a:ext cx="9621078" cy="2123658"/>
          </a:xfrm>
          <a:prstGeom prst="rect">
            <a:avLst/>
          </a:prstGeom>
        </p:spPr>
        <p:txBody>
          <a:bodyPr wrap="square">
            <a:spAutoFit/>
          </a:bodyPr>
          <a:lstStyle/>
          <a:p>
            <a:pPr algn="ctr" fontAlgn="base"/>
            <a:r>
              <a:rPr lang="en-US" sz="4400" b="1" dirty="0">
                <a:solidFill>
                  <a:schemeClr val="bg1"/>
                </a:solidFill>
                <a:latin typeface="MV Boli" panose="02000500030200090000" pitchFamily="2" charset="0"/>
                <a:cs typeface="MV Boli" panose="02000500030200090000" pitchFamily="2" charset="0"/>
              </a:rPr>
              <a:t>“Job and three friends discuss why Job’s misfortunes may have come upon him”</a:t>
            </a:r>
            <a:endParaRPr lang="en-US" sz="4400" b="1" dirty="0">
              <a:solidFill>
                <a:schemeClr val="bg1"/>
              </a:solidFill>
              <a:effectLst/>
              <a:latin typeface="MV Boli" panose="02000500030200090000" pitchFamily="2" charset="0"/>
              <a:cs typeface="MV Boli" panose="02000500030200090000" pitchFamily="2" charset="0"/>
            </a:endParaRPr>
          </a:p>
        </p:txBody>
      </p:sp>
      <p:sp>
        <p:nvSpPr>
          <p:cNvPr id="4" name="Rectángulo 3">
            <a:extLst>
              <a:ext uri="{FF2B5EF4-FFF2-40B4-BE49-F238E27FC236}">
                <a16:creationId xmlns:a16="http://schemas.microsoft.com/office/drawing/2014/main" id="{D14A7C9E-825A-4B7B-9CE8-9507E9A2F200}"/>
              </a:ext>
            </a:extLst>
          </p:cNvPr>
          <p:cNvSpPr/>
          <p:nvPr/>
        </p:nvSpPr>
        <p:spPr>
          <a:xfrm>
            <a:off x="1113183" y="968273"/>
            <a:ext cx="178446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Job 2:11-16:22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17930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6F0CCA7-3B61-4AF6-BFF3-F5C82739EA33}"/>
              </a:ext>
            </a:extLst>
          </p:cNvPr>
          <p:cNvSpPr/>
          <p:nvPr/>
        </p:nvSpPr>
        <p:spPr>
          <a:xfrm>
            <a:off x="868018" y="4227733"/>
            <a:ext cx="1292086" cy="64906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ángulo: esquinas redondeadas 9">
            <a:extLst>
              <a:ext uri="{FF2B5EF4-FFF2-40B4-BE49-F238E27FC236}">
                <a16:creationId xmlns:a16="http://schemas.microsoft.com/office/drawing/2014/main" id="{EEE9BD80-9123-4715-965A-DCAA6BC89C7C}"/>
              </a:ext>
            </a:extLst>
          </p:cNvPr>
          <p:cNvSpPr/>
          <p:nvPr/>
        </p:nvSpPr>
        <p:spPr>
          <a:xfrm>
            <a:off x="868018" y="4597065"/>
            <a:ext cx="9601199" cy="92333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EC6EC374-5047-4E33-9804-F3508B6B3B78}"/>
              </a:ext>
            </a:extLst>
          </p:cNvPr>
          <p:cNvSpPr/>
          <p:nvPr/>
        </p:nvSpPr>
        <p:spPr>
          <a:xfrm>
            <a:off x="868018" y="3712261"/>
            <a:ext cx="81765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thoughts and feelings did Job experience because of his trials?</a:t>
            </a:r>
          </a:p>
        </p:txBody>
      </p:sp>
      <p:sp>
        <p:nvSpPr>
          <p:cNvPr id="9" name="Rectángulo 8">
            <a:extLst>
              <a:ext uri="{FF2B5EF4-FFF2-40B4-BE49-F238E27FC236}">
                <a16:creationId xmlns:a16="http://schemas.microsoft.com/office/drawing/2014/main" id="{57DCCAAD-BCB9-4A45-8EC5-835D335A88DD}"/>
              </a:ext>
            </a:extLst>
          </p:cNvPr>
          <p:cNvSpPr/>
          <p:nvPr/>
        </p:nvSpPr>
        <p:spPr>
          <a:xfrm>
            <a:off x="868018" y="968273"/>
            <a:ext cx="1582484" cy="86052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B1AC5F31-9E2C-4733-9073-AABD8EFEA3CA}"/>
              </a:ext>
            </a:extLst>
          </p:cNvPr>
          <p:cNvSpPr/>
          <p:nvPr/>
        </p:nvSpPr>
        <p:spPr>
          <a:xfrm>
            <a:off x="868018" y="1337605"/>
            <a:ext cx="9369286" cy="230832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074E784-8B8D-4DE8-BE15-A1392A2E96E7}"/>
              </a:ext>
            </a:extLst>
          </p:cNvPr>
          <p:cNvSpPr/>
          <p:nvPr/>
        </p:nvSpPr>
        <p:spPr>
          <a:xfrm>
            <a:off x="868018" y="1337605"/>
            <a:ext cx="936928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After this opened Job his mouth, and cursed his day.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Job spake, and said,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Let the day perish wherein I was born, and the night in which it was said, There is a man child conceived.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Let that day be darkness; let not God regard it from above, neither let the light shine upon it.</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For the thing which I greatly feared is come upon me, and that which I was afraid of is come unto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F7D37F1-C2AB-43A4-95C4-C0CD1B13850C}"/>
              </a:ext>
            </a:extLst>
          </p:cNvPr>
          <p:cNvSpPr/>
          <p:nvPr/>
        </p:nvSpPr>
        <p:spPr>
          <a:xfrm>
            <a:off x="868018" y="968273"/>
            <a:ext cx="158248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Job 3:1-4, 25</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995A85A-5802-4CD1-B98C-8A1356C2F7D7}"/>
              </a:ext>
            </a:extLst>
          </p:cNvPr>
          <p:cNvSpPr/>
          <p:nvPr/>
        </p:nvSpPr>
        <p:spPr>
          <a:xfrm>
            <a:off x="868018" y="4597065"/>
            <a:ext cx="9733721"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But Job answered and said,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Oh that my grief were throughly weighed, and my calamity laid in the balances together!</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For now it would be heavier than the sand of the sea: therefore my words are swallowed up.</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861E10D6-0C46-434B-8652-88D501C44A92}"/>
              </a:ext>
            </a:extLst>
          </p:cNvPr>
          <p:cNvSpPr/>
          <p:nvPr/>
        </p:nvSpPr>
        <p:spPr>
          <a:xfrm>
            <a:off x="868018" y="4227733"/>
            <a:ext cx="119776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Job 6:1-3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241889"/>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628951F-5FE7-4161-99CB-2F88C6752CE2}"/>
              </a:ext>
            </a:extLst>
          </p:cNvPr>
          <p:cNvSpPr/>
          <p:nvPr/>
        </p:nvSpPr>
        <p:spPr>
          <a:xfrm>
            <a:off x="1412893" y="951960"/>
            <a:ext cx="1404733" cy="9696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200C5148-33E8-48B6-8898-2AF88F799DC5}"/>
              </a:ext>
            </a:extLst>
          </p:cNvPr>
          <p:cNvSpPr/>
          <p:nvPr/>
        </p:nvSpPr>
        <p:spPr>
          <a:xfrm>
            <a:off x="6017271" y="951960"/>
            <a:ext cx="1404733" cy="9696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CBBC7BAB-F567-4717-8DCE-C9A0631809D4}"/>
              </a:ext>
            </a:extLst>
          </p:cNvPr>
          <p:cNvSpPr/>
          <p:nvPr/>
        </p:nvSpPr>
        <p:spPr>
          <a:xfrm>
            <a:off x="1412141" y="1268284"/>
            <a:ext cx="3829879" cy="289130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ángulo: esquinas redondeadas 7">
            <a:extLst>
              <a:ext uri="{FF2B5EF4-FFF2-40B4-BE49-F238E27FC236}">
                <a16:creationId xmlns:a16="http://schemas.microsoft.com/office/drawing/2014/main" id="{F71A2E93-49DA-4853-87BC-11C368433174}"/>
              </a:ext>
            </a:extLst>
          </p:cNvPr>
          <p:cNvSpPr/>
          <p:nvPr/>
        </p:nvSpPr>
        <p:spPr>
          <a:xfrm>
            <a:off x="6023112" y="1325608"/>
            <a:ext cx="3829879" cy="227998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a:extLst>
              <a:ext uri="{FF2B5EF4-FFF2-40B4-BE49-F238E27FC236}">
                <a16:creationId xmlns:a16="http://schemas.microsoft.com/office/drawing/2014/main" id="{936FB3F3-AD0A-4584-827C-ED5260D19D09}"/>
              </a:ext>
            </a:extLst>
          </p:cNvPr>
          <p:cNvSpPr/>
          <p:nvPr/>
        </p:nvSpPr>
        <p:spPr>
          <a:xfrm>
            <a:off x="1563757" y="1297269"/>
            <a:ext cx="3684104"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Remember, I pray thee, who ever perished, being innocent? or where were the righteous cut off?</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Even as I have seen, they that plow iniquity, and sowwickedness, reap the same.</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By the blast of God they perish, and by the breath of his nostrils are they consumed.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F17F16D-4961-4993-9B52-72DB081D400A}"/>
              </a:ext>
            </a:extLst>
          </p:cNvPr>
          <p:cNvSpPr/>
          <p:nvPr/>
        </p:nvSpPr>
        <p:spPr>
          <a:xfrm>
            <a:off x="1563757" y="925456"/>
            <a:ext cx="12538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4: 7-9</a:t>
            </a:r>
          </a:p>
        </p:txBody>
      </p:sp>
      <p:sp>
        <p:nvSpPr>
          <p:cNvPr id="5" name="Rectángulo 4">
            <a:extLst>
              <a:ext uri="{FF2B5EF4-FFF2-40B4-BE49-F238E27FC236}">
                <a16:creationId xmlns:a16="http://schemas.microsoft.com/office/drawing/2014/main" id="{10B9DD27-8ACC-462F-8A96-58B044620E9E}"/>
              </a:ext>
            </a:extLst>
          </p:cNvPr>
          <p:cNvSpPr/>
          <p:nvPr/>
        </p:nvSpPr>
        <p:spPr>
          <a:xfrm>
            <a:off x="6096000" y="1297269"/>
            <a:ext cx="3684104" cy="2308324"/>
          </a:xfrm>
          <a:prstGeom prst="rect">
            <a:avLst/>
          </a:prstGeom>
        </p:spPr>
        <p:txBody>
          <a:bodyPr wrap="square">
            <a:spAutoFit/>
          </a:bodyPr>
          <a:lstStyle/>
          <a:p>
            <a:pPr algn="just" fontAlgn="base"/>
            <a:r>
              <a:rPr lang="en-US" b="1" dirty="0">
                <a:solidFill>
                  <a:schemeClr val="bg1"/>
                </a:solidFill>
                <a:latin typeface="Palatino"/>
              </a:rPr>
              <a:t>4 </a:t>
            </a:r>
            <a:r>
              <a:rPr lang="en-US" dirty="0">
                <a:solidFill>
                  <a:schemeClr val="bg1"/>
                </a:solidFill>
                <a:latin typeface="Palatino"/>
              </a:rPr>
              <a:t>Yea, thou castest off fear, and restrainest prayer before God.</a:t>
            </a:r>
          </a:p>
          <a:p>
            <a:pPr algn="just" fontAlgn="base"/>
            <a:r>
              <a:rPr lang="en-US" b="1" dirty="0">
                <a:solidFill>
                  <a:schemeClr val="bg1"/>
                </a:solidFill>
                <a:latin typeface="Palatino"/>
              </a:rPr>
              <a:t>5 </a:t>
            </a:r>
            <a:r>
              <a:rPr lang="en-US" dirty="0">
                <a:solidFill>
                  <a:schemeClr val="bg1"/>
                </a:solidFill>
                <a:latin typeface="Palatino"/>
              </a:rPr>
              <a:t>For thy mouth uttereth thine iniquity, and thou choosest the tongue of the crafty.</a:t>
            </a:r>
          </a:p>
          <a:p>
            <a:pPr algn="just" fontAlgn="base"/>
            <a:r>
              <a:rPr lang="en-US" b="1" dirty="0">
                <a:solidFill>
                  <a:schemeClr val="bg1"/>
                </a:solidFill>
                <a:latin typeface="Palatino"/>
              </a:rPr>
              <a:t>6 </a:t>
            </a:r>
            <a:r>
              <a:rPr lang="en-US" dirty="0">
                <a:solidFill>
                  <a:schemeClr val="bg1"/>
                </a:solidFill>
                <a:latin typeface="Palatino"/>
              </a:rPr>
              <a:t>Thine own mouth condemneth thee, and not I: yea, thine own lips testify against thee.</a:t>
            </a:r>
            <a:endParaRPr lang="en-US" b="0" i="0" dirty="0">
              <a:solidFill>
                <a:schemeClr val="bg1"/>
              </a:solidFill>
              <a:effectLst/>
              <a:latin typeface="Palatino"/>
            </a:endParaRPr>
          </a:p>
        </p:txBody>
      </p:sp>
      <p:sp>
        <p:nvSpPr>
          <p:cNvPr id="6" name="Rectángulo 5">
            <a:extLst>
              <a:ext uri="{FF2B5EF4-FFF2-40B4-BE49-F238E27FC236}">
                <a16:creationId xmlns:a16="http://schemas.microsoft.com/office/drawing/2014/main" id="{17CDC706-D415-423E-95C4-E8FA2FEF42B0}"/>
              </a:ext>
            </a:extLst>
          </p:cNvPr>
          <p:cNvSpPr/>
          <p:nvPr/>
        </p:nvSpPr>
        <p:spPr>
          <a:xfrm>
            <a:off x="6096000" y="965212"/>
            <a:ext cx="1326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15:4-6</a:t>
            </a:r>
          </a:p>
        </p:txBody>
      </p:sp>
      <p:sp>
        <p:nvSpPr>
          <p:cNvPr id="7" name="Rectángulo 6">
            <a:extLst>
              <a:ext uri="{FF2B5EF4-FFF2-40B4-BE49-F238E27FC236}">
                <a16:creationId xmlns:a16="http://schemas.microsoft.com/office/drawing/2014/main" id="{4CC7AC50-40A3-45A3-A2A0-96E036EBFC0A}"/>
              </a:ext>
            </a:extLst>
          </p:cNvPr>
          <p:cNvSpPr/>
          <p:nvPr/>
        </p:nvSpPr>
        <p:spPr>
          <a:xfrm>
            <a:off x="5242020" y="5128051"/>
            <a:ext cx="1281120"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Eliphaz.</a:t>
            </a:r>
          </a:p>
        </p:txBody>
      </p:sp>
    </p:spTree>
    <p:extLst>
      <p:ext uri="{BB962C8B-B14F-4D97-AF65-F5344CB8AC3E}">
        <p14:creationId xmlns:p14="http://schemas.microsoft.com/office/powerpoint/2010/main" val="3524093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
                                        <p:tgtEl>
                                          <p:spTgt spid="7"/>
                                        </p:tgtEl>
                                      </p:cBhvr>
                                    </p:animEffect>
                                    <p:anim calcmode="lin" valueType="num">
                                      <p:cBhvr>
                                        <p:cTn id="22" dur="400" fill="hold"/>
                                        <p:tgtEl>
                                          <p:spTgt spid="7"/>
                                        </p:tgtEl>
                                        <p:attrNameLst>
                                          <p:attrName>ppt_x</p:attrName>
                                        </p:attrNameLst>
                                      </p:cBhvr>
                                      <p:tavLst>
                                        <p:tav tm="0">
                                          <p:val>
                                            <p:strVal val="#ppt_x"/>
                                          </p:val>
                                        </p:tav>
                                        <p:tav tm="100000">
                                          <p:val>
                                            <p:strVal val="#ppt_x"/>
                                          </p:val>
                                        </p:tav>
                                      </p:tavLst>
                                    </p:anim>
                                    <p:anim calcmode="lin" valueType="num">
                                      <p:cBhvr>
                                        <p:cTn id="23" dur="400" fill="hold"/>
                                        <p:tgtEl>
                                          <p:spTgt spid="7"/>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9C0D8A2-9E5E-4882-A28E-23B41080EFC5}"/>
              </a:ext>
            </a:extLst>
          </p:cNvPr>
          <p:cNvSpPr/>
          <p:nvPr/>
        </p:nvSpPr>
        <p:spPr>
          <a:xfrm>
            <a:off x="8522099" y="2608776"/>
            <a:ext cx="1236236" cy="523220"/>
          </a:xfrm>
          <a:prstGeom prst="rect">
            <a:avLst/>
          </a:prstGeom>
        </p:spPr>
        <p:txBody>
          <a:bodyPr wrap="none">
            <a:spAutoFit/>
          </a:bodyPr>
          <a:lstStyle/>
          <a:p>
            <a:r>
              <a:rPr lang="en-US" sz="2800" i="1" dirty="0">
                <a:solidFill>
                  <a:schemeClr val="bg1"/>
                </a:solidFill>
                <a:effectLst>
                  <a:outerShdw blurRad="38100" dist="38100" dir="2700000" algn="tl">
                    <a:srgbClr val="000000">
                      <a:alpha val="43137"/>
                    </a:srgbClr>
                  </a:outerShdw>
                </a:effectLst>
                <a:latin typeface="Open Sans"/>
              </a:rPr>
              <a:t>Bildad.</a:t>
            </a:r>
            <a:endParaRPr lang="en-US" sz="2800" i="1" dirty="0">
              <a:solidFill>
                <a:schemeClr val="bg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BF7D8DAF-E830-48E0-8144-09CEB0101BB0}"/>
              </a:ext>
            </a:extLst>
          </p:cNvPr>
          <p:cNvSpPr/>
          <p:nvPr/>
        </p:nvSpPr>
        <p:spPr>
          <a:xfrm>
            <a:off x="636104" y="768665"/>
            <a:ext cx="1793367" cy="1062584"/>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BFEB7B2B-6660-48DA-B570-CFB59E963CFA}"/>
              </a:ext>
            </a:extLst>
          </p:cNvPr>
          <p:cNvSpPr/>
          <p:nvPr/>
        </p:nvSpPr>
        <p:spPr>
          <a:xfrm>
            <a:off x="622853" y="1152939"/>
            <a:ext cx="9740348" cy="289794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84F894A0-E585-45DF-A8F7-A358E8A29A41}"/>
              </a:ext>
            </a:extLst>
          </p:cNvPr>
          <p:cNvSpPr/>
          <p:nvPr/>
        </p:nvSpPr>
        <p:spPr>
          <a:xfrm>
            <a:off x="807231" y="1188557"/>
            <a:ext cx="9555969"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answered Bildad the Shuhite, and said,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How long wilt thou speak these things? and how long shall the words of thy mouth be like a strong wind?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Doth God pervert judgment? or doth the Almighty pervert justice?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If thy children have sinned against him, and he have cast them away for their transgression;</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If thou wouldest seek unto God betimes, and make thy supplication to the Almighty;</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If thou wert pure and upright; surely now he would awake for thee, and make the habitation of thy righteousness prosperous.</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Behold, God will not cast away a perfect man, neither will he help the evil doers: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49FCC7E-4744-49E4-9C2E-DA1B62395309}"/>
              </a:ext>
            </a:extLst>
          </p:cNvPr>
          <p:cNvSpPr/>
          <p:nvPr/>
        </p:nvSpPr>
        <p:spPr>
          <a:xfrm>
            <a:off x="807231" y="819225"/>
            <a:ext cx="158248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Job 8:1-6, 20</a:t>
            </a:r>
          </a:p>
        </p:txBody>
      </p:sp>
    </p:spTree>
    <p:extLst>
      <p:ext uri="{BB962C8B-B14F-4D97-AF65-F5344CB8AC3E}">
        <p14:creationId xmlns:p14="http://schemas.microsoft.com/office/powerpoint/2010/main" val="33064566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grpId="0" nodeType="clickEffect">
                                  <p:stCondLst>
                                    <p:cond delay="0"/>
                                  </p:stCondLst>
                                  <p:childTnLst>
                                    <p:animMotion origin="layout" path="M 6.25E-7 0.01065 C -0.00547 -0.00301 -0.02409 -0.01597 -0.03086 -0.01597 C -0.07214 -0.01597 -0.11484 0.19259 -0.11484 0.40139 C -0.11484 0.29606 -0.1362 0.19259 -0.15625 0.19259 C -0.1776 0.19259 -0.19753 0.29768 -0.19753 0.40139 C -0.19753 0.34954 -0.2082 0.29606 -0.21901 0.29606 C -0.22956 0.29606 -0.24037 0.34792 -0.24037 0.40139 C -0.24037 0.37454 -0.2457 0.34954 -0.25091 0.34954 C -0.25625 0.34954 -0.26146 0.37616 -0.26146 0.40139 C -0.26146 0.38773 -0.26406 0.37454 -0.26693 0.37454 C -0.26823 0.37454 -0.27227 0.38819 -0.27227 0.40139 C -0.27227 0.39467 -0.2737 0.38773 -0.27487 0.38773 C -0.27487 0.38611 -0.27747 0.39421 -0.27747 0.40139 C -0.27747 0.39768 -0.27747 0.39467 -0.27891 0.39467 C -0.27891 0.39629 -0.28021 0.39815 -0.28021 0.40139 C -0.28021 0.39977 -0.28021 0.39768 -0.28021 0.39629 C -0.28164 0.39629 -0.28164 0.39768 -0.28164 0.39977 C -0.28307 0.39977 -0.28307 0.39815 -0.28307 0.39629 C -0.28438 0.39629 -0.28438 0.39768 -0.28438 0.39977 " pathEditMode="relative" rAng="0" ptsTypes="AAAAAAAAAAAAAAAAAAA">
                                      <p:cBhvr>
                                        <p:cTn id="6" dur="2250" fill="hold"/>
                                        <p:tgtEl>
                                          <p:spTgt spid="2"/>
                                        </p:tgtEl>
                                        <p:attrNameLst>
                                          <p:attrName>ppt_x</p:attrName>
                                          <p:attrName>ppt_y</p:attrName>
                                        </p:attrNameLst>
                                      </p:cBhvr>
                                      <p:rCtr x="-14219" y="18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CFB8102-1EAF-4C16-9D27-9A0EF73EEF22}"/>
              </a:ext>
            </a:extLst>
          </p:cNvPr>
          <p:cNvSpPr/>
          <p:nvPr/>
        </p:nvSpPr>
        <p:spPr>
          <a:xfrm>
            <a:off x="4891415" y="2270158"/>
            <a:ext cx="1455014" cy="584775"/>
          </a:xfrm>
          <a:prstGeom prst="rect">
            <a:avLst/>
          </a:prstGeom>
        </p:spPr>
        <p:txBody>
          <a:bodyPr wrap="none">
            <a:spAutoFit/>
          </a:bodyPr>
          <a:lstStyle/>
          <a:p>
            <a:r>
              <a:rPr lang="en-US" sz="3200" i="1" dirty="0">
                <a:solidFill>
                  <a:schemeClr val="bg1"/>
                </a:solidFill>
                <a:effectLst>
                  <a:outerShdw blurRad="38100" dist="38100" dir="2700000" algn="tl">
                    <a:srgbClr val="000000">
                      <a:alpha val="43137"/>
                    </a:srgbClr>
                  </a:outerShdw>
                </a:effectLst>
                <a:latin typeface="Open Sans"/>
              </a:rPr>
              <a:t>Zophar</a:t>
            </a:r>
            <a:endParaRPr lang="en-US" sz="3200" i="1" dirty="0">
              <a:solidFill>
                <a:schemeClr val="bg1"/>
              </a:solidFill>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3A94739C-E8C8-41E5-ADBB-8CA30F94A8E0}"/>
              </a:ext>
            </a:extLst>
          </p:cNvPr>
          <p:cNvSpPr/>
          <p:nvPr/>
        </p:nvSpPr>
        <p:spPr>
          <a:xfrm>
            <a:off x="780598" y="987722"/>
            <a:ext cx="1683025" cy="8940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A4C08C33-FE07-44AE-B725-EAED310831A3}"/>
              </a:ext>
            </a:extLst>
          </p:cNvPr>
          <p:cNvSpPr/>
          <p:nvPr/>
        </p:nvSpPr>
        <p:spPr>
          <a:xfrm>
            <a:off x="780598" y="1346012"/>
            <a:ext cx="9900654" cy="243306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CD3B8272-B803-44C3-8374-25BD017E64F6}"/>
              </a:ext>
            </a:extLst>
          </p:cNvPr>
          <p:cNvSpPr/>
          <p:nvPr/>
        </p:nvSpPr>
        <p:spPr>
          <a:xfrm>
            <a:off x="914399" y="1357054"/>
            <a:ext cx="9647583"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answered Zophar the Naamathite, and said,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Should not the multitude of words be answered? and should a man full of talk be justified?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Should thy lies make men hold their peace? and when thou mockest, shall no man make thee ashamed?</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For thou hast said, My doctrine is pure, and I am clean in thine eyes.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But oh that God would speak, and open his lips against thee;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that he would shew thee the secrets of wisdom, that they are double to that which is! Know therefore that God exacteth of thee less than thine iniquity deserveth.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79F3689-ED6A-4E02-A4CF-6FE184B9A533}"/>
              </a:ext>
            </a:extLst>
          </p:cNvPr>
          <p:cNvSpPr/>
          <p:nvPr/>
        </p:nvSpPr>
        <p:spPr>
          <a:xfrm>
            <a:off x="952877" y="987722"/>
            <a:ext cx="13132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11:1-6</a:t>
            </a:r>
          </a:p>
        </p:txBody>
      </p:sp>
    </p:spTree>
    <p:extLst>
      <p:ext uri="{BB962C8B-B14F-4D97-AF65-F5344CB8AC3E}">
        <p14:creationId xmlns:p14="http://schemas.microsoft.com/office/powerpoint/2010/main" val="3202298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8" presetClass="path" presetSubtype="0" accel="50000" decel="50000" fill="hold" grpId="1" nodeType="clickEffect">
                                  <p:stCondLst>
                                    <p:cond delay="0"/>
                                  </p:stCondLst>
                                  <p:childTnLst>
                                    <p:animMotion origin="layout" path="M -0.00104 -1.11111E-6 L 0.03958 0.12014 C 0.04883 0.1456 0.05403 0.18333 0.05403 0.22292 C 0.05403 0.26806 0.04883 0.3037 0.03958 0.32917 L -0.00104 0.44954 " pathEditMode="relative" rAng="0" ptsTypes="AAAAA">
                                      <p:cBhvr>
                                        <p:cTn id="13" dur="2000" fill="hold"/>
                                        <p:tgtEl>
                                          <p:spTgt spid="2"/>
                                        </p:tgtEl>
                                        <p:attrNameLst>
                                          <p:attrName>ppt_x</p:attrName>
                                          <p:attrName>ppt_y</p:attrName>
                                        </p:attrNameLst>
                                      </p:cBhvr>
                                      <p:rCtr x="2747" y="224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7AE4FB-22E6-4473-BEA9-D1174D250095}"/>
              </a:ext>
            </a:extLst>
          </p:cNvPr>
          <p:cNvSpPr/>
          <p:nvPr/>
        </p:nvSpPr>
        <p:spPr>
          <a:xfrm>
            <a:off x="1020417" y="1051748"/>
            <a:ext cx="92632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Based on what we learned about Job, did Job’s afflictions come upon him because of sin?</a:t>
            </a:r>
          </a:p>
        </p:txBody>
      </p:sp>
      <p:sp>
        <p:nvSpPr>
          <p:cNvPr id="4" name="Rectángulo 3">
            <a:extLst>
              <a:ext uri="{FF2B5EF4-FFF2-40B4-BE49-F238E27FC236}">
                <a16:creationId xmlns:a16="http://schemas.microsoft.com/office/drawing/2014/main" id="{8CA64004-520E-4A5D-926F-3E339407C298}"/>
              </a:ext>
            </a:extLst>
          </p:cNvPr>
          <p:cNvSpPr/>
          <p:nvPr/>
        </p:nvSpPr>
        <p:spPr>
          <a:xfrm>
            <a:off x="1020415" y="1829592"/>
            <a:ext cx="60580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truths can we learn about trials and difficulties?</a:t>
            </a:r>
          </a:p>
        </p:txBody>
      </p:sp>
      <p:sp>
        <p:nvSpPr>
          <p:cNvPr id="6" name="Rectángulo 5">
            <a:extLst>
              <a:ext uri="{FF2B5EF4-FFF2-40B4-BE49-F238E27FC236}">
                <a16:creationId xmlns:a16="http://schemas.microsoft.com/office/drawing/2014/main" id="{0465EC0D-6954-4202-A361-6BD632C13B4D}"/>
              </a:ext>
            </a:extLst>
          </p:cNvPr>
          <p:cNvSpPr/>
          <p:nvPr/>
        </p:nvSpPr>
        <p:spPr>
          <a:xfrm>
            <a:off x="1020415" y="2343399"/>
            <a:ext cx="7328453" cy="369332"/>
          </a:xfrm>
          <a:prstGeom prst="rect">
            <a:avLst/>
          </a:prstGeom>
        </p:spPr>
        <p:txBody>
          <a:bodyPr wrap="squar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Trials and difficulties come upon the righteous as well as the wicked.</a:t>
            </a:r>
          </a:p>
        </p:txBody>
      </p:sp>
      <p:sp>
        <p:nvSpPr>
          <p:cNvPr id="7" name="Rectángulo 6">
            <a:extLst>
              <a:ext uri="{FF2B5EF4-FFF2-40B4-BE49-F238E27FC236}">
                <a16:creationId xmlns:a16="http://schemas.microsoft.com/office/drawing/2014/main" id="{5B685495-8D06-4D6A-8FD1-A48542699AE5}"/>
              </a:ext>
            </a:extLst>
          </p:cNvPr>
          <p:cNvSpPr/>
          <p:nvPr/>
        </p:nvSpPr>
        <p:spPr>
          <a:xfrm>
            <a:off x="1020415" y="2882708"/>
            <a:ext cx="92632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is important to know that trials and difficulties come upon the righteous as well as the wicked?</a:t>
            </a:r>
          </a:p>
        </p:txBody>
      </p:sp>
    </p:spTree>
    <p:extLst>
      <p:ext uri="{BB962C8B-B14F-4D97-AF65-F5344CB8AC3E}">
        <p14:creationId xmlns:p14="http://schemas.microsoft.com/office/powerpoint/2010/main" val="17566023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388EB35-E28D-46F2-8A6E-6091D4A64235}"/>
              </a:ext>
            </a:extLst>
          </p:cNvPr>
          <p:cNvSpPr/>
          <p:nvPr/>
        </p:nvSpPr>
        <p:spPr>
          <a:xfrm>
            <a:off x="1113183" y="5312170"/>
            <a:ext cx="95945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questions we can ask during times of trial to help us to develop greater trust in the Lord?</a:t>
            </a:r>
          </a:p>
        </p:txBody>
      </p:sp>
      <p:sp>
        <p:nvSpPr>
          <p:cNvPr id="4" name="Rectángulo: esquinas redondeadas 3">
            <a:extLst>
              <a:ext uri="{FF2B5EF4-FFF2-40B4-BE49-F238E27FC236}">
                <a16:creationId xmlns:a16="http://schemas.microsoft.com/office/drawing/2014/main" id="{5EA15A40-EC4B-448C-B37D-F8DA687FD6E5}"/>
              </a:ext>
            </a:extLst>
          </p:cNvPr>
          <p:cNvSpPr/>
          <p:nvPr/>
        </p:nvSpPr>
        <p:spPr>
          <a:xfrm>
            <a:off x="954157" y="1152939"/>
            <a:ext cx="9872869" cy="397031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3BA22CA-EE3A-4991-BDD4-B8B242774267}"/>
              </a:ext>
            </a:extLst>
          </p:cNvPr>
          <p:cNvSpPr/>
          <p:nvPr/>
        </p:nvSpPr>
        <p:spPr>
          <a:xfrm>
            <a:off x="1113183" y="1152939"/>
            <a:ext cx="9594574" cy="3970318"/>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				“When you face adversity, you can be led to ask many questions. Some 					serve a useful purpose; others do not. To ask, Why does this have to 					happen to me? Why do I have to suffer this, now? What have I done to 					cause this? will lead you into blind alleys. It really does no good to ask 					questions that reflect opposition to the will of God. Rather ask, What am 				I to do? What am I to learn from this experience? What am I to change? 					Whom am I to help? How can I remember my many blessings in times of trial? …</a:t>
            </a:r>
          </a:p>
          <a:p>
            <a:pPr algn="just" fontAlgn="base"/>
            <a:r>
              <a:rPr lang="en-US" dirty="0">
                <a:solidFill>
                  <a:schemeClr val="bg1"/>
                </a:solidFill>
                <a:latin typeface="Arial" panose="020B0604020202020204" pitchFamily="34" charset="0"/>
                <a:cs typeface="Arial" panose="020B0604020202020204" pitchFamily="34" charset="0"/>
              </a:rPr>
              <a:t>“This life is an experience in profound trust—trust in Jesus Christ, trust in His teachings, trust in our capacity as led by the Holy Spirit to obey those teachings. … To trust means to obey willingly without knowing the end from the beginning (see Prov. 3:5–7). To produce fruit, your trust in the Lord must be more powerful and enduring than your confidence in your own personal feelings and experience” (</a:t>
            </a:r>
            <a:r>
              <a:rPr lang="en-US" b="1" i="1" dirty="0">
                <a:solidFill>
                  <a:schemeClr val="bg1"/>
                </a:solidFill>
                <a:latin typeface="Arial" panose="020B0604020202020204" pitchFamily="34" charset="0"/>
                <a:cs typeface="Arial" panose="020B0604020202020204" pitchFamily="34" charset="0"/>
              </a:rPr>
              <a:t>Richard G. Scott</a:t>
            </a:r>
            <a:r>
              <a:rPr lang="en-US" dirty="0">
                <a:solidFill>
                  <a:schemeClr val="bg1"/>
                </a:solidFill>
                <a:latin typeface="Arial" panose="020B0604020202020204" pitchFamily="34" charset="0"/>
                <a:cs typeface="Arial" panose="020B0604020202020204" pitchFamily="34" charset="0"/>
              </a:rPr>
              <a:t>, “Trust in the Lord,”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1995, 17).</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Richard G. Scott">
            <a:extLst>
              <a:ext uri="{FF2B5EF4-FFF2-40B4-BE49-F238E27FC236}">
                <a16:creationId xmlns:a16="http://schemas.microsoft.com/office/drawing/2014/main" id="{719192E7-5481-4076-BDB9-F23A3DAC6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0" y="1331700"/>
            <a:ext cx="1232453" cy="163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127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My New Life">
            <a:hlinkClick r:id="" action="ppaction://media"/>
            <a:extLst>
              <a:ext uri="{FF2B5EF4-FFF2-40B4-BE49-F238E27FC236}">
                <a16:creationId xmlns:a16="http://schemas.microsoft.com/office/drawing/2014/main" id="{A3620712-0B00-48C0-94CE-7DEDD35D90F8}"/>
              </a:ext>
            </a:extLst>
          </p:cNvPr>
          <p:cNvPicPr>
            <a:picLocks noRot="1" noChangeAspect="1"/>
          </p:cNvPicPr>
          <p:nvPr>
            <a:videoFile r:link="rId1"/>
          </p:nvPr>
        </p:nvPicPr>
        <p:blipFill>
          <a:blip r:embed="rId3"/>
          <a:stretch>
            <a:fillRect/>
          </a:stretch>
        </p:blipFill>
        <p:spPr>
          <a:xfrm>
            <a:off x="1524000" y="1125606"/>
            <a:ext cx="8189844" cy="4606787"/>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73363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50000"/>
                  </a:schemeClr>
                </a:solidFill>
                <a:effectLst>
                  <a:outerShdw blurRad="38100" dist="38100" dir="2700000" algn="tl">
                    <a:srgbClr val="000000">
                      <a:alpha val="43137"/>
                    </a:srgbClr>
                  </a:outerShdw>
                </a:effectLst>
                <a:latin typeface="Bahnschrift SemiLight Condensed" panose="020B0502040204020203" pitchFamily="34" charset="0"/>
                <a:ea typeface="MS PMincho" panose="02020600040205080304" pitchFamily="18" charset="-128"/>
                <a:cs typeface="Calibri" panose="020F0502020204030204" pitchFamily="34" charset="0"/>
              </a:rPr>
              <a:t>LESSON 107</a:t>
            </a:r>
          </a:p>
        </p:txBody>
      </p:sp>
      <p:sp>
        <p:nvSpPr>
          <p:cNvPr id="2" name="Rectángulo 1">
            <a:extLst>
              <a:ext uri="{FF2B5EF4-FFF2-40B4-BE49-F238E27FC236}">
                <a16:creationId xmlns:a16="http://schemas.microsoft.com/office/drawing/2014/main" id="{E1C6A5A7-9901-4317-9686-B71E3DAF8054}"/>
              </a:ext>
            </a:extLst>
          </p:cNvPr>
          <p:cNvSpPr/>
          <p:nvPr/>
        </p:nvSpPr>
        <p:spPr>
          <a:xfrm>
            <a:off x="4365398" y="2921168"/>
            <a:ext cx="3461204" cy="1015663"/>
          </a:xfrm>
          <a:prstGeom prst="rect">
            <a:avLst/>
          </a:prstGeom>
        </p:spPr>
        <p:txBody>
          <a:bodyPr wrap="none">
            <a:spAutoFit/>
          </a:bodyPr>
          <a:lstStyle/>
          <a:p>
            <a:pPr fontAlgn="base"/>
            <a:r>
              <a:rPr lang="en-US" sz="6000" dirty="0">
                <a:solidFill>
                  <a:schemeClr val="bg2"/>
                </a:solidFill>
                <a:latin typeface="MV Boli" panose="02000500030200090000" pitchFamily="2" charset="0"/>
                <a:cs typeface="MV Boli" panose="02000500030200090000" pitchFamily="2" charset="0"/>
              </a:rPr>
              <a:t>Job 1–16</a:t>
            </a:r>
            <a:endParaRPr lang="en-US" sz="6000" b="0" i="0" dirty="0">
              <a:solidFill>
                <a:schemeClr val="bg2"/>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CE669AF-27A8-45D4-91AB-F31737F96937}"/>
              </a:ext>
            </a:extLst>
          </p:cNvPr>
          <p:cNvSpPr/>
          <p:nvPr/>
        </p:nvSpPr>
        <p:spPr>
          <a:xfrm>
            <a:off x="2021772" y="2367171"/>
            <a:ext cx="8215532" cy="2123658"/>
          </a:xfrm>
          <a:prstGeom prst="rect">
            <a:avLst/>
          </a:prstGeom>
        </p:spPr>
        <p:txBody>
          <a:bodyPr wrap="square">
            <a:spAutoFit/>
          </a:bodyPr>
          <a:lstStyle/>
          <a:p>
            <a:pPr algn="ctr" fontAlgn="base"/>
            <a:r>
              <a:rPr lang="en-US" sz="4400" b="1" dirty="0">
                <a:solidFill>
                  <a:schemeClr val="bg1"/>
                </a:solidFill>
                <a:latin typeface="Mongolian Baiti" panose="03000500000000000000" pitchFamily="66" charset="0"/>
                <a:cs typeface="Mongolian Baiti" panose="03000500000000000000" pitchFamily="66" charset="0"/>
              </a:rPr>
              <a:t>“Job endures the loss of his possessions and children and is afflicted with boils”</a:t>
            </a:r>
            <a:endParaRPr lang="en-US" sz="4400" b="1" dirty="0">
              <a:solidFill>
                <a:schemeClr val="bg1"/>
              </a:solidFill>
              <a:effectLst/>
              <a:latin typeface="Mongolian Baiti" panose="03000500000000000000" pitchFamily="66" charset="0"/>
              <a:cs typeface="Mongolian Baiti" panose="03000500000000000000" pitchFamily="66" charset="0"/>
            </a:endParaRPr>
          </a:p>
        </p:txBody>
      </p:sp>
      <p:sp>
        <p:nvSpPr>
          <p:cNvPr id="4" name="Rectángulo 3">
            <a:extLst>
              <a:ext uri="{FF2B5EF4-FFF2-40B4-BE49-F238E27FC236}">
                <a16:creationId xmlns:a16="http://schemas.microsoft.com/office/drawing/2014/main" id="{D1E1C241-6A35-480B-A2A0-8858E61AAE50}"/>
              </a:ext>
            </a:extLst>
          </p:cNvPr>
          <p:cNvSpPr/>
          <p:nvPr/>
        </p:nvSpPr>
        <p:spPr>
          <a:xfrm>
            <a:off x="964612" y="968273"/>
            <a:ext cx="153118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Job 1:1-2:10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402507"/>
      </p:ext>
    </p:extLst>
  </p:cSld>
  <p:clrMapOvr>
    <a:masterClrMapping/>
  </p:clrMapOvr>
  <mc:AlternateContent xmlns:mc="http://schemas.openxmlformats.org/markup-compatibility/2006" xmlns:p14="http://schemas.microsoft.com/office/powerpoint/2010/main">
    <mc:Choice Requires="p14">
      <p:transition spd="slow" p14:dur="1250">
        <p:newsflash/>
      </p:transition>
    </mc:Choice>
    <mc:Fallback xmlns="">
      <p:transition spd="slow">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0177B2A-7103-40DE-A95D-F99643545B6F}"/>
              </a:ext>
            </a:extLst>
          </p:cNvPr>
          <p:cNvSpPr/>
          <p:nvPr/>
        </p:nvSpPr>
        <p:spPr>
          <a:xfrm>
            <a:off x="698694" y="2226378"/>
            <a:ext cx="1261884" cy="646331"/>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D5607245-96E3-428A-BC26-45533E257987}"/>
              </a:ext>
            </a:extLst>
          </p:cNvPr>
          <p:cNvSpPr/>
          <p:nvPr/>
        </p:nvSpPr>
        <p:spPr>
          <a:xfrm>
            <a:off x="698694" y="2551837"/>
            <a:ext cx="9809871" cy="175432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45D8035-2085-4383-B6DE-E1B7C405DAD4}"/>
              </a:ext>
            </a:extLst>
          </p:cNvPr>
          <p:cNvSpPr/>
          <p:nvPr/>
        </p:nvSpPr>
        <p:spPr>
          <a:xfrm>
            <a:off x="698694" y="829773"/>
            <a:ext cx="82624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typically respond when something bad happens to you?</a:t>
            </a:r>
          </a:p>
        </p:txBody>
      </p:sp>
      <p:sp>
        <p:nvSpPr>
          <p:cNvPr id="4" name="Rectángulo 3">
            <a:extLst>
              <a:ext uri="{FF2B5EF4-FFF2-40B4-BE49-F238E27FC236}">
                <a16:creationId xmlns:a16="http://schemas.microsoft.com/office/drawing/2014/main" id="{41949F21-C2A1-422B-8FA4-716E9333B55A}"/>
              </a:ext>
            </a:extLst>
          </p:cNvPr>
          <p:cNvSpPr/>
          <p:nvPr/>
        </p:nvSpPr>
        <p:spPr>
          <a:xfrm>
            <a:off x="698694" y="1367007"/>
            <a:ext cx="98098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respond if something bad happened to you and you had done nothing to deserve it?</a:t>
            </a:r>
          </a:p>
        </p:txBody>
      </p:sp>
      <p:sp>
        <p:nvSpPr>
          <p:cNvPr id="5" name="Rectángulo 4">
            <a:extLst>
              <a:ext uri="{FF2B5EF4-FFF2-40B4-BE49-F238E27FC236}">
                <a16:creationId xmlns:a16="http://schemas.microsoft.com/office/drawing/2014/main" id="{C3E9159C-970C-418F-8E04-07CF4789F98A}"/>
              </a:ext>
            </a:extLst>
          </p:cNvPr>
          <p:cNvSpPr/>
          <p:nvPr/>
        </p:nvSpPr>
        <p:spPr>
          <a:xfrm>
            <a:off x="698694" y="2226378"/>
            <a:ext cx="1261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1:1-3 </a:t>
            </a:r>
          </a:p>
        </p:txBody>
      </p:sp>
      <p:sp>
        <p:nvSpPr>
          <p:cNvPr id="7" name="Rectángulo 6">
            <a:extLst>
              <a:ext uri="{FF2B5EF4-FFF2-40B4-BE49-F238E27FC236}">
                <a16:creationId xmlns:a16="http://schemas.microsoft.com/office/drawing/2014/main" id="{48DB776B-9370-433C-9403-D5881E7EC5D2}"/>
              </a:ext>
            </a:extLst>
          </p:cNvPr>
          <p:cNvSpPr/>
          <p:nvPr/>
        </p:nvSpPr>
        <p:spPr>
          <a:xfrm>
            <a:off x="698694" y="2551837"/>
            <a:ext cx="980987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There was a man in the land of Uz, whose name was Job; and that man was perfect and upright, and one that feared God, and eschewed evil.</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there were born unto him seven sons and three daughters.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His substance also was seven thousand sheep, and three thousand camels, and five hundred yoke of oxen, and five hundred she asses, and a very great household; so that this man was the greatest of all the men of the east.</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536519"/>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D9E04D6-942A-41ED-99D1-1102528D6CC8}"/>
              </a:ext>
            </a:extLst>
          </p:cNvPr>
          <p:cNvSpPr/>
          <p:nvPr/>
        </p:nvSpPr>
        <p:spPr>
          <a:xfrm>
            <a:off x="633044" y="5458144"/>
            <a:ext cx="1018501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Satan claim Job would do if the Lord removed His protection and blessings from Job? </a:t>
            </a:r>
          </a:p>
        </p:txBody>
      </p:sp>
      <p:sp>
        <p:nvSpPr>
          <p:cNvPr id="6" name="Rectángulo 5">
            <a:extLst>
              <a:ext uri="{FF2B5EF4-FFF2-40B4-BE49-F238E27FC236}">
                <a16:creationId xmlns:a16="http://schemas.microsoft.com/office/drawing/2014/main" id="{892D67FF-D588-4181-A938-0F67CED69FA8}"/>
              </a:ext>
            </a:extLst>
          </p:cNvPr>
          <p:cNvSpPr/>
          <p:nvPr/>
        </p:nvSpPr>
        <p:spPr>
          <a:xfrm>
            <a:off x="451727" y="2453379"/>
            <a:ext cx="38779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Satan claim about Job? </a:t>
            </a:r>
          </a:p>
        </p:txBody>
      </p:sp>
      <p:sp>
        <p:nvSpPr>
          <p:cNvPr id="11" name="Rectángulo 10">
            <a:extLst>
              <a:ext uri="{FF2B5EF4-FFF2-40B4-BE49-F238E27FC236}">
                <a16:creationId xmlns:a16="http://schemas.microsoft.com/office/drawing/2014/main" id="{89E78CD7-4135-4E78-929C-A24C99B29EEA}"/>
              </a:ext>
            </a:extLst>
          </p:cNvPr>
          <p:cNvSpPr/>
          <p:nvPr/>
        </p:nvSpPr>
        <p:spPr>
          <a:xfrm>
            <a:off x="450574" y="929885"/>
            <a:ext cx="1508474" cy="1071193"/>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E5DC8429-24B3-421C-ABE9-B61E004CF664}"/>
              </a:ext>
            </a:extLst>
          </p:cNvPr>
          <p:cNvSpPr/>
          <p:nvPr/>
        </p:nvSpPr>
        <p:spPr>
          <a:xfrm>
            <a:off x="450574" y="1299217"/>
            <a:ext cx="10367481" cy="312012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F214562-8112-4CEC-A594-84467565F9CB}"/>
              </a:ext>
            </a:extLst>
          </p:cNvPr>
          <p:cNvSpPr/>
          <p:nvPr/>
        </p:nvSpPr>
        <p:spPr>
          <a:xfrm>
            <a:off x="633044" y="1299217"/>
            <a:ext cx="10078992"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Now there was a day when the sons of God came to present themselves before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Satan came also among them.</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Satan, Whence comest thou? Then Satan answered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said, From going to and fro in the earth, and from walking up and down in it.</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Satan, Hast thou considered my servant Job, that there is none like him in the earth, a perfect and an upright man, one that feareth God, and escheweth evil?</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Then Satan answered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said, Doth Job fear God for nought?</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Hast not thou made an hedge about him, and about his house, and about all that he hath on every side? thou hast blessed the work of his hands, and his substance is increased in the land.</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But put forth thine hand now, and touch all that he hath, and he will curse thee to thy face.</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Satan, Behold, all that he hath is in thy power; only upon himself put not forth thine hand. So Satan went forth from the presence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D139BC7-A5A2-4237-A1F9-600D57D35D33}"/>
              </a:ext>
            </a:extLst>
          </p:cNvPr>
          <p:cNvSpPr/>
          <p:nvPr/>
        </p:nvSpPr>
        <p:spPr>
          <a:xfrm>
            <a:off x="633044" y="929885"/>
            <a:ext cx="1326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1:6-12</a:t>
            </a:r>
          </a:p>
        </p:txBody>
      </p:sp>
      <p:sp>
        <p:nvSpPr>
          <p:cNvPr id="7" name="Rectángulo 6">
            <a:extLst>
              <a:ext uri="{FF2B5EF4-FFF2-40B4-BE49-F238E27FC236}">
                <a16:creationId xmlns:a16="http://schemas.microsoft.com/office/drawing/2014/main" id="{60A6A8EF-BF2D-495F-B68E-6FD05BB383CB}"/>
              </a:ext>
            </a:extLst>
          </p:cNvPr>
          <p:cNvSpPr/>
          <p:nvPr/>
        </p:nvSpPr>
        <p:spPr>
          <a:xfrm>
            <a:off x="686053" y="4821356"/>
            <a:ext cx="10078991"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claimed that Job feared, or worshipped, the Lord only because the Lord had protected and blessed Job.</a:t>
            </a:r>
          </a:p>
        </p:txBody>
      </p:sp>
      <p:sp>
        <p:nvSpPr>
          <p:cNvPr id="9" name="Rectángulo 8">
            <a:extLst>
              <a:ext uri="{FF2B5EF4-FFF2-40B4-BE49-F238E27FC236}">
                <a16:creationId xmlns:a16="http://schemas.microsoft.com/office/drawing/2014/main" id="{CF218F00-FB73-440D-A0E9-AB92A49A997E}"/>
              </a:ext>
            </a:extLst>
          </p:cNvPr>
          <p:cNvSpPr/>
          <p:nvPr/>
        </p:nvSpPr>
        <p:spPr>
          <a:xfrm>
            <a:off x="633044" y="5812087"/>
            <a:ext cx="4801314"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claimed that Job would curse the Lord.</a:t>
            </a:r>
          </a:p>
        </p:txBody>
      </p:sp>
      <p:sp>
        <p:nvSpPr>
          <p:cNvPr id="10" name="Rectángulo 9">
            <a:extLst>
              <a:ext uri="{FF2B5EF4-FFF2-40B4-BE49-F238E27FC236}">
                <a16:creationId xmlns:a16="http://schemas.microsoft.com/office/drawing/2014/main" id="{E561389C-76D1-4143-9958-04D20F5A4E00}"/>
              </a:ext>
            </a:extLst>
          </p:cNvPr>
          <p:cNvSpPr/>
          <p:nvPr/>
        </p:nvSpPr>
        <p:spPr>
          <a:xfrm>
            <a:off x="633044" y="6212755"/>
            <a:ext cx="4281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allow Satan to do? </a:t>
            </a:r>
          </a:p>
        </p:txBody>
      </p:sp>
    </p:spTree>
    <p:extLst>
      <p:ext uri="{BB962C8B-B14F-4D97-AF65-F5344CB8AC3E}">
        <p14:creationId xmlns:p14="http://schemas.microsoft.com/office/powerpoint/2010/main" val="11143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0.02136 -7.40741E-7 L -0.0944 0.07963 C -0.12031 0.09653 -0.13489 0.12153 -0.13489 0.14792 C -0.13489 0.17778 -0.12031 0.20139 -0.0944 0.21829 L 0.02136 0.29815 " pathEditMode="relative" rAng="0" ptsTypes="AAAAA">
                                      <p:cBhvr>
                                        <p:cTn id="6" dur="2000" fill="hold"/>
                                        <p:tgtEl>
                                          <p:spTgt spid="6"/>
                                        </p:tgtEl>
                                        <p:attrNameLst>
                                          <p:attrName>ppt_x</p:attrName>
                                          <p:attrName>ppt_y</p:attrName>
                                        </p:attrNameLst>
                                      </p:cBhvr>
                                      <p:rCtr x="-7813" y="14907"/>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8)">
                                      <p:cBhvr>
                                        <p:cTn id="11" dur="1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500" fill="hold"/>
                                        <p:tgtEl>
                                          <p:spTgt spid="10"/>
                                        </p:tgtEl>
                                        <p:attrNameLst>
                                          <p:attrName>ppt_x</p:attrName>
                                        </p:attrNameLst>
                                      </p:cBhvr>
                                      <p:tavLst>
                                        <p:tav tm="0">
                                          <p:val>
                                            <p:strVal val="1+#ppt_w/2"/>
                                          </p:val>
                                        </p:tav>
                                        <p:tav tm="100000">
                                          <p:val>
                                            <p:strVal val="#ppt_x"/>
                                          </p:val>
                                        </p:tav>
                                      </p:tavLst>
                                    </p:anim>
                                    <p:anim calcmode="lin" valueType="num">
                                      <p:cBhvr additive="base">
                                        <p:cTn id="4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D52E77-F7EC-41B8-89A4-18B0A04CD1A3}"/>
              </a:ext>
            </a:extLst>
          </p:cNvPr>
          <p:cNvSpPr/>
          <p:nvPr/>
        </p:nvSpPr>
        <p:spPr>
          <a:xfrm>
            <a:off x="914400" y="823363"/>
            <a:ext cx="1802296" cy="1031941"/>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C8D25311-F722-4F02-929F-5126263F7617}"/>
              </a:ext>
            </a:extLst>
          </p:cNvPr>
          <p:cNvSpPr/>
          <p:nvPr/>
        </p:nvSpPr>
        <p:spPr>
          <a:xfrm>
            <a:off x="914400" y="1152939"/>
            <a:ext cx="10164417" cy="407803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D11A049-D2FD-4B9F-9BF6-75E8407240C1}"/>
              </a:ext>
            </a:extLst>
          </p:cNvPr>
          <p:cNvSpPr/>
          <p:nvPr/>
        </p:nvSpPr>
        <p:spPr>
          <a:xfrm>
            <a:off x="1113183" y="783607"/>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1:13-19</a:t>
            </a:r>
          </a:p>
        </p:txBody>
      </p:sp>
      <p:sp>
        <p:nvSpPr>
          <p:cNvPr id="4" name="Rectángulo 3">
            <a:extLst>
              <a:ext uri="{FF2B5EF4-FFF2-40B4-BE49-F238E27FC236}">
                <a16:creationId xmlns:a16="http://schemas.microsoft.com/office/drawing/2014/main" id="{1D31873C-672E-4CF1-802F-F26AC1FE37B1}"/>
              </a:ext>
            </a:extLst>
          </p:cNvPr>
          <p:cNvSpPr/>
          <p:nvPr/>
        </p:nvSpPr>
        <p:spPr>
          <a:xfrm>
            <a:off x="1113183" y="1152939"/>
            <a:ext cx="9718940" cy="403187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And there was a day when his sons and his daughters were eating and drinking wine in their eldest brother’s house:</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there came a messenger unto Job, and said, The oxen were plowing, and the asses feeding beside them:</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the Sabeans fell upon them, and took them away; yea, they have slain the servants with the edge of the sword; and I only am escaped alone to tell thee.</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While he was yet speaking, there came also another, and said, The fire of God is fallen from heaven, and hath burned up the sheep, and the servants, and consumed them; and I only am escaped alone to tell thee.</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While he was yet speaking, there came also another, and said, The Chaldeans made out three bands, and fell upon the camels, and have carried them away, yea, and slain the servants with the edge of the sword; and I only am escaped alone to tell thee.</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While he was yet speaking, there came also another, and said, Thy sons and thy daughters were eating and drinking wine in their eldest brother’s house:</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behold, there came a great wind from the wilderness, and smote the four corners of the house, and it fell upon the young men, and they are dead; and I only am escaped alone to tell thee.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0680D20-8F23-43BE-BC91-DFF85EB1975A}"/>
              </a:ext>
            </a:extLst>
          </p:cNvPr>
          <p:cNvSpPr/>
          <p:nvPr/>
        </p:nvSpPr>
        <p:spPr>
          <a:xfrm>
            <a:off x="1113183" y="5375888"/>
            <a:ext cx="92102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questions or feelings would you have after experiencing these losses?</a:t>
            </a:r>
          </a:p>
        </p:txBody>
      </p:sp>
    </p:spTree>
    <p:extLst>
      <p:ext uri="{BB962C8B-B14F-4D97-AF65-F5344CB8AC3E}">
        <p14:creationId xmlns:p14="http://schemas.microsoft.com/office/powerpoint/2010/main" val="2927849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6943328-154C-4FCD-B2B5-7C23BFA4CEA0}"/>
              </a:ext>
            </a:extLst>
          </p:cNvPr>
          <p:cNvSpPr/>
          <p:nvPr/>
        </p:nvSpPr>
        <p:spPr>
          <a:xfrm>
            <a:off x="1113180" y="793790"/>
            <a:ext cx="1518365" cy="63744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3B829CAF-9873-4766-A3CF-73C879560CFE}"/>
              </a:ext>
            </a:extLst>
          </p:cNvPr>
          <p:cNvSpPr/>
          <p:nvPr/>
        </p:nvSpPr>
        <p:spPr>
          <a:xfrm>
            <a:off x="1113181" y="1109259"/>
            <a:ext cx="9369287" cy="13666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97F5A3F6-9D53-4D0F-8C16-C62854811EB8}"/>
              </a:ext>
            </a:extLst>
          </p:cNvPr>
          <p:cNvSpPr/>
          <p:nvPr/>
        </p:nvSpPr>
        <p:spPr>
          <a:xfrm>
            <a:off x="1113183" y="779683"/>
            <a:ext cx="15183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1:20-22 </a:t>
            </a:r>
          </a:p>
        </p:txBody>
      </p:sp>
      <p:sp>
        <p:nvSpPr>
          <p:cNvPr id="4" name="Rectángulo 3">
            <a:extLst>
              <a:ext uri="{FF2B5EF4-FFF2-40B4-BE49-F238E27FC236}">
                <a16:creationId xmlns:a16="http://schemas.microsoft.com/office/drawing/2014/main" id="{02976B05-DAF0-4918-99C2-13C7DC908EC1}"/>
              </a:ext>
            </a:extLst>
          </p:cNvPr>
          <p:cNvSpPr/>
          <p:nvPr/>
        </p:nvSpPr>
        <p:spPr>
          <a:xfrm>
            <a:off x="1113182" y="1082755"/>
            <a:ext cx="9369287" cy="135421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Then Job arose, and rent his mantle, and shaved his head, and fell down upon the ground, and worshipped,</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said, Naked came I out of my mother’s womb, and naked shall I return thither: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gave,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taken away; blessed be the name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In all this Job sinned not, nor charged God foolishly.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16B7D54-EAD6-4BC8-9311-4AEB80767353}"/>
              </a:ext>
            </a:extLst>
          </p:cNvPr>
          <p:cNvSpPr/>
          <p:nvPr/>
        </p:nvSpPr>
        <p:spPr>
          <a:xfrm>
            <a:off x="1113181" y="2483138"/>
            <a:ext cx="6558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Job demonstrate faith in God during these trials?</a:t>
            </a:r>
          </a:p>
        </p:txBody>
      </p:sp>
      <p:sp>
        <p:nvSpPr>
          <p:cNvPr id="6" name="Rectángulo 5">
            <a:extLst>
              <a:ext uri="{FF2B5EF4-FFF2-40B4-BE49-F238E27FC236}">
                <a16:creationId xmlns:a16="http://schemas.microsoft.com/office/drawing/2014/main" id="{58FF6FF0-4042-4A24-AE09-E79BEE711810}"/>
              </a:ext>
            </a:extLst>
          </p:cNvPr>
          <p:cNvSpPr/>
          <p:nvPr/>
        </p:nvSpPr>
        <p:spPr>
          <a:xfrm>
            <a:off x="1113180" y="3007853"/>
            <a:ext cx="93692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Job’s example as he experienced these trials?</a:t>
            </a:r>
          </a:p>
        </p:txBody>
      </p:sp>
      <p:sp>
        <p:nvSpPr>
          <p:cNvPr id="7" name="Rectángulo 6">
            <a:extLst>
              <a:ext uri="{FF2B5EF4-FFF2-40B4-BE49-F238E27FC236}">
                <a16:creationId xmlns:a16="http://schemas.microsoft.com/office/drawing/2014/main" id="{13AC7B82-FAB2-448D-B01B-3F511B342130}"/>
              </a:ext>
            </a:extLst>
          </p:cNvPr>
          <p:cNvSpPr/>
          <p:nvPr/>
        </p:nvSpPr>
        <p:spPr>
          <a:xfrm>
            <a:off x="1113181" y="3532569"/>
            <a:ext cx="748748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choose to have faith in God even in the midst of our trials. </a:t>
            </a:r>
          </a:p>
        </p:txBody>
      </p:sp>
    </p:spTree>
    <p:extLst>
      <p:ext uri="{BB962C8B-B14F-4D97-AF65-F5344CB8AC3E}">
        <p14:creationId xmlns:p14="http://schemas.microsoft.com/office/powerpoint/2010/main" val="6688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by="(-#ppt_w*2)" calcmode="lin" valueType="num">
                                      <p:cBhvr rctx="PPT">
                                        <p:cTn id="19" dur="250" autoRev="1" fill="hold">
                                          <p:stCondLst>
                                            <p:cond delay="0"/>
                                          </p:stCondLst>
                                        </p:cTn>
                                        <p:tgtEl>
                                          <p:spTgt spid="7">
                                            <p:txEl>
                                              <p:pRg st="0" end="0"/>
                                            </p:txEl>
                                          </p:spTgt>
                                        </p:tgtEl>
                                        <p:attrNameLst>
                                          <p:attrName>ppt_w</p:attrName>
                                        </p:attrNameLst>
                                      </p:cBhvr>
                                    </p:anim>
                                    <p:anim by="(#ppt_w*0.50)" calcmode="lin" valueType="num">
                                      <p:cBhvr>
                                        <p:cTn id="20" dur="250" decel="50000" autoRev="1" fill="hold">
                                          <p:stCondLst>
                                            <p:cond delay="0"/>
                                          </p:stCondLst>
                                        </p:cTn>
                                        <p:tgtEl>
                                          <p:spTgt spid="7">
                                            <p:txEl>
                                              <p:pRg st="0" end="0"/>
                                            </p:txEl>
                                          </p:spTgt>
                                        </p:tgtEl>
                                        <p:attrNameLst>
                                          <p:attrName>ppt_x</p:attrName>
                                        </p:attrNameLst>
                                      </p:cBhvr>
                                    </p:anim>
                                    <p:anim from="(-#ppt_h/2)" to="(#ppt_y)" calcmode="lin" valueType="num">
                                      <p:cBhvr>
                                        <p:cTn id="21" dur="500" fill="hold">
                                          <p:stCondLst>
                                            <p:cond delay="0"/>
                                          </p:stCondLst>
                                        </p:cTn>
                                        <p:tgtEl>
                                          <p:spTgt spid="7">
                                            <p:txEl>
                                              <p:pRg st="0" end="0"/>
                                            </p:txEl>
                                          </p:spTgt>
                                        </p:tgtEl>
                                        <p:attrNameLst>
                                          <p:attrName>ppt_y</p:attrName>
                                        </p:attrNameLst>
                                      </p:cBhvr>
                                    </p:anim>
                                    <p:animRot by="21600000">
                                      <p:cBhvr>
                                        <p:cTn id="22" dur="5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B60B3AF-660C-476B-B43B-18987F6DBE4F}"/>
              </a:ext>
            </a:extLst>
          </p:cNvPr>
          <p:cNvSpPr/>
          <p:nvPr/>
        </p:nvSpPr>
        <p:spPr>
          <a:xfrm>
            <a:off x="1113184" y="801423"/>
            <a:ext cx="1351721" cy="644448"/>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CD35C71-B093-436D-A0FC-6899A53590C1}"/>
              </a:ext>
            </a:extLst>
          </p:cNvPr>
          <p:cNvSpPr/>
          <p:nvPr/>
        </p:nvSpPr>
        <p:spPr>
          <a:xfrm>
            <a:off x="1113183" y="1152939"/>
            <a:ext cx="9594574" cy="159594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AE578AC5-0FB3-4B7A-A6B7-CE2F8C68D6EE}"/>
              </a:ext>
            </a:extLst>
          </p:cNvPr>
          <p:cNvSpPr/>
          <p:nvPr/>
        </p:nvSpPr>
        <p:spPr>
          <a:xfrm>
            <a:off x="1113183" y="783607"/>
            <a:ext cx="1197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2:3-6</a:t>
            </a:r>
          </a:p>
        </p:txBody>
      </p:sp>
      <p:sp>
        <p:nvSpPr>
          <p:cNvPr id="5" name="Rectángulo 4">
            <a:extLst>
              <a:ext uri="{FF2B5EF4-FFF2-40B4-BE49-F238E27FC236}">
                <a16:creationId xmlns:a16="http://schemas.microsoft.com/office/drawing/2014/main" id="{534C6D57-097E-483B-8D09-D8FCC57D98D6}"/>
              </a:ext>
            </a:extLst>
          </p:cNvPr>
          <p:cNvSpPr/>
          <p:nvPr/>
        </p:nvSpPr>
        <p:spPr>
          <a:xfrm>
            <a:off x="1113183" y="1152939"/>
            <a:ext cx="9621078" cy="160043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Satan, Hast thou considered my servant Job, that there is none like him in the earth, a perfect and an upright man, one that feareth God, and escheweth evil? and still he holdeth fast his integrity, although thou movedst me against him, to destroy him without cause.</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Satan answered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said, Skin for skin, yea, all that a man hath will he give for his life.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put forth thine hand now, and touch his bone and his flesh, and he will curse thee to thy face.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Satan, Behold, he is in thine hand; but save his life.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50758415-7100-4EF3-8EA5-C9886D18140A}"/>
              </a:ext>
            </a:extLst>
          </p:cNvPr>
          <p:cNvSpPr/>
          <p:nvPr/>
        </p:nvSpPr>
        <p:spPr>
          <a:xfrm>
            <a:off x="1113183" y="2938043"/>
            <a:ext cx="39036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about Job?</a:t>
            </a:r>
          </a:p>
        </p:txBody>
      </p:sp>
      <p:sp>
        <p:nvSpPr>
          <p:cNvPr id="6" name="Rectángulo 5">
            <a:extLst>
              <a:ext uri="{FF2B5EF4-FFF2-40B4-BE49-F238E27FC236}">
                <a16:creationId xmlns:a16="http://schemas.microsoft.com/office/drawing/2014/main" id="{6DC4DDBC-5E0A-4F55-AD20-1257EE865C03}"/>
              </a:ext>
            </a:extLst>
          </p:cNvPr>
          <p:cNvSpPr/>
          <p:nvPr/>
        </p:nvSpPr>
        <p:spPr>
          <a:xfrm>
            <a:off x="1113183" y="3365960"/>
            <a:ext cx="387798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Satan claim about Job? </a:t>
            </a:r>
          </a:p>
        </p:txBody>
      </p:sp>
      <p:sp>
        <p:nvSpPr>
          <p:cNvPr id="7" name="Rectángulo 6">
            <a:extLst>
              <a:ext uri="{FF2B5EF4-FFF2-40B4-BE49-F238E27FC236}">
                <a16:creationId xmlns:a16="http://schemas.microsoft.com/office/drawing/2014/main" id="{E4F55701-AD9B-4777-9F58-A3B20B95D9D1}"/>
              </a:ext>
            </a:extLst>
          </p:cNvPr>
          <p:cNvSpPr/>
          <p:nvPr/>
        </p:nvSpPr>
        <p:spPr>
          <a:xfrm>
            <a:off x="1113183" y="4352371"/>
            <a:ext cx="4217629" cy="369332"/>
          </a:xfrm>
          <a:prstGeom prst="rect">
            <a:avLst/>
          </a:prstGeom>
        </p:spPr>
        <p:txBody>
          <a:bodyPr wrap="none">
            <a:spAutoFit/>
          </a:bodyPr>
          <a:lstStyle/>
          <a:p>
            <a:r>
              <a:rPr lang="en-US" b="1" dirty="0">
                <a:solidFill>
                  <a:schemeClr val="bg1"/>
                </a:solidFill>
                <a:latin typeface="Open Sans"/>
              </a:rPr>
              <a:t>What did the Lord allow Satan to do?</a:t>
            </a:r>
            <a:endParaRPr lang="en-US" b="1" dirty="0">
              <a:solidFill>
                <a:schemeClr val="bg1"/>
              </a:solidFill>
            </a:endParaRPr>
          </a:p>
        </p:txBody>
      </p:sp>
      <p:sp>
        <p:nvSpPr>
          <p:cNvPr id="8" name="Rectángulo 7">
            <a:extLst>
              <a:ext uri="{FF2B5EF4-FFF2-40B4-BE49-F238E27FC236}">
                <a16:creationId xmlns:a16="http://schemas.microsoft.com/office/drawing/2014/main" id="{F5DCAEDD-6949-43C6-999C-8C215663A8E9}"/>
              </a:ext>
            </a:extLst>
          </p:cNvPr>
          <p:cNvSpPr/>
          <p:nvPr/>
        </p:nvSpPr>
        <p:spPr>
          <a:xfrm>
            <a:off x="1113183" y="3793877"/>
            <a:ext cx="9197008"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Satan claimed that if Job were afflicted physically, then Job would curse the Lord.</a:t>
            </a:r>
          </a:p>
        </p:txBody>
      </p:sp>
      <p:sp>
        <p:nvSpPr>
          <p:cNvPr id="9" name="Rectángulo 8">
            <a:extLst>
              <a:ext uri="{FF2B5EF4-FFF2-40B4-BE49-F238E27FC236}">
                <a16:creationId xmlns:a16="http://schemas.microsoft.com/office/drawing/2014/main" id="{D240D098-B188-4C05-A389-C5E81BFA5C6F}"/>
              </a:ext>
            </a:extLst>
          </p:cNvPr>
          <p:cNvSpPr/>
          <p:nvPr/>
        </p:nvSpPr>
        <p:spPr>
          <a:xfrm>
            <a:off x="1158271" y="4910865"/>
            <a:ext cx="3890809"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Afflict Job physically but not kill him.</a:t>
            </a:r>
          </a:p>
        </p:txBody>
      </p:sp>
    </p:spTree>
    <p:extLst>
      <p:ext uri="{BB962C8B-B14F-4D97-AF65-F5344CB8AC3E}">
        <p14:creationId xmlns:p14="http://schemas.microsoft.com/office/powerpoint/2010/main" val="2485121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
                                        <p:tgtEl>
                                          <p:spTgt spid="8"/>
                                        </p:tgtEl>
                                      </p:cBhvr>
                                    </p:animEffect>
                                    <p:anim calcmode="lin" valueType="num">
                                      <p:cBhvr>
                                        <p:cTn id="19" dur="400" fill="hold"/>
                                        <p:tgtEl>
                                          <p:spTgt spid="8"/>
                                        </p:tgtEl>
                                        <p:attrNameLst>
                                          <p:attrName>ppt_x</p:attrName>
                                        </p:attrNameLst>
                                      </p:cBhvr>
                                      <p:tavLst>
                                        <p:tav tm="0">
                                          <p:val>
                                            <p:strVal val="#ppt_x"/>
                                          </p:val>
                                        </p:tav>
                                        <p:tav tm="100000">
                                          <p:val>
                                            <p:strVal val="#ppt_x"/>
                                          </p:val>
                                        </p:tav>
                                      </p:tavLst>
                                    </p:anim>
                                    <p:anim calcmode="lin" valueType="num">
                                      <p:cBhvr>
                                        <p:cTn id="20" dur="400" fill="hold"/>
                                        <p:tgtEl>
                                          <p:spTgt spid="8"/>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B1D631D-BAE2-4117-868E-147EF1ABA1DB}"/>
              </a:ext>
            </a:extLst>
          </p:cNvPr>
          <p:cNvSpPr/>
          <p:nvPr/>
        </p:nvSpPr>
        <p:spPr>
          <a:xfrm>
            <a:off x="1113181" y="783607"/>
            <a:ext cx="1197764" cy="64633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11EA2B45-38F2-42A5-A46C-191B7809BDB2}"/>
              </a:ext>
            </a:extLst>
          </p:cNvPr>
          <p:cNvSpPr/>
          <p:nvPr/>
        </p:nvSpPr>
        <p:spPr>
          <a:xfrm>
            <a:off x="1113181" y="1152939"/>
            <a:ext cx="9409043" cy="10772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C20E581-8AB2-4090-A43C-ADD836037BF8}"/>
              </a:ext>
            </a:extLst>
          </p:cNvPr>
          <p:cNvSpPr/>
          <p:nvPr/>
        </p:nvSpPr>
        <p:spPr>
          <a:xfrm>
            <a:off x="1113183" y="783607"/>
            <a:ext cx="11977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Job 2:7-9</a:t>
            </a:r>
          </a:p>
        </p:txBody>
      </p:sp>
      <p:sp>
        <p:nvSpPr>
          <p:cNvPr id="4" name="Rectángulo 3">
            <a:extLst>
              <a:ext uri="{FF2B5EF4-FFF2-40B4-BE49-F238E27FC236}">
                <a16:creationId xmlns:a16="http://schemas.microsoft.com/office/drawing/2014/main" id="{3D508703-A592-4F97-A9AC-9DA771C3A143}"/>
              </a:ext>
            </a:extLst>
          </p:cNvPr>
          <p:cNvSpPr/>
          <p:nvPr/>
        </p:nvSpPr>
        <p:spPr>
          <a:xfrm>
            <a:off x="1113182" y="1152939"/>
            <a:ext cx="9409043" cy="107721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 So went Satan forth from the presence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smote Job with sore boils from the sole of his foot unto his crown.</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he took him a potsherd to scrape himself withal; and he sat down among the ashes.</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 Then said his wife unto him, Dost thou still retain thine integrity? curse God, and die.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6C59CB1-B9A4-44C1-BBDC-1D0128955A23}"/>
              </a:ext>
            </a:extLst>
          </p:cNvPr>
          <p:cNvSpPr/>
          <p:nvPr/>
        </p:nvSpPr>
        <p:spPr>
          <a:xfrm>
            <a:off x="1113182" y="2348563"/>
            <a:ext cx="55322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was Job afflicted this time? What are boils?</a:t>
            </a:r>
          </a:p>
        </p:txBody>
      </p:sp>
      <p:sp>
        <p:nvSpPr>
          <p:cNvPr id="6" name="Rectángulo 5">
            <a:extLst>
              <a:ext uri="{FF2B5EF4-FFF2-40B4-BE49-F238E27FC236}">
                <a16:creationId xmlns:a16="http://schemas.microsoft.com/office/drawing/2014/main" id="{7DB40640-85BB-425E-A95D-FD5F015C845D}"/>
              </a:ext>
            </a:extLst>
          </p:cNvPr>
          <p:cNvSpPr/>
          <p:nvPr/>
        </p:nvSpPr>
        <p:spPr>
          <a:xfrm>
            <a:off x="1113182" y="2792002"/>
            <a:ext cx="48055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Job’s wife encourage him to do?</a:t>
            </a:r>
          </a:p>
        </p:txBody>
      </p:sp>
      <p:sp>
        <p:nvSpPr>
          <p:cNvPr id="7" name="Rectángulo 6">
            <a:extLst>
              <a:ext uri="{FF2B5EF4-FFF2-40B4-BE49-F238E27FC236}">
                <a16:creationId xmlns:a16="http://schemas.microsoft.com/office/drawing/2014/main" id="{8124798F-3AFB-4A3B-9598-A00524EE2CE2}"/>
              </a:ext>
            </a:extLst>
          </p:cNvPr>
          <p:cNvSpPr/>
          <p:nvPr/>
        </p:nvSpPr>
        <p:spPr>
          <a:xfrm>
            <a:off x="1113181" y="3325906"/>
            <a:ext cx="94090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we be tempted to curse God, or blame Him and turn away from Him, during our trials?</a:t>
            </a:r>
          </a:p>
        </p:txBody>
      </p:sp>
    </p:spTree>
    <p:extLst>
      <p:ext uri="{BB962C8B-B14F-4D97-AF65-F5344CB8AC3E}">
        <p14:creationId xmlns:p14="http://schemas.microsoft.com/office/powerpoint/2010/main" val="113874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2</TotalTime>
  <Words>2049</Words>
  <Application>Microsoft Office PowerPoint</Application>
  <PresentationFormat>Widescreen</PresentationFormat>
  <Paragraphs>104</Paragraphs>
  <Slides>17</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Bahnschrift SemiLight Condensed</vt:lpstr>
      <vt:lpstr>Calibri</vt:lpstr>
      <vt:lpstr>Cambria</vt:lpstr>
      <vt:lpstr>Mongolian Baiti</vt:lpstr>
      <vt:lpstr>MV Boli</vt:lpstr>
      <vt:lpstr>Open Sans</vt:lpstr>
      <vt:lpstr>Palatino</vt:lpstr>
      <vt:lpstr>Rockwell</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4830</cp:revision>
  <dcterms:created xsi:type="dcterms:W3CDTF">2018-08-29T04:26:39Z</dcterms:created>
  <dcterms:modified xsi:type="dcterms:W3CDTF">2022-02-05T02:55:07Z</dcterms:modified>
</cp:coreProperties>
</file>