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86" r:id="rId1"/>
  </p:sldMasterIdLst>
  <p:notesMasterIdLst>
    <p:notesMasterId r:id="rId17"/>
  </p:notesMasterIdLst>
  <p:sldIdLst>
    <p:sldId id="296" r:id="rId2"/>
    <p:sldId id="381"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513"/>
    <a:srgbClr val="D88028"/>
    <a:srgbClr val="6F7CBF"/>
    <a:srgbClr val="59C7E9"/>
    <a:srgbClr val="FFD757"/>
    <a:srgbClr val="FF6600"/>
    <a:srgbClr val="6372DF"/>
    <a:srgbClr val="E97159"/>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612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04550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9275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8175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4322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65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924501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32756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05105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9878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145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653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8930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213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0719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856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0650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900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1131544017"/>
      </p:ext>
    </p:extLst>
  </p:cSld>
  <p:clrMap bg1="dk1" tx1="lt1" bg2="dk2" tx2="lt2" accent1="accent1" accent2="accent2" accent3="accent3" accent4="accent4" accent5="accent5" accent6="accent6" hlink="hlink" folHlink="folHlink"/>
  <p:sldLayoutIdLst>
    <p:sldLayoutId id="2147485787" r:id="rId1"/>
    <p:sldLayoutId id="2147485788" r:id="rId2"/>
    <p:sldLayoutId id="2147485789" r:id="rId3"/>
    <p:sldLayoutId id="2147485790" r:id="rId4"/>
    <p:sldLayoutId id="2147485791" r:id="rId5"/>
    <p:sldLayoutId id="2147485792" r:id="rId6"/>
    <p:sldLayoutId id="2147485793" r:id="rId7"/>
    <p:sldLayoutId id="2147485794" r:id="rId8"/>
    <p:sldLayoutId id="2147485795" r:id="rId9"/>
    <p:sldLayoutId id="2147485796" r:id="rId10"/>
    <p:sldLayoutId id="2147485797" r:id="rId11"/>
    <p:sldLayoutId id="2147485798" r:id="rId12"/>
    <p:sldLayoutId id="2147485799" r:id="rId13"/>
    <p:sldLayoutId id="2147485800" r:id="rId14"/>
    <p:sldLayoutId id="2147485801" r:id="rId15"/>
    <p:sldLayoutId id="2147485802" r:id="rId16"/>
    <p:sldLayoutId id="214748580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MkETkRv9tG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rgbClr val="D88028"/>
                </a:solidFill>
                <a:effectLst>
                  <a:outerShdw blurRad="38100" dist="38100" dir="2700000" algn="tl">
                    <a:srgbClr val="000000">
                      <a:alpha val="43137"/>
                    </a:srgbClr>
                  </a:outerShdw>
                </a:effectLst>
                <a:latin typeface="Constantia" panose="02030602050306030303" pitchFamily="18" charset="0"/>
                <a:ea typeface="MS Gothic" panose="020B0609070205080204" pitchFamily="49" charset="-128"/>
                <a:cs typeface="Dubai Medium" panose="020B06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D0F16D-8412-465C-A5F8-98F0D9DC481B}"/>
              </a:ext>
            </a:extLst>
          </p:cNvPr>
          <p:cNvSpPr/>
          <p:nvPr/>
        </p:nvSpPr>
        <p:spPr>
          <a:xfrm>
            <a:off x="2120348" y="2767280"/>
            <a:ext cx="7951304" cy="1323439"/>
          </a:xfrm>
          <a:prstGeom prst="rect">
            <a:avLst/>
          </a:prstGeom>
        </p:spPr>
        <p:txBody>
          <a:bodyPr wrap="square">
            <a:spAutoFit/>
          </a:bodyPr>
          <a:lstStyle/>
          <a:p>
            <a:pPr algn="ctr" fontAlgn="base"/>
            <a:r>
              <a:rPr lang="en-US" sz="4000" b="1" dirty="0">
                <a:solidFill>
                  <a:schemeClr val="bg1"/>
                </a:solidFill>
                <a:latin typeface="Franklin Gothic Medium" panose="020B0603020102020204" pitchFamily="34" charset="0"/>
              </a:rPr>
              <a:t>“Priests without genealogical records are denied the priesthood”</a:t>
            </a:r>
            <a:endParaRPr lang="en-US" sz="4000" b="1" dirty="0">
              <a:solidFill>
                <a:schemeClr val="bg1"/>
              </a:solidFill>
              <a:effectLst/>
              <a:latin typeface="Franklin Gothic Medium" panose="020B0603020102020204" pitchFamily="34" charset="0"/>
            </a:endParaRPr>
          </a:p>
        </p:txBody>
      </p:sp>
      <p:sp>
        <p:nvSpPr>
          <p:cNvPr id="4" name="Rectángulo 3">
            <a:extLst>
              <a:ext uri="{FF2B5EF4-FFF2-40B4-BE49-F238E27FC236}">
                <a16:creationId xmlns:a16="http://schemas.microsoft.com/office/drawing/2014/main" id="{D66EF984-A8B8-4BE7-AAFA-B31750AE100D}"/>
              </a:ext>
            </a:extLst>
          </p:cNvPr>
          <p:cNvSpPr/>
          <p:nvPr/>
        </p:nvSpPr>
        <p:spPr>
          <a:xfrm>
            <a:off x="1280422" y="783607"/>
            <a:ext cx="1494320"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Nehemiah 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651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5E1B8E-AEAC-484D-8520-78E1243A8E49}"/>
              </a:ext>
            </a:extLst>
          </p:cNvPr>
          <p:cNvSpPr/>
          <p:nvPr/>
        </p:nvSpPr>
        <p:spPr>
          <a:xfrm>
            <a:off x="1144442" y="779683"/>
            <a:ext cx="1813317"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Nehemiah 8-10</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53FE1753-74D1-4742-998F-3989DA6BD49E}"/>
              </a:ext>
            </a:extLst>
          </p:cNvPr>
          <p:cNvSpPr/>
          <p:nvPr/>
        </p:nvSpPr>
        <p:spPr>
          <a:xfrm>
            <a:off x="1977052" y="2828835"/>
            <a:ext cx="8237896" cy="1200329"/>
          </a:xfrm>
          <a:prstGeom prst="rect">
            <a:avLst/>
          </a:prstGeom>
        </p:spPr>
        <p:txBody>
          <a:bodyPr wrap="none">
            <a:spAutoFit/>
          </a:bodyPr>
          <a:lstStyle/>
          <a:p>
            <a:pPr algn="ctr" fontAlgn="base"/>
            <a:r>
              <a:rPr lang="en-US" sz="3600" b="1" dirty="0">
                <a:solidFill>
                  <a:schemeClr val="bg1"/>
                </a:solidFill>
                <a:latin typeface="Franklin Gothic Medium" panose="020B0603020102020204" pitchFamily="34" charset="0"/>
              </a:rPr>
              <a:t>“Ezra reads and interprets the scriptures </a:t>
            </a:r>
          </a:p>
          <a:p>
            <a:pPr algn="ctr" fontAlgn="base"/>
            <a:r>
              <a:rPr lang="en-US" sz="3600" b="1" dirty="0">
                <a:solidFill>
                  <a:schemeClr val="bg1"/>
                </a:solidFill>
                <a:latin typeface="Franklin Gothic Medium" panose="020B0603020102020204" pitchFamily="34" charset="0"/>
              </a:rPr>
              <a:t>to the people”</a:t>
            </a:r>
            <a:endParaRPr lang="en-US" sz="3600" b="1" dirty="0">
              <a:solidFill>
                <a:schemeClr val="bg1"/>
              </a:solidFill>
              <a:effectLst/>
              <a:latin typeface="Franklin Gothic Medium" panose="020B0603020102020204" pitchFamily="34" charset="0"/>
            </a:endParaRPr>
          </a:p>
        </p:txBody>
      </p:sp>
    </p:spTree>
    <p:extLst>
      <p:ext uri="{BB962C8B-B14F-4D97-AF65-F5344CB8AC3E}">
        <p14:creationId xmlns:p14="http://schemas.microsoft.com/office/powerpoint/2010/main" val="191394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C8FF80C-D415-48D9-8047-4DB1DFF8F61D}"/>
              </a:ext>
            </a:extLst>
          </p:cNvPr>
          <p:cNvSpPr/>
          <p:nvPr/>
        </p:nvSpPr>
        <p:spPr>
          <a:xfrm>
            <a:off x="1113178" y="5526792"/>
            <a:ext cx="38010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people feel and do?</a:t>
            </a:r>
          </a:p>
        </p:txBody>
      </p:sp>
      <p:sp>
        <p:nvSpPr>
          <p:cNvPr id="14" name="Rectángulo: esquinas redondeadas 13">
            <a:extLst>
              <a:ext uri="{FF2B5EF4-FFF2-40B4-BE49-F238E27FC236}">
                <a16:creationId xmlns:a16="http://schemas.microsoft.com/office/drawing/2014/main" id="{96E4BAF3-3CD0-4387-99FD-CD0A0936CC83}"/>
              </a:ext>
            </a:extLst>
          </p:cNvPr>
          <p:cNvSpPr/>
          <p:nvPr/>
        </p:nvSpPr>
        <p:spPr>
          <a:xfrm>
            <a:off x="1046921" y="4316765"/>
            <a:ext cx="9594568" cy="113699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2BF1E443-A5BD-4D7D-90CF-E6909158FFC0}"/>
              </a:ext>
            </a:extLst>
          </p:cNvPr>
          <p:cNvSpPr/>
          <p:nvPr/>
        </p:nvSpPr>
        <p:spPr>
          <a:xfrm>
            <a:off x="2594268" y="1414968"/>
            <a:ext cx="1002151"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10">
            <a:extLst>
              <a:ext uri="{FF2B5EF4-FFF2-40B4-BE49-F238E27FC236}">
                <a16:creationId xmlns:a16="http://schemas.microsoft.com/office/drawing/2014/main" id="{FDEE7EC8-C162-4EF2-8142-C37530854B8F}"/>
              </a:ext>
            </a:extLst>
          </p:cNvPr>
          <p:cNvSpPr/>
          <p:nvPr/>
        </p:nvSpPr>
        <p:spPr>
          <a:xfrm>
            <a:off x="1046920" y="1411231"/>
            <a:ext cx="1915909"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esquinas redondeadas 9">
            <a:extLst>
              <a:ext uri="{FF2B5EF4-FFF2-40B4-BE49-F238E27FC236}">
                <a16:creationId xmlns:a16="http://schemas.microsoft.com/office/drawing/2014/main" id="{70AF121B-25C6-4C7A-9385-D4A6CDDF12B8}"/>
              </a:ext>
            </a:extLst>
          </p:cNvPr>
          <p:cNvSpPr/>
          <p:nvPr/>
        </p:nvSpPr>
        <p:spPr>
          <a:xfrm>
            <a:off x="1046921" y="1749696"/>
            <a:ext cx="9594568" cy="206967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76AB762C-29E8-4B4F-9721-09818B83FBA3}"/>
              </a:ext>
            </a:extLst>
          </p:cNvPr>
          <p:cNvSpPr/>
          <p:nvPr/>
        </p:nvSpPr>
        <p:spPr>
          <a:xfrm>
            <a:off x="1113183" y="968273"/>
            <a:ext cx="6378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do to help restore their spiritual health?</a:t>
            </a:r>
          </a:p>
        </p:txBody>
      </p:sp>
      <p:sp>
        <p:nvSpPr>
          <p:cNvPr id="4" name="Rectángulo 3">
            <a:extLst>
              <a:ext uri="{FF2B5EF4-FFF2-40B4-BE49-F238E27FC236}">
                <a16:creationId xmlns:a16="http://schemas.microsoft.com/office/drawing/2014/main" id="{2354E836-BAE6-4BC2-A896-9AA02AAB08B9}"/>
              </a:ext>
            </a:extLst>
          </p:cNvPr>
          <p:cNvSpPr/>
          <p:nvPr/>
        </p:nvSpPr>
        <p:spPr>
          <a:xfrm>
            <a:off x="1113178" y="1404239"/>
            <a:ext cx="19159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Nehemiah 8:1-3</a:t>
            </a:r>
          </a:p>
        </p:txBody>
      </p:sp>
      <p:sp>
        <p:nvSpPr>
          <p:cNvPr id="5" name="Rectángulo 4">
            <a:extLst>
              <a:ext uri="{FF2B5EF4-FFF2-40B4-BE49-F238E27FC236}">
                <a16:creationId xmlns:a16="http://schemas.microsoft.com/office/drawing/2014/main" id="{9DBAE4CE-28E2-4705-883F-01ACAE1223F9}"/>
              </a:ext>
            </a:extLst>
          </p:cNvPr>
          <p:cNvSpPr/>
          <p:nvPr/>
        </p:nvSpPr>
        <p:spPr>
          <a:xfrm>
            <a:off x="1113178" y="1743735"/>
            <a:ext cx="9462052"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all the people gathered themselves together as one man into the street that was before the water gate; and they spake unto Ezra the scribe to bring the book of the law of Moses, which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had commanded to Israel.</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Ezra the priest brought the law before the congregation both of men and women, and all that could hear with understanding, upon the first day of the seventh month.</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read therein before the street that was before the water gate from the morning until midday, before the men and the women, and those that could understand; and the ears of all the people were attentive unto the book of the law.</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D67F307-AED3-432D-9925-9C53BDB9D3D2}"/>
              </a:ext>
            </a:extLst>
          </p:cNvPr>
          <p:cNvSpPr/>
          <p:nvPr/>
        </p:nvSpPr>
        <p:spPr>
          <a:xfrm>
            <a:off x="1113178" y="3845593"/>
            <a:ext cx="74344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Ezra do to help the people regain their spiritual health?</a:t>
            </a:r>
          </a:p>
        </p:txBody>
      </p:sp>
      <p:sp>
        <p:nvSpPr>
          <p:cNvPr id="7" name="Rectángulo 6">
            <a:extLst>
              <a:ext uri="{FF2B5EF4-FFF2-40B4-BE49-F238E27FC236}">
                <a16:creationId xmlns:a16="http://schemas.microsoft.com/office/drawing/2014/main" id="{729AF21A-1606-4C01-8667-E4AA0619647A}"/>
              </a:ext>
            </a:extLst>
          </p:cNvPr>
          <p:cNvSpPr/>
          <p:nvPr/>
        </p:nvSpPr>
        <p:spPr>
          <a:xfrm>
            <a:off x="1113179" y="4331839"/>
            <a:ext cx="9462051"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Ezra blessed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the great God. And all the people answered, Amen, Amen, with lifting up their hands: and they bowed their heads, and worshipped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with their faces to the ground.</a:t>
            </a:r>
          </a:p>
        </p:txBody>
      </p:sp>
      <p:sp>
        <p:nvSpPr>
          <p:cNvPr id="8" name="Rectángulo 7">
            <a:extLst>
              <a:ext uri="{FF2B5EF4-FFF2-40B4-BE49-F238E27FC236}">
                <a16:creationId xmlns:a16="http://schemas.microsoft.com/office/drawing/2014/main" id="{3F82AAB2-881B-45C9-9864-71F85615F7D7}"/>
              </a:ext>
            </a:extLst>
          </p:cNvPr>
          <p:cNvSpPr/>
          <p:nvPr/>
        </p:nvSpPr>
        <p:spPr>
          <a:xfrm>
            <a:off x="1113180" y="4829230"/>
            <a:ext cx="9462051"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all the people went their way to eat, and to drink, and to send portions, and to make great mirth, because they had understood the words that were declared unto them.</a:t>
            </a:r>
          </a:p>
        </p:txBody>
      </p:sp>
      <p:sp>
        <p:nvSpPr>
          <p:cNvPr id="13" name="Rectángulo 12">
            <a:extLst>
              <a:ext uri="{FF2B5EF4-FFF2-40B4-BE49-F238E27FC236}">
                <a16:creationId xmlns:a16="http://schemas.microsoft.com/office/drawing/2014/main" id="{0C25C065-0551-492B-846F-D8C16D757E32}"/>
              </a:ext>
            </a:extLst>
          </p:cNvPr>
          <p:cNvSpPr/>
          <p:nvPr/>
        </p:nvSpPr>
        <p:spPr>
          <a:xfrm>
            <a:off x="2803681" y="1404239"/>
            <a:ext cx="82586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 6, 12</a:t>
            </a:r>
          </a:p>
        </p:txBody>
      </p:sp>
    </p:spTree>
    <p:extLst>
      <p:ext uri="{BB962C8B-B14F-4D97-AF65-F5344CB8AC3E}">
        <p14:creationId xmlns:p14="http://schemas.microsoft.com/office/powerpoint/2010/main" val="27300865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linds(horizont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P spid="12" grpId="0" animBg="1"/>
      <p:bldP spid="11" grpId="0" animBg="1"/>
      <p:bldP spid="10" grpId="0" animBg="1"/>
      <p:bldP spid="4" grpId="0"/>
      <p:bldP spid="5" grpId="0"/>
      <p:bldP spid="6" grpId="0"/>
      <p:bldP spid="7"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83EA2AD-A03C-45E7-8B28-318EEB4316F4}"/>
              </a:ext>
            </a:extLst>
          </p:cNvPr>
          <p:cNvSpPr/>
          <p:nvPr/>
        </p:nvSpPr>
        <p:spPr>
          <a:xfrm>
            <a:off x="239893" y="937304"/>
            <a:ext cx="2245386" cy="10563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EDDA5C5F-B93A-4CB1-ADBA-2225CE1B68CF}"/>
              </a:ext>
            </a:extLst>
          </p:cNvPr>
          <p:cNvSpPr/>
          <p:nvPr/>
        </p:nvSpPr>
        <p:spPr>
          <a:xfrm>
            <a:off x="3932194" y="994774"/>
            <a:ext cx="2448299" cy="10563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97CE172F-3856-4B0A-BFB0-021760F845D7}"/>
              </a:ext>
            </a:extLst>
          </p:cNvPr>
          <p:cNvSpPr/>
          <p:nvPr/>
        </p:nvSpPr>
        <p:spPr>
          <a:xfrm>
            <a:off x="7564142" y="964794"/>
            <a:ext cx="2245386" cy="105638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D957A376-17C2-4FAF-B536-134DC62394EC}"/>
              </a:ext>
            </a:extLst>
          </p:cNvPr>
          <p:cNvSpPr/>
          <p:nvPr/>
        </p:nvSpPr>
        <p:spPr>
          <a:xfrm>
            <a:off x="224903" y="1337603"/>
            <a:ext cx="3669175" cy="471246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C10561C7-E901-4E5F-AF10-8283C5421E65}"/>
              </a:ext>
            </a:extLst>
          </p:cNvPr>
          <p:cNvSpPr/>
          <p:nvPr/>
        </p:nvSpPr>
        <p:spPr>
          <a:xfrm>
            <a:off x="3931698" y="1337603"/>
            <a:ext cx="3550193" cy="430032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F44C4C8F-924D-43D7-A4EC-2D4DEE909262}"/>
              </a:ext>
            </a:extLst>
          </p:cNvPr>
          <p:cNvSpPr/>
          <p:nvPr/>
        </p:nvSpPr>
        <p:spPr>
          <a:xfrm>
            <a:off x="7566902" y="1326901"/>
            <a:ext cx="3669175" cy="511397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BC968F3-CD1F-4939-B788-ECA78D82DFA2}"/>
              </a:ext>
            </a:extLst>
          </p:cNvPr>
          <p:cNvSpPr/>
          <p:nvPr/>
        </p:nvSpPr>
        <p:spPr>
          <a:xfrm>
            <a:off x="259427" y="966531"/>
            <a:ext cx="22108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a:t>
            </a:r>
            <a:r>
              <a:rPr lang="en-US" b="1" i="1" dirty="0">
                <a:solidFill>
                  <a:schemeClr val="bg1"/>
                </a:solidFill>
                <a:latin typeface="Arial" panose="020B0604020202020204" pitchFamily="34" charset="0"/>
                <a:cs typeface="Arial" panose="020B0604020202020204" pitchFamily="34" charset="0"/>
              </a:rPr>
              <a:t>Nehemiah 9:15-17</a:t>
            </a:r>
            <a:endParaRPr lang="en-US"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CF617F4B-CC5A-4DF2-8313-81922C030656}"/>
              </a:ext>
            </a:extLst>
          </p:cNvPr>
          <p:cNvSpPr/>
          <p:nvPr/>
        </p:nvSpPr>
        <p:spPr>
          <a:xfrm>
            <a:off x="4092688" y="994774"/>
            <a:ext cx="2287806"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Nehemiah 9:18-20; </a:t>
            </a:r>
            <a:endParaRPr lang="en-US" b="1" dirty="0">
              <a:solidFill>
                <a:schemeClr val="bg1"/>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B8D614F-B0B5-4FC7-B380-070CEE8C2E17}"/>
              </a:ext>
            </a:extLst>
          </p:cNvPr>
          <p:cNvSpPr/>
          <p:nvPr/>
        </p:nvSpPr>
        <p:spPr>
          <a:xfrm>
            <a:off x="7674489" y="980898"/>
            <a:ext cx="2146742" cy="369332"/>
          </a:xfrm>
          <a:prstGeom prst="rect">
            <a:avLst/>
          </a:prstGeom>
        </p:spPr>
        <p:txBody>
          <a:bodyPr wrap="none">
            <a:spAutoFit/>
          </a:bodyPr>
          <a:lstStyle/>
          <a:p>
            <a:r>
              <a:rPr lang="en-US" b="1" i="1" dirty="0">
                <a:solidFill>
                  <a:schemeClr val="bg1"/>
                </a:solidFill>
                <a:latin typeface="Arial" panose="020B0604020202020204" pitchFamily="34" charset="0"/>
                <a:cs typeface="Arial" panose="020B0604020202020204" pitchFamily="34" charset="0"/>
              </a:rPr>
              <a:t>Nehemiah 9:24-27</a:t>
            </a:r>
            <a:endParaRPr lang="en-US" b="1" dirty="0">
              <a:solidFill>
                <a:schemeClr val="bg1"/>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AAA4C5E-88A9-484B-BE87-70C7086C7543}"/>
              </a:ext>
            </a:extLst>
          </p:cNvPr>
          <p:cNvSpPr/>
          <p:nvPr/>
        </p:nvSpPr>
        <p:spPr>
          <a:xfrm>
            <a:off x="343887" y="1341084"/>
            <a:ext cx="3465731" cy="4708981"/>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15 </a:t>
            </a:r>
            <a:r>
              <a:rPr lang="en-US" sz="1500" dirty="0">
                <a:solidFill>
                  <a:schemeClr val="bg1"/>
                </a:solidFill>
                <a:latin typeface="Arial" panose="020B0604020202020204" pitchFamily="34" charset="0"/>
                <a:cs typeface="Arial" panose="020B0604020202020204" pitchFamily="34" charset="0"/>
              </a:rPr>
              <a:t>And gavest them bread from heaven for their hunger, and broughtest forth water for them out of the rock for their thirst, and promisedst them that they should go in to possess the land which thou hadst sworn to give them.</a:t>
            </a:r>
          </a:p>
          <a:p>
            <a:pPr algn="just" fontAlgn="base"/>
            <a:r>
              <a:rPr lang="en-US" sz="1500" b="1" dirty="0">
                <a:solidFill>
                  <a:schemeClr val="bg1"/>
                </a:solidFill>
                <a:latin typeface="Arial" panose="020B0604020202020204" pitchFamily="34" charset="0"/>
                <a:cs typeface="Arial" panose="020B0604020202020204" pitchFamily="34" charset="0"/>
              </a:rPr>
              <a:t>16 </a:t>
            </a:r>
            <a:r>
              <a:rPr lang="en-US" sz="1500" dirty="0">
                <a:solidFill>
                  <a:schemeClr val="bg1"/>
                </a:solidFill>
                <a:latin typeface="Arial" panose="020B0604020202020204" pitchFamily="34" charset="0"/>
                <a:cs typeface="Arial" panose="020B0604020202020204" pitchFamily="34" charset="0"/>
              </a:rPr>
              <a:t>But they and our fathers dealt proudly, and hardened their necks, and hearkened not to thy commandments,</a:t>
            </a:r>
          </a:p>
          <a:p>
            <a:pPr algn="just" fontAlgn="base"/>
            <a:r>
              <a:rPr lang="en-US" sz="1500" b="1" dirty="0">
                <a:solidFill>
                  <a:schemeClr val="bg1"/>
                </a:solidFill>
                <a:latin typeface="Arial" panose="020B0604020202020204" pitchFamily="34" charset="0"/>
                <a:cs typeface="Arial" panose="020B0604020202020204" pitchFamily="34" charset="0"/>
              </a:rPr>
              <a:t>17 </a:t>
            </a:r>
            <a:r>
              <a:rPr lang="en-US" sz="1500" dirty="0">
                <a:solidFill>
                  <a:schemeClr val="bg1"/>
                </a:solidFill>
                <a:latin typeface="Arial" panose="020B0604020202020204" pitchFamily="34" charset="0"/>
                <a:cs typeface="Arial" panose="020B0604020202020204" pitchFamily="34" charset="0"/>
              </a:rPr>
              <a:t>And refused to obey, neither were mindful of thy wonders that thou didst among them; but hardened their necks, and in their rebellion appointed a captain to return to their bondage: but thou art a God ready to pardon, gracious and merciful, slow to anger, and of great kindness, and forsookest them not.</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954CC68E-2321-4E42-A339-568A64C057DA}"/>
              </a:ext>
            </a:extLst>
          </p:cNvPr>
          <p:cNvSpPr/>
          <p:nvPr/>
        </p:nvSpPr>
        <p:spPr>
          <a:xfrm>
            <a:off x="4028939" y="1390609"/>
            <a:ext cx="3318552" cy="424731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18 </a:t>
            </a:r>
            <a:r>
              <a:rPr lang="en-US" sz="1500" dirty="0">
                <a:solidFill>
                  <a:schemeClr val="bg1"/>
                </a:solidFill>
                <a:latin typeface="Arial" panose="020B0604020202020204" pitchFamily="34" charset="0"/>
                <a:cs typeface="Arial" panose="020B0604020202020204" pitchFamily="34" charset="0"/>
              </a:rPr>
              <a:t>Yea, when they had made them a molten calf, and said, This is thy God that brought thee up out of Egypt, and had wrought great provocations;</a:t>
            </a:r>
          </a:p>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Yet thou in thy manifold mercies forsookest them not in the wilderness: the pillar of the cloud departed not from them by day, to lead them in the way; neither the pillar of fire by night, to shew them light, and the way wherein they should go.</a:t>
            </a:r>
          </a:p>
          <a:p>
            <a:pPr algn="just" fontAlgn="base"/>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Thou gavest also thy good spirit to instruct them, and withheldest not thy manna from their mouth, and gavest them water for their thirst.</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94C8A27B-C589-42C1-A494-9973679E0F3C}"/>
              </a:ext>
            </a:extLst>
          </p:cNvPr>
          <p:cNvSpPr/>
          <p:nvPr/>
        </p:nvSpPr>
        <p:spPr>
          <a:xfrm>
            <a:off x="7674489" y="1326904"/>
            <a:ext cx="3442605" cy="5093702"/>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24 </a:t>
            </a:r>
            <a:r>
              <a:rPr lang="en-US" sz="1300" dirty="0">
                <a:solidFill>
                  <a:schemeClr val="bg1"/>
                </a:solidFill>
                <a:latin typeface="Arial" panose="020B0604020202020204" pitchFamily="34" charset="0"/>
                <a:cs typeface="Arial" panose="020B0604020202020204" pitchFamily="34" charset="0"/>
              </a:rPr>
              <a:t>So the children went in and possessed the land, and thou subduedst before them the inhabitants of the land, the Canaanites, and gavest them into their hands, with their kings, and the people of the land, that they might do with them as they would.</a:t>
            </a:r>
          </a:p>
          <a:p>
            <a:pPr algn="just" fontAlgn="base"/>
            <a:r>
              <a:rPr lang="en-US" sz="1300" b="1" dirty="0">
                <a:solidFill>
                  <a:schemeClr val="bg1"/>
                </a:solidFill>
                <a:latin typeface="Arial" panose="020B0604020202020204" pitchFamily="34" charset="0"/>
                <a:cs typeface="Arial" panose="020B0604020202020204" pitchFamily="34" charset="0"/>
              </a:rPr>
              <a:t>25 </a:t>
            </a:r>
            <a:r>
              <a:rPr lang="en-US" sz="1300" dirty="0">
                <a:solidFill>
                  <a:schemeClr val="bg1"/>
                </a:solidFill>
                <a:latin typeface="Arial" panose="020B0604020202020204" pitchFamily="34" charset="0"/>
                <a:cs typeface="Arial" panose="020B0604020202020204" pitchFamily="34" charset="0"/>
              </a:rPr>
              <a:t>And they took strong cities, and a fat land, and possessed houses full of all goods, wells digged, vineyards, and oliveyards, and fruit trees in abundance: so they did eat, and were filled, and became fat, and delighted themselves in thy great goodness.</a:t>
            </a:r>
          </a:p>
          <a:p>
            <a:pPr algn="just" fontAlgn="base"/>
            <a:r>
              <a:rPr lang="en-US" sz="1300" b="1" dirty="0">
                <a:solidFill>
                  <a:schemeClr val="bg1"/>
                </a:solidFill>
                <a:latin typeface="Arial" panose="020B0604020202020204" pitchFamily="34" charset="0"/>
                <a:cs typeface="Arial" panose="020B0604020202020204" pitchFamily="34" charset="0"/>
              </a:rPr>
              <a:t>26 </a:t>
            </a:r>
            <a:r>
              <a:rPr lang="en-US" sz="1300" dirty="0">
                <a:solidFill>
                  <a:schemeClr val="bg1"/>
                </a:solidFill>
                <a:latin typeface="Arial" panose="020B0604020202020204" pitchFamily="34" charset="0"/>
                <a:cs typeface="Arial" panose="020B0604020202020204" pitchFamily="34" charset="0"/>
              </a:rPr>
              <a:t>Nevertheless they were disobedient, and rebelled against thee, and cast thy law behind their backs, and slew thy prophets which testified against them to turn them to thee, and they wrought great provocations.</a:t>
            </a:r>
          </a:p>
          <a:p>
            <a:pPr algn="just" fontAlgn="base"/>
            <a:r>
              <a:rPr lang="en-US" sz="1300" b="1" dirty="0">
                <a:solidFill>
                  <a:schemeClr val="bg1"/>
                </a:solidFill>
                <a:latin typeface="Arial" panose="020B0604020202020204" pitchFamily="34" charset="0"/>
                <a:cs typeface="Arial" panose="020B0604020202020204" pitchFamily="34" charset="0"/>
              </a:rPr>
              <a:t>27 </a:t>
            </a:r>
            <a:r>
              <a:rPr lang="en-US" sz="1300" dirty="0">
                <a:solidFill>
                  <a:schemeClr val="bg1"/>
                </a:solidFill>
                <a:latin typeface="Arial" panose="020B0604020202020204" pitchFamily="34" charset="0"/>
                <a:cs typeface="Arial" panose="020B0604020202020204" pitchFamily="34" charset="0"/>
              </a:rPr>
              <a:t>Therefore thou deliveredst them into the hand of their enemies, who vexed them: and in the time of their trouble, when they cried unto thee, thou heardest them from heaven; and according to thy manifold mercies thou gavest them saviours, who saved them out of the hand of their enemies.</a:t>
            </a:r>
            <a:endParaRPr lang="en-US" sz="13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673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9" grpId="0" animBg="1"/>
      <p:bldP spid="10" grpId="0" animBg="1"/>
      <p:bldP spid="11" grpId="0" animBg="1"/>
      <p:bldP spid="2" grpId="0"/>
      <p:bldP spid="4" grpId="0"/>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D1E2FF-A355-4A06-9C28-FDDE3CA85800}"/>
              </a:ext>
            </a:extLst>
          </p:cNvPr>
          <p:cNvSpPr/>
          <p:nvPr/>
        </p:nvSpPr>
        <p:spPr>
          <a:xfrm>
            <a:off x="1391587" y="2459504"/>
            <a:ext cx="9408826" cy="1938992"/>
          </a:xfrm>
          <a:prstGeom prst="rect">
            <a:avLst/>
          </a:prstGeom>
        </p:spPr>
        <p:txBody>
          <a:bodyPr wrap="square">
            <a:spAutoFit/>
          </a:bodyPr>
          <a:lstStyle/>
          <a:p>
            <a:pPr algn="ctr" fontAlgn="base"/>
            <a:r>
              <a:rPr lang="en-US" sz="4000" b="1" dirty="0">
                <a:solidFill>
                  <a:schemeClr val="bg1"/>
                </a:solidFill>
                <a:latin typeface="Franklin Gothic Medium" panose="020B0603020102020204" pitchFamily="34" charset="0"/>
              </a:rPr>
              <a:t>“The walls are dedicated, and Nehemiah returns to Jerusalem and corrects abuses of the law of Moses”</a:t>
            </a:r>
            <a:endParaRPr lang="en-US" sz="4000" b="1" dirty="0">
              <a:solidFill>
                <a:schemeClr val="bg1"/>
              </a:solidFill>
              <a:effectLst/>
              <a:latin typeface="Franklin Gothic Medium" panose="020B0603020102020204" pitchFamily="34" charset="0"/>
            </a:endParaRPr>
          </a:p>
        </p:txBody>
      </p:sp>
      <p:sp>
        <p:nvSpPr>
          <p:cNvPr id="4" name="Rectángulo 3">
            <a:extLst>
              <a:ext uri="{FF2B5EF4-FFF2-40B4-BE49-F238E27FC236}">
                <a16:creationId xmlns:a16="http://schemas.microsoft.com/office/drawing/2014/main" id="{D52D493B-B2A5-4982-9F0A-90A67A1C35DA}"/>
              </a:ext>
            </a:extLst>
          </p:cNvPr>
          <p:cNvSpPr/>
          <p:nvPr/>
        </p:nvSpPr>
        <p:spPr>
          <a:xfrm>
            <a:off x="1113183" y="783607"/>
            <a:ext cx="1986441"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Nehemiah 11-13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578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Elementos multimedia en línea 1" title="Read Scripture: Ezra-Nehemiah">
            <a:hlinkClick r:id="" action="ppaction://media"/>
            <a:extLst>
              <a:ext uri="{FF2B5EF4-FFF2-40B4-BE49-F238E27FC236}">
                <a16:creationId xmlns:a16="http://schemas.microsoft.com/office/drawing/2014/main" id="{B3248F0B-CF3D-445B-ABA9-18FDA23811C3}"/>
              </a:ext>
            </a:extLst>
          </p:cNvPr>
          <p:cNvPicPr>
            <a:picLocks noRot="1" noChangeAspect="1"/>
          </p:cNvPicPr>
          <p:nvPr>
            <a:videoFile r:link="rId1"/>
          </p:nvPr>
        </p:nvPicPr>
        <p:blipFill>
          <a:blip r:embed="rId3"/>
          <a:stretch>
            <a:fillRect/>
          </a:stretch>
        </p:blipFill>
        <p:spPr>
          <a:xfrm>
            <a:off x="1807564" y="1152939"/>
            <a:ext cx="8576871" cy="48244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18739343"/>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Bahnschrift SemiLight Condensed" panose="020B0502040204020203" pitchFamily="34" charset="0"/>
                <a:ea typeface="MS PMincho" panose="02020600040205080304" pitchFamily="18" charset="-128"/>
                <a:cs typeface="Calibri" panose="020F0502020204030204" pitchFamily="34" charset="0"/>
              </a:rPr>
              <a:t>LESSON 105</a:t>
            </a:r>
          </a:p>
        </p:txBody>
      </p:sp>
      <p:sp>
        <p:nvSpPr>
          <p:cNvPr id="4" name="Rectángulo 3">
            <a:extLst>
              <a:ext uri="{FF2B5EF4-FFF2-40B4-BE49-F238E27FC236}">
                <a16:creationId xmlns:a16="http://schemas.microsoft.com/office/drawing/2014/main" id="{7294D863-44AD-4800-AD5B-8E7CD8E27506}"/>
              </a:ext>
            </a:extLst>
          </p:cNvPr>
          <p:cNvSpPr/>
          <p:nvPr/>
        </p:nvSpPr>
        <p:spPr>
          <a:xfrm>
            <a:off x="4432724" y="2967335"/>
            <a:ext cx="3858749" cy="923330"/>
          </a:xfrm>
          <a:prstGeom prst="rect">
            <a:avLst/>
          </a:prstGeom>
        </p:spPr>
        <p:txBody>
          <a:bodyPr wrap="none">
            <a:spAutoFit/>
          </a:bodyPr>
          <a:lstStyle/>
          <a:p>
            <a:pPr fontAlgn="base"/>
            <a:r>
              <a:rPr lang="en-US" sz="5400" dirty="0">
                <a:solidFill>
                  <a:srgbClr val="002060"/>
                </a:solidFill>
                <a:latin typeface="Open Sans"/>
              </a:rPr>
              <a:t>“Nehemiah”</a:t>
            </a:r>
            <a:endParaRPr lang="en-US" sz="5400" b="0" i="0" dirty="0">
              <a:solidFill>
                <a:srgbClr val="002060"/>
              </a:solidFill>
              <a:effectLst/>
              <a:latin typeface="Open Sans"/>
            </a:endParaRPr>
          </a:p>
        </p:txBody>
      </p:sp>
    </p:spTree>
    <p:extLst>
      <p:ext uri="{BB962C8B-B14F-4D97-AF65-F5344CB8AC3E}">
        <p14:creationId xmlns:p14="http://schemas.microsoft.com/office/powerpoint/2010/main" val="1630392175"/>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51636F-9D1D-4577-873D-37F70DE96A6F}"/>
              </a:ext>
            </a:extLst>
          </p:cNvPr>
          <p:cNvSpPr/>
          <p:nvPr/>
        </p:nvSpPr>
        <p:spPr>
          <a:xfrm>
            <a:off x="1875692" y="2459504"/>
            <a:ext cx="8440615" cy="1938992"/>
          </a:xfrm>
          <a:prstGeom prst="rect">
            <a:avLst/>
          </a:prstGeom>
        </p:spPr>
        <p:txBody>
          <a:bodyPr wrap="square">
            <a:spAutoFit/>
          </a:bodyPr>
          <a:lstStyle/>
          <a:p>
            <a:pPr algn="ctr" fontAlgn="base"/>
            <a:r>
              <a:rPr lang="en-US" sz="4000" b="1" dirty="0">
                <a:solidFill>
                  <a:schemeClr val="bg1"/>
                </a:solidFill>
                <a:latin typeface="Franklin Gothic Medium" panose="020B0603020102020204" pitchFamily="34" charset="0"/>
                <a:cs typeface="Arial" panose="020B0604020202020204" pitchFamily="34" charset="0"/>
              </a:rPr>
              <a:t>“Nehemiah directs the Jews in rebuilding the walls of Jerusalem despite opposition”</a:t>
            </a:r>
            <a:endParaRPr lang="en-US" sz="4000" b="1" dirty="0">
              <a:solidFill>
                <a:schemeClr val="bg1"/>
              </a:solidFill>
              <a:effectLst/>
              <a:latin typeface="Franklin Gothic Medium" panose="020B06030201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B15465F-9AA8-40C9-9DE1-C5CD912A5D7C}"/>
              </a:ext>
            </a:extLst>
          </p:cNvPr>
          <p:cNvSpPr/>
          <p:nvPr/>
        </p:nvSpPr>
        <p:spPr>
          <a:xfrm>
            <a:off x="1113183" y="968273"/>
            <a:ext cx="1720343" cy="369332"/>
          </a:xfrm>
          <a:prstGeom prst="rect">
            <a:avLst/>
          </a:prstGeom>
        </p:spPr>
        <p:txBody>
          <a:bodyPr wrap="none">
            <a:spAutoFit/>
          </a:bodyPr>
          <a:lstStyle/>
          <a:p>
            <a:pPr fontAlgn="base"/>
            <a:r>
              <a:rPr lang="en-US" b="1" dirty="0">
                <a:solidFill>
                  <a:schemeClr val="bg1"/>
                </a:solidFill>
                <a:latin typeface="Open Sans"/>
              </a:rPr>
              <a:t>Nehemiah 1-6</a:t>
            </a:r>
            <a:endParaRPr lang="en-US" b="1" dirty="0">
              <a:solidFill>
                <a:schemeClr val="bg1"/>
              </a:solidFill>
              <a:effectLst/>
              <a:latin typeface="Open Sans"/>
            </a:endParaRPr>
          </a:p>
        </p:txBody>
      </p:sp>
    </p:spTree>
    <p:extLst>
      <p:ext uri="{BB962C8B-B14F-4D97-AF65-F5344CB8AC3E}">
        <p14:creationId xmlns:p14="http://schemas.microsoft.com/office/powerpoint/2010/main" val="27879038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AEA4578-3B13-46F4-A7F7-A7EB48BB72B6}"/>
              </a:ext>
            </a:extLst>
          </p:cNvPr>
          <p:cNvSpPr/>
          <p:nvPr/>
        </p:nvSpPr>
        <p:spPr>
          <a:xfrm>
            <a:off x="1113182" y="1051952"/>
            <a:ext cx="8959285"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Black" panose="020B0A04020102020204" pitchFamily="34" charset="0"/>
              </a:rPr>
              <a:t>“Opposition turns up almost anyplace something good has happened”</a:t>
            </a:r>
          </a:p>
        </p:txBody>
      </p:sp>
      <p:sp>
        <p:nvSpPr>
          <p:cNvPr id="4" name="Rectángulo 3">
            <a:extLst>
              <a:ext uri="{FF2B5EF4-FFF2-40B4-BE49-F238E27FC236}">
                <a16:creationId xmlns:a16="http://schemas.microsoft.com/office/drawing/2014/main" id="{18118B0C-52F8-4D0D-9CB9-312DCD73A9E2}"/>
              </a:ext>
            </a:extLst>
          </p:cNvPr>
          <p:cNvSpPr/>
          <p:nvPr/>
        </p:nvSpPr>
        <p:spPr>
          <a:xfrm>
            <a:off x="1275471" y="2435605"/>
            <a:ext cx="5505157" cy="707886"/>
          </a:xfrm>
          <a:prstGeom prst="rect">
            <a:avLst/>
          </a:prstGeom>
        </p:spPr>
        <p:txBody>
          <a:bodyPr wrap="square">
            <a:spAutoFit/>
          </a:bodyPr>
          <a:lstStyle/>
          <a:p>
            <a:pPr algn="just"/>
            <a:r>
              <a:rPr lang="en-US" sz="2000" dirty="0">
                <a:solidFill>
                  <a:schemeClr val="bg1"/>
                </a:solidFill>
                <a:latin typeface="MV Boli" panose="02000500030200090000" pitchFamily="2" charset="0"/>
                <a:cs typeface="MV Boli" panose="02000500030200090000" pitchFamily="2" charset="0"/>
              </a:rPr>
              <a:t>A young man has made the choice to serve a full-time mission and is eagerly preparing.</a:t>
            </a:r>
          </a:p>
        </p:txBody>
      </p:sp>
      <p:sp>
        <p:nvSpPr>
          <p:cNvPr id="5" name="Rectángulo 4">
            <a:extLst>
              <a:ext uri="{FF2B5EF4-FFF2-40B4-BE49-F238E27FC236}">
                <a16:creationId xmlns:a16="http://schemas.microsoft.com/office/drawing/2014/main" id="{4CF79B05-F0F0-4642-9F31-BE5EDA80AC5A}"/>
              </a:ext>
            </a:extLst>
          </p:cNvPr>
          <p:cNvSpPr/>
          <p:nvPr/>
        </p:nvSpPr>
        <p:spPr>
          <a:xfrm>
            <a:off x="4323471" y="3776064"/>
            <a:ext cx="6096000" cy="1323439"/>
          </a:xfrm>
          <a:prstGeom prst="rect">
            <a:avLst/>
          </a:prstGeom>
        </p:spPr>
        <p:txBody>
          <a:bodyPr>
            <a:spAutoFit/>
          </a:bodyPr>
          <a:lstStyle/>
          <a:p>
            <a:pPr algn="just"/>
            <a:r>
              <a:rPr lang="en-US" sz="2000" dirty="0">
                <a:solidFill>
                  <a:schemeClr val="bg1"/>
                </a:solidFill>
                <a:latin typeface="MV Boli" panose="02000500030200090000" pitchFamily="2" charset="0"/>
                <a:cs typeface="MV Boli" panose="02000500030200090000" pitchFamily="2" charset="0"/>
              </a:rPr>
              <a:t>A young woman has set a goal to keep the Sabbath day holy at home, even though some members of her family are not active members of the Church.</a:t>
            </a:r>
          </a:p>
        </p:txBody>
      </p:sp>
    </p:spTree>
    <p:extLst>
      <p:ext uri="{BB962C8B-B14F-4D97-AF65-F5344CB8AC3E}">
        <p14:creationId xmlns:p14="http://schemas.microsoft.com/office/powerpoint/2010/main" val="327771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25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1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1250" fill="hold"/>
                                        <p:tgtEl>
                                          <p:spTgt spid="5"/>
                                        </p:tgtEl>
                                        <p:attrNameLst>
                                          <p:attrName>ppt_w</p:attrName>
                                        </p:attrNameLst>
                                      </p:cBhvr>
                                      <p:tavLst>
                                        <p:tav tm="0">
                                          <p:val>
                                            <p:fltVal val="0"/>
                                          </p:val>
                                        </p:tav>
                                        <p:tav tm="100000">
                                          <p:val>
                                            <p:strVal val="#ppt_w"/>
                                          </p:val>
                                        </p:tav>
                                      </p:tavLst>
                                    </p:anim>
                                    <p:anim calcmode="lin" valueType="num">
                                      <p:cBhvr>
                                        <p:cTn id="15" dur="1250" fill="hold"/>
                                        <p:tgtEl>
                                          <p:spTgt spid="5"/>
                                        </p:tgtEl>
                                        <p:attrNameLst>
                                          <p:attrName>ppt_h</p:attrName>
                                        </p:attrNameLst>
                                      </p:cBhvr>
                                      <p:tavLst>
                                        <p:tav tm="0">
                                          <p:val>
                                            <p:fltVal val="0"/>
                                          </p:val>
                                        </p:tav>
                                        <p:tav tm="100000">
                                          <p:val>
                                            <p:strVal val="#ppt_h"/>
                                          </p:val>
                                        </p:tav>
                                      </p:tavLst>
                                    </p:anim>
                                    <p:animEffect transition="in" filter="fade">
                                      <p:cBhvr>
                                        <p:cTn id="16"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4EC2978-6D65-4E39-A1B0-029FE8EF3C99}"/>
              </a:ext>
            </a:extLst>
          </p:cNvPr>
          <p:cNvSpPr/>
          <p:nvPr/>
        </p:nvSpPr>
        <p:spPr>
          <a:xfrm>
            <a:off x="1194659" y="3015731"/>
            <a:ext cx="1861583" cy="6463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ángulo 11">
            <a:extLst>
              <a:ext uri="{FF2B5EF4-FFF2-40B4-BE49-F238E27FC236}">
                <a16:creationId xmlns:a16="http://schemas.microsoft.com/office/drawing/2014/main" id="{9EE674EF-508D-46BB-9FED-3F5A5EE88911}"/>
              </a:ext>
            </a:extLst>
          </p:cNvPr>
          <p:cNvSpPr/>
          <p:nvPr/>
        </p:nvSpPr>
        <p:spPr>
          <a:xfrm>
            <a:off x="1229083" y="950639"/>
            <a:ext cx="1727773"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esquinas redondeadas 9">
            <a:extLst>
              <a:ext uri="{FF2B5EF4-FFF2-40B4-BE49-F238E27FC236}">
                <a16:creationId xmlns:a16="http://schemas.microsoft.com/office/drawing/2014/main" id="{06F2CD1A-A293-4198-A888-DE70C15B20FA}"/>
              </a:ext>
            </a:extLst>
          </p:cNvPr>
          <p:cNvSpPr/>
          <p:nvPr/>
        </p:nvSpPr>
        <p:spPr>
          <a:xfrm>
            <a:off x="1229083" y="1321473"/>
            <a:ext cx="9733833" cy="92333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1DD2AA70-4ACB-4DA1-9C39-9F78F73B5988}"/>
              </a:ext>
            </a:extLst>
          </p:cNvPr>
          <p:cNvSpPr/>
          <p:nvPr/>
        </p:nvSpPr>
        <p:spPr>
          <a:xfrm>
            <a:off x="1194660" y="3429000"/>
            <a:ext cx="9468650" cy="67859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8884C499-727E-4083-9D68-63AA0AC92325}"/>
              </a:ext>
            </a:extLst>
          </p:cNvPr>
          <p:cNvSpPr/>
          <p:nvPr/>
        </p:nvSpPr>
        <p:spPr>
          <a:xfrm>
            <a:off x="1276588" y="968273"/>
            <a:ext cx="16802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Nehemiah 1:3</a:t>
            </a:r>
          </a:p>
        </p:txBody>
      </p:sp>
      <p:sp>
        <p:nvSpPr>
          <p:cNvPr id="4" name="Rectángulo 3">
            <a:extLst>
              <a:ext uri="{FF2B5EF4-FFF2-40B4-BE49-F238E27FC236}">
                <a16:creationId xmlns:a16="http://schemas.microsoft.com/office/drawing/2014/main" id="{75DA1C09-EF83-4180-B938-C24D74D7228B}"/>
              </a:ext>
            </a:extLst>
          </p:cNvPr>
          <p:cNvSpPr/>
          <p:nvPr/>
        </p:nvSpPr>
        <p:spPr>
          <a:xfrm>
            <a:off x="1276586" y="2445601"/>
            <a:ext cx="938672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Nehemiah learn about the Jews in Jerusalem and the condition of the city?</a:t>
            </a:r>
          </a:p>
        </p:txBody>
      </p:sp>
      <p:sp>
        <p:nvSpPr>
          <p:cNvPr id="5" name="Rectángulo 4">
            <a:extLst>
              <a:ext uri="{FF2B5EF4-FFF2-40B4-BE49-F238E27FC236}">
                <a16:creationId xmlns:a16="http://schemas.microsoft.com/office/drawing/2014/main" id="{9AB600C7-D3A4-47EE-8416-957EF4F31222}"/>
              </a:ext>
            </a:extLst>
          </p:cNvPr>
          <p:cNvSpPr/>
          <p:nvPr/>
        </p:nvSpPr>
        <p:spPr>
          <a:xfrm>
            <a:off x="1276586" y="1337605"/>
            <a:ext cx="9246047"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they said unto me, The remnant that are left of the captivity there in the province are in great affliction and reproach: the wall of Jerusalem also is broken down, and the gates thereof are burned with fire.</a:t>
            </a:r>
          </a:p>
        </p:txBody>
      </p:sp>
      <p:sp>
        <p:nvSpPr>
          <p:cNvPr id="6" name="Rectángulo 5">
            <a:extLst>
              <a:ext uri="{FF2B5EF4-FFF2-40B4-BE49-F238E27FC236}">
                <a16:creationId xmlns:a16="http://schemas.microsoft.com/office/drawing/2014/main" id="{583055B7-C884-43A2-A6D9-19BEC5407EEB}"/>
              </a:ext>
            </a:extLst>
          </p:cNvPr>
          <p:cNvSpPr/>
          <p:nvPr/>
        </p:nvSpPr>
        <p:spPr>
          <a:xfrm>
            <a:off x="1302236" y="3059668"/>
            <a:ext cx="17540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Nehemiah 1:4 </a:t>
            </a:r>
          </a:p>
        </p:txBody>
      </p:sp>
      <p:sp>
        <p:nvSpPr>
          <p:cNvPr id="7" name="Rectángulo 6">
            <a:extLst>
              <a:ext uri="{FF2B5EF4-FFF2-40B4-BE49-F238E27FC236}">
                <a16:creationId xmlns:a16="http://schemas.microsoft.com/office/drawing/2014/main" id="{0FA0A2D4-64C2-4A7A-B826-0E674F09689A}"/>
              </a:ext>
            </a:extLst>
          </p:cNvPr>
          <p:cNvSpPr/>
          <p:nvPr/>
        </p:nvSpPr>
        <p:spPr>
          <a:xfrm>
            <a:off x="1302235" y="3429000"/>
            <a:ext cx="9220397"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it came to pass, when I heard these words, that I sat down and wept, and mourned certain days, and fasted, and prayed before the God of heaven,</a:t>
            </a:r>
          </a:p>
        </p:txBody>
      </p:sp>
    </p:spTree>
    <p:extLst>
      <p:ext uri="{BB962C8B-B14F-4D97-AF65-F5344CB8AC3E}">
        <p14:creationId xmlns:p14="http://schemas.microsoft.com/office/powerpoint/2010/main" val="19599794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plus(in)">
                                      <p:cBhvr>
                                        <p:cTn id="17" dur="2000"/>
                                        <p:tgtEl>
                                          <p:spTgt spid="13"/>
                                        </p:tgtEl>
                                      </p:cBhvr>
                                    </p:animEffect>
                                  </p:childTnLst>
                                </p:cTn>
                              </p:par>
                              <p:par>
                                <p:cTn id="18" presetID="1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2000"/>
                                        <p:tgtEl>
                                          <p:spTgt spid="9"/>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plus(in)">
                                      <p:cBhvr>
                                        <p:cTn id="23" dur="2000"/>
                                        <p:tgtEl>
                                          <p:spTgt spid="6"/>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plus(in)">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C4561FE-7CA7-49F0-9198-B74DD46B0B14}"/>
              </a:ext>
            </a:extLst>
          </p:cNvPr>
          <p:cNvSpPr/>
          <p:nvPr/>
        </p:nvSpPr>
        <p:spPr>
          <a:xfrm>
            <a:off x="969143" y="952511"/>
            <a:ext cx="2098421"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ángulo: esquinas redondeadas 6">
            <a:extLst>
              <a:ext uri="{FF2B5EF4-FFF2-40B4-BE49-F238E27FC236}">
                <a16:creationId xmlns:a16="http://schemas.microsoft.com/office/drawing/2014/main" id="{0A8BB436-81B4-4864-9E1A-84532A6A0DF8}"/>
              </a:ext>
            </a:extLst>
          </p:cNvPr>
          <p:cNvSpPr/>
          <p:nvPr/>
        </p:nvSpPr>
        <p:spPr>
          <a:xfrm>
            <a:off x="969143" y="1300927"/>
            <a:ext cx="9973677" cy="349326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D8A982AC-BC49-40D5-A98A-C9DA589D1592}"/>
              </a:ext>
            </a:extLst>
          </p:cNvPr>
          <p:cNvSpPr/>
          <p:nvPr/>
        </p:nvSpPr>
        <p:spPr>
          <a:xfrm>
            <a:off x="1113183" y="1362786"/>
            <a:ext cx="9704872" cy="349326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1 </a:t>
            </a:r>
            <a:r>
              <a:rPr lang="en-US" sz="1700" dirty="0">
                <a:solidFill>
                  <a:schemeClr val="bg1"/>
                </a:solidFill>
                <a:latin typeface="Arial" panose="020B0604020202020204" pitchFamily="34" charset="0"/>
                <a:cs typeface="Arial" panose="020B0604020202020204" pitchFamily="34" charset="0"/>
              </a:rPr>
              <a:t>And it came to pass in the month Nisan, in the twentieth year of Artaxerxes the king, that wine was before him: and I took up the wine, and gave it unto the king. Now I had not been before time sad in his presence.</a:t>
            </a:r>
          </a:p>
          <a:p>
            <a:pPr algn="just" fontAlgn="base"/>
            <a:r>
              <a:rPr lang="en-US" sz="1700" b="1" dirty="0">
                <a:solidFill>
                  <a:schemeClr val="bg1"/>
                </a:solidFill>
                <a:latin typeface="Arial" panose="020B0604020202020204" pitchFamily="34" charset="0"/>
                <a:cs typeface="Arial" panose="020B0604020202020204" pitchFamily="34" charset="0"/>
              </a:rPr>
              <a:t>2 </a:t>
            </a:r>
            <a:r>
              <a:rPr lang="en-US" sz="1700" dirty="0">
                <a:solidFill>
                  <a:schemeClr val="bg1"/>
                </a:solidFill>
                <a:latin typeface="Arial" panose="020B0604020202020204" pitchFamily="34" charset="0"/>
                <a:cs typeface="Arial" panose="020B0604020202020204" pitchFamily="34" charset="0"/>
              </a:rPr>
              <a:t>Wherefore the king said unto me, Why is thy countenance sad, seeing thou art not sick? this is nothing else but sorrow of heart. Then I was very sore afraid,</a:t>
            </a:r>
          </a:p>
          <a:p>
            <a:pPr algn="just" fontAlgn="base"/>
            <a:r>
              <a:rPr lang="en-US" sz="1700" b="1" dirty="0">
                <a:solidFill>
                  <a:schemeClr val="bg1"/>
                </a:solidFill>
                <a:latin typeface="Arial" panose="020B0604020202020204" pitchFamily="34" charset="0"/>
                <a:cs typeface="Arial" panose="020B0604020202020204" pitchFamily="34" charset="0"/>
              </a:rPr>
              <a:t>3 </a:t>
            </a:r>
            <a:r>
              <a:rPr lang="en-US" sz="1700" dirty="0">
                <a:solidFill>
                  <a:schemeClr val="bg1"/>
                </a:solidFill>
                <a:latin typeface="Arial" panose="020B0604020202020204" pitchFamily="34" charset="0"/>
                <a:cs typeface="Arial" panose="020B0604020202020204" pitchFamily="34" charset="0"/>
              </a:rPr>
              <a:t>And said unto the king, Let the king live for ever: why should not my countenance be sad, when the city, the place of my fathers’ sepulchres, lieth waste, and the gates thereof are consumed with fire?</a:t>
            </a:r>
          </a:p>
          <a:p>
            <a:pPr algn="just" fontAlgn="base"/>
            <a:r>
              <a:rPr lang="en-US" sz="1700" b="1" dirty="0">
                <a:solidFill>
                  <a:schemeClr val="bg1"/>
                </a:solidFill>
                <a:latin typeface="Arial" panose="020B0604020202020204" pitchFamily="34" charset="0"/>
                <a:cs typeface="Arial" panose="020B0604020202020204" pitchFamily="34" charset="0"/>
              </a:rPr>
              <a:t>4 </a:t>
            </a:r>
            <a:r>
              <a:rPr lang="en-US" sz="1700" dirty="0">
                <a:solidFill>
                  <a:schemeClr val="bg1"/>
                </a:solidFill>
                <a:latin typeface="Arial" panose="020B0604020202020204" pitchFamily="34" charset="0"/>
                <a:cs typeface="Arial" panose="020B0604020202020204" pitchFamily="34" charset="0"/>
              </a:rPr>
              <a:t>Then the king said unto me, For what dost thou make request? So I prayed to the God of heaven.</a:t>
            </a:r>
          </a:p>
          <a:p>
            <a:pPr algn="just" fontAlgn="base"/>
            <a:r>
              <a:rPr lang="en-US" sz="1700" b="1" dirty="0">
                <a:solidFill>
                  <a:schemeClr val="bg1"/>
                </a:solidFill>
                <a:latin typeface="Arial" panose="020B0604020202020204" pitchFamily="34" charset="0"/>
                <a:cs typeface="Arial" panose="020B0604020202020204" pitchFamily="34" charset="0"/>
              </a:rPr>
              <a:t>5 </a:t>
            </a:r>
            <a:r>
              <a:rPr lang="en-US" sz="1700" dirty="0">
                <a:solidFill>
                  <a:schemeClr val="bg1"/>
                </a:solidFill>
                <a:latin typeface="Arial" panose="020B0604020202020204" pitchFamily="34" charset="0"/>
                <a:cs typeface="Arial" panose="020B0604020202020204" pitchFamily="34" charset="0"/>
              </a:rPr>
              <a:t>And I said unto the king, If it please the king, and if thy servant have found favour in thy sight, that thou wouldest send me unto Judah, unto the city of my fathers’ sepulchres, that I may build it.</a:t>
            </a:r>
          </a:p>
          <a:p>
            <a:pPr algn="just" fontAlgn="base"/>
            <a:r>
              <a:rPr lang="en-US" sz="1700" b="1" dirty="0">
                <a:solidFill>
                  <a:schemeClr val="bg1"/>
                </a:solidFill>
                <a:latin typeface="Arial" panose="020B0604020202020204" pitchFamily="34" charset="0"/>
                <a:cs typeface="Arial" panose="020B0604020202020204" pitchFamily="34" charset="0"/>
              </a:rPr>
              <a:t>6 </a:t>
            </a:r>
            <a:r>
              <a:rPr lang="en-US" sz="1700" dirty="0">
                <a:solidFill>
                  <a:schemeClr val="bg1"/>
                </a:solidFill>
                <a:latin typeface="Arial" panose="020B0604020202020204" pitchFamily="34" charset="0"/>
                <a:cs typeface="Arial" panose="020B0604020202020204" pitchFamily="34" charset="0"/>
              </a:rPr>
              <a:t>And the king said unto me, (the queen also sitting by him,) For how long shall thy journey be? and when wilt thou return? So it pleased the king to send me; and I set him a time.</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6DCCF05-D782-4729-A366-989528391562}"/>
              </a:ext>
            </a:extLst>
          </p:cNvPr>
          <p:cNvSpPr/>
          <p:nvPr/>
        </p:nvSpPr>
        <p:spPr>
          <a:xfrm>
            <a:off x="1113183" y="963474"/>
            <a:ext cx="19543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Nehemiah 2:1-6.</a:t>
            </a:r>
          </a:p>
        </p:txBody>
      </p:sp>
      <p:sp>
        <p:nvSpPr>
          <p:cNvPr id="5" name="Rectángulo 4">
            <a:extLst>
              <a:ext uri="{FF2B5EF4-FFF2-40B4-BE49-F238E27FC236}">
                <a16:creationId xmlns:a16="http://schemas.microsoft.com/office/drawing/2014/main" id="{EE86FD69-583C-4D79-9EE2-E7109D49A9F5}"/>
              </a:ext>
            </a:extLst>
          </p:cNvPr>
          <p:cNvSpPr/>
          <p:nvPr/>
        </p:nvSpPr>
        <p:spPr>
          <a:xfrm>
            <a:off x="1113183" y="4960036"/>
            <a:ext cx="48590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the king notice about Nehemiah?</a:t>
            </a:r>
          </a:p>
        </p:txBody>
      </p:sp>
      <p:sp>
        <p:nvSpPr>
          <p:cNvPr id="6" name="Rectángulo 5">
            <a:extLst>
              <a:ext uri="{FF2B5EF4-FFF2-40B4-BE49-F238E27FC236}">
                <a16:creationId xmlns:a16="http://schemas.microsoft.com/office/drawing/2014/main" id="{1BE3CE82-966B-4B1C-9F1D-263F70FD14ED}"/>
              </a:ext>
            </a:extLst>
          </p:cNvPr>
          <p:cNvSpPr/>
          <p:nvPr/>
        </p:nvSpPr>
        <p:spPr>
          <a:xfrm>
            <a:off x="1113183" y="5557073"/>
            <a:ext cx="72289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king’s reaction an answer to Nehemiah’s prayers?</a:t>
            </a:r>
          </a:p>
        </p:txBody>
      </p:sp>
    </p:spTree>
    <p:extLst>
      <p:ext uri="{BB962C8B-B14F-4D97-AF65-F5344CB8AC3E}">
        <p14:creationId xmlns:p14="http://schemas.microsoft.com/office/powerpoint/2010/main" val="456384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800" decel="100000"/>
                                        <p:tgtEl>
                                          <p:spTgt spid="7"/>
                                        </p:tgtEl>
                                      </p:cBhvr>
                                    </p:animEffect>
                                    <p:anim calcmode="lin" valueType="num">
                                      <p:cBhvr>
                                        <p:cTn id="16" dur="800" decel="100000" fill="hold"/>
                                        <p:tgtEl>
                                          <p:spTgt spid="7"/>
                                        </p:tgtEl>
                                        <p:attrNameLst>
                                          <p:attrName>style.rotation</p:attrName>
                                        </p:attrNameLst>
                                      </p:cBhvr>
                                      <p:tavLst>
                                        <p:tav tm="0">
                                          <p:val>
                                            <p:fltVal val="-90"/>
                                          </p:val>
                                        </p:tav>
                                        <p:tav tm="100000">
                                          <p:val>
                                            <p:fltVal val="0"/>
                                          </p:val>
                                        </p:tav>
                                      </p:tavLst>
                                    </p:anim>
                                    <p:anim calcmode="lin" valueType="num">
                                      <p:cBhvr>
                                        <p:cTn id="17" dur="800" decel="100000" fill="hold"/>
                                        <p:tgtEl>
                                          <p:spTgt spid="7"/>
                                        </p:tgtEl>
                                        <p:attrNameLst>
                                          <p:attrName>ppt_x</p:attrName>
                                        </p:attrNameLst>
                                      </p:cBhvr>
                                      <p:tavLst>
                                        <p:tav tm="0">
                                          <p:val>
                                            <p:strVal val="#ppt_x+0.4"/>
                                          </p:val>
                                        </p:tav>
                                        <p:tav tm="100000">
                                          <p:val>
                                            <p:strVal val="#ppt_x-0.05"/>
                                          </p:val>
                                        </p:tav>
                                      </p:tavLst>
                                    </p:anim>
                                    <p:anim calcmode="lin" valueType="num">
                                      <p:cBhvr>
                                        <p:cTn id="18" dur="800" decel="100000" fill="hold"/>
                                        <p:tgtEl>
                                          <p:spTgt spid="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800" decel="100000"/>
                                        <p:tgtEl>
                                          <p:spTgt spid="2"/>
                                        </p:tgtEl>
                                      </p:cBhvr>
                                    </p:animEffect>
                                    <p:anim calcmode="lin" valueType="num">
                                      <p:cBhvr>
                                        <p:cTn id="24" dur="800" decel="100000" fill="hold"/>
                                        <p:tgtEl>
                                          <p:spTgt spid="2"/>
                                        </p:tgtEl>
                                        <p:attrNameLst>
                                          <p:attrName>style.rotation</p:attrName>
                                        </p:attrNameLst>
                                      </p:cBhvr>
                                      <p:tavLst>
                                        <p:tav tm="0">
                                          <p:val>
                                            <p:fltVal val="-90"/>
                                          </p:val>
                                        </p:tav>
                                        <p:tav tm="100000">
                                          <p:val>
                                            <p:fltVal val="0"/>
                                          </p:val>
                                        </p:tav>
                                      </p:tavLst>
                                    </p:anim>
                                    <p:anim calcmode="lin" valueType="num">
                                      <p:cBhvr>
                                        <p:cTn id="25" dur="800" decel="100000" fill="hold"/>
                                        <p:tgtEl>
                                          <p:spTgt spid="2"/>
                                        </p:tgtEl>
                                        <p:attrNameLst>
                                          <p:attrName>ppt_x</p:attrName>
                                        </p:attrNameLst>
                                      </p:cBhvr>
                                      <p:tavLst>
                                        <p:tav tm="0">
                                          <p:val>
                                            <p:strVal val="#ppt_x+0.4"/>
                                          </p:val>
                                        </p:tav>
                                        <p:tav tm="100000">
                                          <p:val>
                                            <p:strVal val="#ppt_x-0.05"/>
                                          </p:val>
                                        </p:tav>
                                      </p:tavLst>
                                    </p:anim>
                                    <p:anim calcmode="lin" valueType="num">
                                      <p:cBhvr>
                                        <p:cTn id="26" dur="800" decel="100000" fill="hold"/>
                                        <p:tgtEl>
                                          <p:spTgt spid="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29" presetID="3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800" decel="100000"/>
                                        <p:tgtEl>
                                          <p:spTgt spid="4"/>
                                        </p:tgtEl>
                                      </p:cBhvr>
                                    </p:animEffect>
                                    <p:anim calcmode="lin" valueType="num">
                                      <p:cBhvr>
                                        <p:cTn id="32" dur="800" decel="100000" fill="hold"/>
                                        <p:tgtEl>
                                          <p:spTgt spid="4"/>
                                        </p:tgtEl>
                                        <p:attrNameLst>
                                          <p:attrName>style.rotation</p:attrName>
                                        </p:attrNameLst>
                                      </p:cBhvr>
                                      <p:tavLst>
                                        <p:tav tm="0">
                                          <p:val>
                                            <p:fltVal val="-90"/>
                                          </p:val>
                                        </p:tav>
                                        <p:tav tm="100000">
                                          <p:val>
                                            <p:fltVal val="0"/>
                                          </p:val>
                                        </p:tav>
                                      </p:tavLst>
                                    </p:anim>
                                    <p:anim calcmode="lin" valueType="num">
                                      <p:cBhvr>
                                        <p:cTn id="33" dur="800" decel="100000" fill="hold"/>
                                        <p:tgtEl>
                                          <p:spTgt spid="4"/>
                                        </p:tgtEl>
                                        <p:attrNameLst>
                                          <p:attrName>ppt_x</p:attrName>
                                        </p:attrNameLst>
                                      </p:cBhvr>
                                      <p:tavLst>
                                        <p:tav tm="0">
                                          <p:val>
                                            <p:strVal val="#ppt_x+0.4"/>
                                          </p:val>
                                        </p:tav>
                                        <p:tav tm="100000">
                                          <p:val>
                                            <p:strVal val="#ppt_x-0.05"/>
                                          </p:val>
                                        </p:tav>
                                      </p:tavLst>
                                    </p:anim>
                                    <p:anim calcmode="lin" valueType="num">
                                      <p:cBhvr>
                                        <p:cTn id="34" dur="800" decel="100000" fill="hold"/>
                                        <p:tgtEl>
                                          <p:spTgt spid="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upRigh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p:cTn id="46"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P spid="4" grpId="0"/>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A6485750-BC3E-4790-A950-8438EBE668BD}"/>
              </a:ext>
            </a:extLst>
          </p:cNvPr>
          <p:cNvSpPr/>
          <p:nvPr/>
        </p:nvSpPr>
        <p:spPr>
          <a:xfrm>
            <a:off x="950785" y="947029"/>
            <a:ext cx="2309140"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ángulo: esquinas redondeadas 7">
            <a:extLst>
              <a:ext uri="{FF2B5EF4-FFF2-40B4-BE49-F238E27FC236}">
                <a16:creationId xmlns:a16="http://schemas.microsoft.com/office/drawing/2014/main" id="{429B6089-010B-4BCF-A300-57C452339347}"/>
              </a:ext>
            </a:extLst>
          </p:cNvPr>
          <p:cNvSpPr/>
          <p:nvPr/>
        </p:nvSpPr>
        <p:spPr>
          <a:xfrm>
            <a:off x="950786" y="1337605"/>
            <a:ext cx="9733833" cy="258532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988E474-2C15-4BF9-90D5-5C432680C649}"/>
              </a:ext>
            </a:extLst>
          </p:cNvPr>
          <p:cNvSpPr/>
          <p:nvPr/>
        </p:nvSpPr>
        <p:spPr>
          <a:xfrm>
            <a:off x="1113183" y="968273"/>
            <a:ext cx="214674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Nehemiah 2:17-19</a:t>
            </a:r>
          </a:p>
        </p:txBody>
      </p:sp>
      <p:sp>
        <p:nvSpPr>
          <p:cNvPr id="4" name="Rectángulo 3">
            <a:extLst>
              <a:ext uri="{FF2B5EF4-FFF2-40B4-BE49-F238E27FC236}">
                <a16:creationId xmlns:a16="http://schemas.microsoft.com/office/drawing/2014/main" id="{9144A82B-222F-41DD-B989-FB7B56E56B23}"/>
              </a:ext>
            </a:extLst>
          </p:cNvPr>
          <p:cNvSpPr/>
          <p:nvPr/>
        </p:nvSpPr>
        <p:spPr>
          <a:xfrm>
            <a:off x="1113182" y="1337605"/>
            <a:ext cx="9409043"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 Then said I unto them, Ye see the distress that we are in, how Jerusalem lieth waste, and the gates thereof are burned with fire: come, and let us build up the wall of Jerusalem, that we be no more a reproach.</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Then I told them of the hand of my God which was good upon me; as also the king’s words that he had spoken unto me. And they said, Let us rise up and build. So they strengthened their hands for this good work.</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But when Sanballat the Horonite, and Tobiah the servant, the Ammonite, and Geshem the Arabian, heard it, they laughed us to scorn, and despised us, and said, What is this thing that ye do? will ye rebel against the king?</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D722438-CA11-431E-8D14-FB34F12082E0}"/>
              </a:ext>
            </a:extLst>
          </p:cNvPr>
          <p:cNvSpPr/>
          <p:nvPr/>
        </p:nvSpPr>
        <p:spPr>
          <a:xfrm>
            <a:off x="1113182" y="4107594"/>
            <a:ext cx="676339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Nehemiah announce to the people in Jerusalem?</a:t>
            </a:r>
          </a:p>
        </p:txBody>
      </p:sp>
      <p:sp>
        <p:nvSpPr>
          <p:cNvPr id="6" name="Rectángulo 5">
            <a:extLst>
              <a:ext uri="{FF2B5EF4-FFF2-40B4-BE49-F238E27FC236}">
                <a16:creationId xmlns:a16="http://schemas.microsoft.com/office/drawing/2014/main" id="{1E532328-ECA3-4DFE-BF89-38AEC88B52FD}"/>
              </a:ext>
            </a:extLst>
          </p:cNvPr>
          <p:cNvSpPr/>
          <p:nvPr/>
        </p:nvSpPr>
        <p:spPr>
          <a:xfrm>
            <a:off x="2530071" y="4910251"/>
            <a:ext cx="65752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 Jews respond to Nehemiah’s announcement?</a:t>
            </a:r>
          </a:p>
        </p:txBody>
      </p:sp>
      <p:sp>
        <p:nvSpPr>
          <p:cNvPr id="7" name="Rectángulo 6">
            <a:extLst>
              <a:ext uri="{FF2B5EF4-FFF2-40B4-BE49-F238E27FC236}">
                <a16:creationId xmlns:a16="http://schemas.microsoft.com/office/drawing/2014/main" id="{99A5D56C-942E-413C-A5D1-C01AC849DE58}"/>
              </a:ext>
            </a:extLst>
          </p:cNvPr>
          <p:cNvSpPr/>
          <p:nvPr/>
        </p:nvSpPr>
        <p:spPr>
          <a:xfrm>
            <a:off x="4305111" y="5827470"/>
            <a:ext cx="71429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Sanballat, Tobiah, and Geshem oppose Nehemiah?</a:t>
            </a:r>
          </a:p>
        </p:txBody>
      </p:sp>
    </p:spTree>
    <p:extLst>
      <p:ext uri="{BB962C8B-B14F-4D97-AF65-F5344CB8AC3E}">
        <p14:creationId xmlns:p14="http://schemas.microsoft.com/office/powerpoint/2010/main" val="29356279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309DEBFA-3E5F-4303-8FEA-6D653274B464}"/>
              </a:ext>
            </a:extLst>
          </p:cNvPr>
          <p:cNvSpPr/>
          <p:nvPr/>
        </p:nvSpPr>
        <p:spPr>
          <a:xfrm>
            <a:off x="961973" y="1235118"/>
            <a:ext cx="1946565" cy="8486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ángulo: esquinas redondeadas 10">
            <a:extLst>
              <a:ext uri="{FF2B5EF4-FFF2-40B4-BE49-F238E27FC236}">
                <a16:creationId xmlns:a16="http://schemas.microsoft.com/office/drawing/2014/main" id="{707E9094-9D13-407C-A5F0-98BB5A893A0D}"/>
              </a:ext>
            </a:extLst>
          </p:cNvPr>
          <p:cNvSpPr/>
          <p:nvPr/>
        </p:nvSpPr>
        <p:spPr>
          <a:xfrm>
            <a:off x="954153" y="1598611"/>
            <a:ext cx="9733833" cy="207230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4CD9CD8-8BA3-493E-82A0-B34E9FB1657B}"/>
              </a:ext>
            </a:extLst>
          </p:cNvPr>
          <p:cNvSpPr/>
          <p:nvPr/>
        </p:nvSpPr>
        <p:spPr>
          <a:xfrm>
            <a:off x="954157" y="829773"/>
            <a:ext cx="681161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accomplish the work of the Lord despite opposition if we </a:t>
            </a:r>
          </a:p>
        </p:txBody>
      </p:sp>
      <p:sp>
        <p:nvSpPr>
          <p:cNvPr id="4" name="Rectángulo 3">
            <a:extLst>
              <a:ext uri="{FF2B5EF4-FFF2-40B4-BE49-F238E27FC236}">
                <a16:creationId xmlns:a16="http://schemas.microsoft.com/office/drawing/2014/main" id="{49D1667B-F462-4D3B-B584-335647774A65}"/>
              </a:ext>
            </a:extLst>
          </p:cNvPr>
          <p:cNvSpPr/>
          <p:nvPr/>
        </p:nvSpPr>
        <p:spPr>
          <a:xfrm>
            <a:off x="954157" y="1247936"/>
            <a:ext cx="195438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Nehemiah 3:1-3.</a:t>
            </a:r>
          </a:p>
        </p:txBody>
      </p:sp>
      <p:sp>
        <p:nvSpPr>
          <p:cNvPr id="5" name="Rectángulo 4">
            <a:extLst>
              <a:ext uri="{FF2B5EF4-FFF2-40B4-BE49-F238E27FC236}">
                <a16:creationId xmlns:a16="http://schemas.microsoft.com/office/drawing/2014/main" id="{F7E4E768-39C2-4B2D-AF2B-3B46752CB16C}"/>
              </a:ext>
            </a:extLst>
          </p:cNvPr>
          <p:cNvSpPr/>
          <p:nvPr/>
        </p:nvSpPr>
        <p:spPr>
          <a:xfrm>
            <a:off x="1010530" y="1628431"/>
            <a:ext cx="9621078"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Eliashib the high priest rose up with his brethren the priests, and they builded the sheep gate; they sanctified it, and set up the doors of it; even unto the tower of Meah they sanctified it, unto the tower of Hananeel.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next unto him builded the men of Jericho. And next to them builded Zaccur the son of Imri.</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But the fish gate did the sons of Hassenaah build, who also laid the beams thereof, and set up the doors thereof, the locks thereof, and the bars thereof.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CECF675-9AD1-4539-84CF-CFE6C71D5A52}"/>
              </a:ext>
            </a:extLst>
          </p:cNvPr>
          <p:cNvSpPr/>
          <p:nvPr/>
        </p:nvSpPr>
        <p:spPr>
          <a:xfrm>
            <a:off x="954153" y="3793426"/>
            <a:ext cx="962107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would be some advantages of having many people each work on small sections of the wall?</a:t>
            </a:r>
          </a:p>
        </p:txBody>
      </p:sp>
      <p:sp>
        <p:nvSpPr>
          <p:cNvPr id="7" name="Rectángulo 6">
            <a:extLst>
              <a:ext uri="{FF2B5EF4-FFF2-40B4-BE49-F238E27FC236}">
                <a16:creationId xmlns:a16="http://schemas.microsoft.com/office/drawing/2014/main" id="{533E21B3-8CD0-4CF5-8E29-1A9F5118ABBA}"/>
              </a:ext>
            </a:extLst>
          </p:cNvPr>
          <p:cNvSpPr/>
          <p:nvPr/>
        </p:nvSpPr>
        <p:spPr>
          <a:xfrm>
            <a:off x="954151" y="4439757"/>
            <a:ext cx="59426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could you complete the principle on the board?</a:t>
            </a:r>
          </a:p>
        </p:txBody>
      </p:sp>
      <p:sp>
        <p:nvSpPr>
          <p:cNvPr id="9" name="Rectángulo 8">
            <a:extLst>
              <a:ext uri="{FF2B5EF4-FFF2-40B4-BE49-F238E27FC236}">
                <a16:creationId xmlns:a16="http://schemas.microsoft.com/office/drawing/2014/main" id="{EE246EDE-5FAA-4E9B-8A3F-D72C632403F2}"/>
              </a:ext>
            </a:extLst>
          </p:cNvPr>
          <p:cNvSpPr/>
          <p:nvPr/>
        </p:nvSpPr>
        <p:spPr>
          <a:xfrm>
            <a:off x="7523204" y="848624"/>
            <a:ext cx="2467342"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each do our part.</a:t>
            </a:r>
            <a:endParaRPr lang="en-US" dirty="0"/>
          </a:p>
        </p:txBody>
      </p:sp>
      <p:sp>
        <p:nvSpPr>
          <p:cNvPr id="10" name="Rectángulo 9">
            <a:extLst>
              <a:ext uri="{FF2B5EF4-FFF2-40B4-BE49-F238E27FC236}">
                <a16:creationId xmlns:a16="http://schemas.microsoft.com/office/drawing/2014/main" id="{B7564874-A3CA-4B14-85D0-2B2BC19FEFD0}"/>
              </a:ext>
            </a:extLst>
          </p:cNvPr>
          <p:cNvSpPr/>
          <p:nvPr/>
        </p:nvSpPr>
        <p:spPr>
          <a:xfrm>
            <a:off x="7403284" y="852100"/>
            <a:ext cx="415498"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1316680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1" presetID="37" presetClass="exit" presetSubtype="0" fill="hold" grpId="0" nodeType="withEffect">
                                  <p:stCondLst>
                                    <p:cond delay="0"/>
                                  </p:stCondLst>
                                  <p:childTnLst>
                                    <p:animEffect transition="out" filter="fade">
                                      <p:cBhvr>
                                        <p:cTn id="42" dur="1000"/>
                                        <p:tgtEl>
                                          <p:spTgt spid="10"/>
                                        </p:tgtEl>
                                      </p:cBhvr>
                                    </p:animEffect>
                                    <p:anim calcmode="lin" valueType="num">
                                      <p:cBhvr>
                                        <p:cTn id="43" dur="1000"/>
                                        <p:tgtEl>
                                          <p:spTgt spid="10"/>
                                        </p:tgtEl>
                                        <p:attrNameLst>
                                          <p:attrName>ppt_x</p:attrName>
                                        </p:attrNameLst>
                                      </p:cBhvr>
                                      <p:tavLst>
                                        <p:tav tm="0">
                                          <p:val>
                                            <p:strVal val="ppt_x"/>
                                          </p:val>
                                        </p:tav>
                                        <p:tav tm="100000">
                                          <p:val>
                                            <p:strVal val="ppt_x"/>
                                          </p:val>
                                        </p:tav>
                                      </p:tavLst>
                                    </p:anim>
                                    <p:anim calcmode="lin" valueType="num">
                                      <p:cBhvr>
                                        <p:cTn id="44" dur="100" decel="100000"/>
                                        <p:tgtEl>
                                          <p:spTgt spid="10"/>
                                        </p:tgtEl>
                                        <p:attrNameLst>
                                          <p:attrName>ppt_y</p:attrName>
                                        </p:attrNameLst>
                                      </p:cBhvr>
                                      <p:tavLst>
                                        <p:tav tm="0">
                                          <p:val>
                                            <p:strVal val="ppt_y"/>
                                          </p:val>
                                        </p:tav>
                                        <p:tav tm="100000">
                                          <p:val>
                                            <p:strVal val="ppt_y-.03"/>
                                          </p:val>
                                        </p:tav>
                                      </p:tavLst>
                                    </p:anim>
                                    <p:anim calcmode="lin" valueType="num">
                                      <p:cBhvr>
                                        <p:cTn id="45" dur="900" accel="100000">
                                          <p:stCondLst>
                                            <p:cond delay="100"/>
                                          </p:stCondLst>
                                        </p:cTn>
                                        <p:tgtEl>
                                          <p:spTgt spid="10"/>
                                        </p:tgtEl>
                                        <p:attrNameLst>
                                          <p:attrName>ppt_y</p:attrName>
                                        </p:attrNameLst>
                                      </p:cBhvr>
                                      <p:tavLst>
                                        <p:tav tm="0">
                                          <p:val>
                                            <p:strVal val="ppt_y"/>
                                          </p:val>
                                        </p:tav>
                                        <p:tav tm="100000">
                                          <p:val>
                                            <p:strVal val="ppt_y+1"/>
                                          </p:val>
                                        </p:tav>
                                      </p:tavLst>
                                    </p:anim>
                                    <p:set>
                                      <p:cBhvr>
                                        <p:cTn id="46" dur="1" fill="hold">
                                          <p:stCondLst>
                                            <p:cond delay="999"/>
                                          </p:stCondLst>
                                        </p:cTn>
                                        <p:tgtEl>
                                          <p:spTgt spid="10"/>
                                        </p:tgtEl>
                                        <p:attrNameLst>
                                          <p:attrName>style.visibility</p:attrName>
                                        </p:attrNameLst>
                                      </p:cBhvr>
                                      <p:to>
                                        <p:strVal val="hidden"/>
                                      </p:to>
                                    </p:se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build="p"/>
      <p:bldP spid="4" grpId="0"/>
      <p:bldP spid="5" grpId="0"/>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esquinas diagonales redondeadas 5">
            <a:extLst>
              <a:ext uri="{FF2B5EF4-FFF2-40B4-BE49-F238E27FC236}">
                <a16:creationId xmlns:a16="http://schemas.microsoft.com/office/drawing/2014/main" id="{F11CF657-C161-49B8-8834-4410C7DC31FF}"/>
              </a:ext>
            </a:extLst>
          </p:cNvPr>
          <p:cNvSpPr/>
          <p:nvPr/>
        </p:nvSpPr>
        <p:spPr>
          <a:xfrm>
            <a:off x="3120452" y="1911857"/>
            <a:ext cx="5951095" cy="2353455"/>
          </a:xfrm>
          <a:prstGeom prst="round2Diag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E3E6430C-05D4-47BB-9C99-3342DD8F90B7}"/>
              </a:ext>
            </a:extLst>
          </p:cNvPr>
          <p:cNvSpPr/>
          <p:nvPr/>
        </p:nvSpPr>
        <p:spPr>
          <a:xfrm>
            <a:off x="1113183" y="783607"/>
            <a:ext cx="701993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Dieter F. Uchtdorf, then of the First Presidency Said:</a:t>
            </a:r>
          </a:p>
        </p:txBody>
      </p:sp>
      <p:sp>
        <p:nvSpPr>
          <p:cNvPr id="4" name="Rectángulo 3">
            <a:extLst>
              <a:ext uri="{FF2B5EF4-FFF2-40B4-BE49-F238E27FC236}">
                <a16:creationId xmlns:a16="http://schemas.microsoft.com/office/drawing/2014/main" id="{B094D709-191B-4C76-B4D4-56153BB68640}"/>
              </a:ext>
            </a:extLst>
          </p:cNvPr>
          <p:cNvSpPr/>
          <p:nvPr/>
        </p:nvSpPr>
        <p:spPr>
          <a:xfrm>
            <a:off x="3058947" y="1965199"/>
            <a:ext cx="6096000" cy="2246769"/>
          </a:xfrm>
          <a:prstGeom prst="rect">
            <a:avLst/>
          </a:prstGeom>
        </p:spPr>
        <p:txBody>
          <a:bodyPr>
            <a:spAutoFit/>
          </a:bodyPr>
          <a:lstStyle/>
          <a:p>
            <a:pPr algn="ctr"/>
            <a:r>
              <a:rPr lang="en-US" sz="20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“Think of the power we would have as individuals … if, in response to every temptation to lose focus or lower our standards—the standards of God, we responded, ‘I am doing a great work and cannot come down’ [see Nehemiah 6:3]” (Dieter F. Uchtdorf, “We Are Doing a Great Work and Cannot Come Down,” Ensign or Liahona, May 2009, 62).</a:t>
            </a:r>
          </a:p>
        </p:txBody>
      </p:sp>
      <p:sp>
        <p:nvSpPr>
          <p:cNvPr id="5" name="Rectángulo 4">
            <a:extLst>
              <a:ext uri="{FF2B5EF4-FFF2-40B4-BE49-F238E27FC236}">
                <a16:creationId xmlns:a16="http://schemas.microsoft.com/office/drawing/2014/main" id="{7B7044B2-B15F-46BE-97F2-50C640AD03BD}"/>
              </a:ext>
            </a:extLst>
          </p:cNvPr>
          <p:cNvSpPr/>
          <p:nvPr/>
        </p:nvSpPr>
        <p:spPr>
          <a:xfrm>
            <a:off x="1113183" y="4751274"/>
            <a:ext cx="93030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President Uchtdorf say we should respond when we are faced with opposition or temptation?</a:t>
            </a:r>
          </a:p>
        </p:txBody>
      </p:sp>
    </p:spTree>
    <p:extLst>
      <p:ext uri="{BB962C8B-B14F-4D97-AF65-F5344CB8AC3E}">
        <p14:creationId xmlns:p14="http://schemas.microsoft.com/office/powerpoint/2010/main" val="2662779458"/>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1</TotalTime>
  <Words>1661</Words>
  <Application>Microsoft Office PowerPoint</Application>
  <PresentationFormat>Widescreen</PresentationFormat>
  <Paragraphs>72</Paragraphs>
  <Slides>15</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Black</vt:lpstr>
      <vt:lpstr>Bahnschrift SemiLight Condensed</vt:lpstr>
      <vt:lpstr>Calibri</vt:lpstr>
      <vt:lpstr>Constantia</vt:lpstr>
      <vt:lpstr>Franklin Gothic Medium</vt:lpstr>
      <vt:lpstr>MV Boli</vt:lpstr>
      <vt:lpstr>Open Sans</vt:lpstr>
      <vt:lpstr>Rockwell</vt:lpstr>
      <vt:lpstr>Tw Cen MT</vt:lpstr>
      <vt:lpstr>Wingdings 3</vt:lpstr>
      <vt:lpstr>Circuito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4800</cp:revision>
  <dcterms:created xsi:type="dcterms:W3CDTF">2018-08-29T04:26:39Z</dcterms:created>
  <dcterms:modified xsi:type="dcterms:W3CDTF">2022-02-05T02:48:07Z</dcterms:modified>
</cp:coreProperties>
</file>