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86" r:id="rId1"/>
  </p:sldMasterIdLst>
  <p:notesMasterIdLst>
    <p:notesMasterId r:id="rId19"/>
  </p:notesMasterIdLst>
  <p:sldIdLst>
    <p:sldId id="296" r:id="rId2"/>
    <p:sldId id="381" r:id="rId3"/>
    <p:sldId id="382" r:id="rId4"/>
    <p:sldId id="383" r:id="rId5"/>
    <p:sldId id="384" r:id="rId6"/>
    <p:sldId id="385" r:id="rId7"/>
    <p:sldId id="386" r:id="rId8"/>
    <p:sldId id="387" r:id="rId9"/>
    <p:sldId id="388" r:id="rId10"/>
    <p:sldId id="389" r:id="rId11"/>
    <p:sldId id="390" r:id="rId12"/>
    <p:sldId id="391" r:id="rId13"/>
    <p:sldId id="392" r:id="rId14"/>
    <p:sldId id="393" r:id="rId15"/>
    <p:sldId id="394" r:id="rId16"/>
    <p:sldId id="395" r:id="rId17"/>
    <p:sldId id="396"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7CBF"/>
    <a:srgbClr val="59C7E9"/>
    <a:srgbClr val="D88028"/>
    <a:srgbClr val="FFD757"/>
    <a:srgbClr val="FF6600"/>
    <a:srgbClr val="6372DF"/>
    <a:srgbClr val="E97159"/>
    <a:srgbClr val="D6E513"/>
    <a:srgbClr val="0BA2C5"/>
    <a:srgbClr val="B9DF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4660"/>
  </p:normalViewPr>
  <p:slideViewPr>
    <p:cSldViewPr snapToGrid="0">
      <p:cViewPr varScale="1">
        <p:scale>
          <a:sx n="78" d="100"/>
          <a:sy n="78" d="100"/>
        </p:scale>
        <p:origin x="883" y="77"/>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2/4/2022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11143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s-ES"/>
              <a:t>Haga clic en el icono para agregar una imagen</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300532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9455565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329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760229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94959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a:t>Haga clic en el icono para agregar una imagen</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a:t>Haga clic en el icono para agregar una imagen</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a:t>Haga clic en el icono para agregar una imagen</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8469734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66728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50315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75496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088940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270073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41410" y="3073397"/>
            <a:ext cx="4878391" cy="271780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3073397"/>
            <a:ext cx="4875210" cy="271780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9437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0507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563605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712249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935330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66000"/>
            <a:duotone>
              <a:schemeClr val="bg2">
                <a:shade val="88000"/>
                <a:hueMod val="106000"/>
                <a:satMod val="140000"/>
                <a:lumMod val="54000"/>
              </a:schemeClr>
              <a:schemeClr val="bg2">
                <a:tint val="98000"/>
                <a:hueMod val="82000"/>
                <a:satMod val="150000"/>
                <a:lumMod val="160000"/>
              </a:schemeClr>
            </a:duotone>
            <a:lum/>
          </a:blip>
          <a:srcRect/>
          <a:stretch>
            <a:fillRect/>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0">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2/4/2022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1642998977"/>
      </p:ext>
    </p:extLst>
  </p:cSld>
  <p:clrMap bg1="dk1" tx1="lt1" bg2="dk2" tx2="lt2" accent1="accent1" accent2="accent2" accent3="accent3" accent4="accent4" accent5="accent5" accent6="accent6" hlink="hlink" folHlink="folHlink"/>
  <p:sldLayoutIdLst>
    <p:sldLayoutId id="2147485787" r:id="rId1"/>
    <p:sldLayoutId id="2147485788" r:id="rId2"/>
    <p:sldLayoutId id="2147485789" r:id="rId3"/>
    <p:sldLayoutId id="2147485790" r:id="rId4"/>
    <p:sldLayoutId id="2147485791" r:id="rId5"/>
    <p:sldLayoutId id="2147485792" r:id="rId6"/>
    <p:sldLayoutId id="2147485793" r:id="rId7"/>
    <p:sldLayoutId id="2147485794" r:id="rId8"/>
    <p:sldLayoutId id="2147485795" r:id="rId9"/>
    <p:sldLayoutId id="2147485796" r:id="rId10"/>
    <p:sldLayoutId id="2147485797" r:id="rId11"/>
    <p:sldLayoutId id="2147485798" r:id="rId12"/>
    <p:sldLayoutId id="2147485799" r:id="rId13"/>
    <p:sldLayoutId id="2147485800" r:id="rId14"/>
    <p:sldLayoutId id="2147485801" r:id="rId15"/>
    <p:sldLayoutId id="2147485802" r:id="rId16"/>
    <p:sldLayoutId id="2147485803" r:id="rId17"/>
  </p:sldLayoutIdLst>
  <p:txStyles>
    <p:title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52400" dist="38100" dir="2700000" algn="tl">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52400" dist="38100" dir="2700000" algn="tl">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52400" dist="38100" dir="2700000" algn="tl">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video" Target="https://www.youtube.com/embed/K4swMWpVREI?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423082" cy="461665"/>
          </a:xfrm>
          <a:prstGeom prst="rect">
            <a:avLst/>
          </a:prstGeom>
          <a:noFill/>
        </p:spPr>
        <p:txBody>
          <a:bodyPr wrap="square" rtlCol="0">
            <a:spAutoFit/>
          </a:bodyPr>
          <a:lstStyle/>
          <a:p>
            <a:r>
              <a:rPr lang="en-US" sz="2400" b="1" dirty="0">
                <a:solidFill>
                  <a:schemeClr val="bg2">
                    <a:lumMod val="10000"/>
                  </a:schemeClr>
                </a:solidFill>
                <a:latin typeface="Rockwell" panose="02060603020205020403" pitchFamily="18" charset="0"/>
              </a:rPr>
              <a:t>Old Testament</a:t>
            </a:r>
          </a:p>
        </p:txBody>
      </p:sp>
      <p:sp>
        <p:nvSpPr>
          <p:cNvPr id="6" name="TextBox 9">
            <a:extLst>
              <a:ext uri="{FF2B5EF4-FFF2-40B4-BE49-F238E27FC236}">
                <a16:creationId xmlns:a16="http://schemas.microsoft.com/office/drawing/2014/main" id="{292074B7-9427-4CD1-8CA4-1A5617BC6207}"/>
              </a:ext>
            </a:extLst>
          </p:cNvPr>
          <p:cNvSpPr txBox="1"/>
          <p:nvPr/>
        </p:nvSpPr>
        <p:spPr>
          <a:xfrm>
            <a:off x="7043530" y="3013500"/>
            <a:ext cx="3935897" cy="830997"/>
          </a:xfrm>
          <a:prstGeom prst="rect">
            <a:avLst/>
          </a:prstGeom>
          <a:noFill/>
        </p:spPr>
        <p:txBody>
          <a:bodyPr wrap="square" rtlCol="0">
            <a:spAutoFit/>
          </a:bodyPr>
          <a:lstStyle/>
          <a:p>
            <a:pPr algn="ctr"/>
            <a:r>
              <a:rPr lang="en-US" sz="4800" b="1" dirty="0">
                <a:solidFill>
                  <a:srgbClr val="6F7CBF"/>
                </a:solidFill>
                <a:effectLst>
                  <a:outerShdw blurRad="38100" dist="38100" dir="2700000" algn="tl">
                    <a:srgbClr val="000000">
                      <a:alpha val="43137"/>
                    </a:srgbClr>
                  </a:outerShdw>
                </a:effectLst>
                <a:latin typeface="Bahnschrift SemiBold Condensed" panose="020B0502040204020203" pitchFamily="34" charset="0"/>
                <a:ea typeface="MS Gothic" panose="020B0609070205080204" pitchFamily="49" charset="-128"/>
                <a:cs typeface="Dubai Medium" panose="020B0603030403030204" pitchFamily="34" charset="-78"/>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BC192565-5B6B-445F-A42D-B221140D5D82}"/>
              </a:ext>
            </a:extLst>
          </p:cNvPr>
          <p:cNvSpPr/>
          <p:nvPr/>
        </p:nvSpPr>
        <p:spPr>
          <a:xfrm>
            <a:off x="1100357" y="967712"/>
            <a:ext cx="1683026" cy="746511"/>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5113D032-1CB1-4C48-A1D6-DD7744BC6D63}"/>
              </a:ext>
            </a:extLst>
          </p:cNvPr>
          <p:cNvSpPr/>
          <p:nvPr/>
        </p:nvSpPr>
        <p:spPr>
          <a:xfrm>
            <a:off x="1100358" y="1337605"/>
            <a:ext cx="9488129" cy="1435684"/>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84B02192-8721-4344-A510-03DC07745EAA}"/>
              </a:ext>
            </a:extLst>
          </p:cNvPr>
          <p:cNvSpPr/>
          <p:nvPr/>
        </p:nvSpPr>
        <p:spPr>
          <a:xfrm>
            <a:off x="1100359" y="968273"/>
            <a:ext cx="1646605" cy="369332"/>
          </a:xfrm>
          <a:prstGeom prst="rect">
            <a:avLst/>
          </a:prstGeom>
        </p:spPr>
        <p:txBody>
          <a:bodyPr wrap="none">
            <a:spAutoFit/>
          </a:bodyPr>
          <a:lstStyle/>
          <a:p>
            <a:pPr algn="just"/>
            <a:r>
              <a:rPr lang="en-US" b="1">
                <a:solidFill>
                  <a:schemeClr val="bg1"/>
                </a:solidFill>
                <a:latin typeface="Arial" panose="020B0604020202020204" pitchFamily="34" charset="0"/>
                <a:cs typeface="Arial" panose="020B0604020202020204" pitchFamily="34" charset="0"/>
              </a:rPr>
              <a:t>Ezra 6:16, 22 </a:t>
            </a:r>
            <a:endParaRPr lang="en-US" b="1" dirty="0">
              <a:solidFill>
                <a:schemeClr val="bg1"/>
              </a:solidFill>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4B0E3A15-2BE7-4698-BC31-59E01043C884}"/>
              </a:ext>
            </a:extLst>
          </p:cNvPr>
          <p:cNvSpPr/>
          <p:nvPr/>
        </p:nvSpPr>
        <p:spPr>
          <a:xfrm>
            <a:off x="1100358" y="2851751"/>
            <a:ext cx="963329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principle can we identify from this verse about the blessings of building temples and participating in temple service? </a:t>
            </a:r>
          </a:p>
        </p:txBody>
      </p:sp>
      <p:sp>
        <p:nvSpPr>
          <p:cNvPr id="5" name="Rectángulo 4">
            <a:extLst>
              <a:ext uri="{FF2B5EF4-FFF2-40B4-BE49-F238E27FC236}">
                <a16:creationId xmlns:a16="http://schemas.microsoft.com/office/drawing/2014/main" id="{15981A92-F267-4F84-8C79-DFEE11638596}"/>
              </a:ext>
            </a:extLst>
          </p:cNvPr>
          <p:cNvSpPr/>
          <p:nvPr/>
        </p:nvSpPr>
        <p:spPr>
          <a:xfrm>
            <a:off x="1100358" y="3564903"/>
            <a:ext cx="6763481" cy="369332"/>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 we participate in temple service, we will be blessed with joy.</a:t>
            </a:r>
          </a:p>
        </p:txBody>
      </p:sp>
      <p:sp>
        <p:nvSpPr>
          <p:cNvPr id="6" name="Rectángulo 5">
            <a:extLst>
              <a:ext uri="{FF2B5EF4-FFF2-40B4-BE49-F238E27FC236}">
                <a16:creationId xmlns:a16="http://schemas.microsoft.com/office/drawing/2014/main" id="{7FBC306C-4330-4D03-BB2F-06B9E139FB35}"/>
              </a:ext>
            </a:extLst>
          </p:cNvPr>
          <p:cNvSpPr/>
          <p:nvPr/>
        </p:nvSpPr>
        <p:spPr>
          <a:xfrm>
            <a:off x="1100358" y="4299411"/>
            <a:ext cx="4917821" cy="369332"/>
          </a:xfrm>
          <a:prstGeom prst="rect">
            <a:avLst/>
          </a:prstGeom>
        </p:spPr>
        <p:txBody>
          <a:bodyPr wrap="none">
            <a:spAutoFit/>
          </a:bodyPr>
          <a:lstStyle/>
          <a:p>
            <a:r>
              <a:rPr lang="en-US" b="1" dirty="0">
                <a:solidFill>
                  <a:schemeClr val="accent5">
                    <a:lumMod val="50000"/>
                  </a:schemeClr>
                </a:solidFill>
                <a:latin typeface="Dubai" panose="020B0503030403030204" pitchFamily="34" charset="-78"/>
                <a:cs typeface="Dubai" panose="020B0503030403030204" pitchFamily="34" charset="-78"/>
              </a:rPr>
              <a:t>President Thomas S. Monson (1927–2018) Said:</a:t>
            </a:r>
          </a:p>
        </p:txBody>
      </p:sp>
      <p:sp>
        <p:nvSpPr>
          <p:cNvPr id="7" name="Rectángulo 6">
            <a:extLst>
              <a:ext uri="{FF2B5EF4-FFF2-40B4-BE49-F238E27FC236}">
                <a16:creationId xmlns:a16="http://schemas.microsoft.com/office/drawing/2014/main" id="{F1599292-8878-40C2-88AF-17FF37FB8C0E}"/>
              </a:ext>
            </a:extLst>
          </p:cNvPr>
          <p:cNvSpPr/>
          <p:nvPr/>
        </p:nvSpPr>
        <p:spPr>
          <a:xfrm>
            <a:off x="3048000" y="4920230"/>
            <a:ext cx="6096000" cy="954107"/>
          </a:xfrm>
          <a:prstGeom prst="rect">
            <a:avLst/>
          </a:prstGeom>
        </p:spPr>
        <p:txBody>
          <a:bodyPr>
            <a:spAutoFit/>
          </a:bodyPr>
          <a:lstStyle/>
          <a:p>
            <a:r>
              <a:rPr lang="en-US" sz="2800" dirty="0">
                <a:solidFill>
                  <a:schemeClr val="bg1"/>
                </a:solidFill>
                <a:effectLst>
                  <a:outerShdw blurRad="38100" dist="38100" dir="2700000" algn="tl">
                    <a:srgbClr val="000000">
                      <a:alpha val="43137"/>
                    </a:srgbClr>
                  </a:outerShdw>
                </a:effectLst>
                <a:latin typeface="Open Sans"/>
              </a:rPr>
              <a:t>“Temples bring joy to our faithful members wherever they are built” </a:t>
            </a:r>
            <a:endParaRPr lang="en-US" sz="2800" dirty="0">
              <a:solidFill>
                <a:schemeClr val="bg1"/>
              </a:solidFill>
              <a:effectLst>
                <a:outerShdw blurRad="38100" dist="38100" dir="2700000" algn="tl">
                  <a:srgbClr val="000000">
                    <a:alpha val="43137"/>
                  </a:srgbClr>
                </a:outerShdw>
              </a:effectLst>
            </a:endParaRPr>
          </a:p>
        </p:txBody>
      </p:sp>
      <p:sp>
        <p:nvSpPr>
          <p:cNvPr id="8" name="Rectángulo 7">
            <a:extLst>
              <a:ext uri="{FF2B5EF4-FFF2-40B4-BE49-F238E27FC236}">
                <a16:creationId xmlns:a16="http://schemas.microsoft.com/office/drawing/2014/main" id="{8E8E2DF6-3C15-4CB4-8562-EE33AA78A25F}"/>
              </a:ext>
            </a:extLst>
          </p:cNvPr>
          <p:cNvSpPr/>
          <p:nvPr/>
        </p:nvSpPr>
        <p:spPr>
          <a:xfrm>
            <a:off x="1100358" y="1295400"/>
            <a:ext cx="9633290" cy="1477328"/>
          </a:xfrm>
          <a:prstGeom prst="rect">
            <a:avLst/>
          </a:prstGeom>
        </p:spPr>
        <p:txBody>
          <a:bodyPr wrap="square">
            <a:spAutoFit/>
          </a:bodyPr>
          <a:lstStyle/>
          <a:p>
            <a:pPr algn="just"/>
            <a:r>
              <a:rPr lang="en-US" b="1" dirty="0">
                <a:latin typeface="Arial" panose="020B0604020202020204" pitchFamily="34" charset="0"/>
                <a:cs typeface="Arial" panose="020B0604020202020204" pitchFamily="34" charset="0"/>
              </a:rPr>
              <a:t>16 </a:t>
            </a:r>
            <a:r>
              <a:rPr lang="en-US" dirty="0">
                <a:latin typeface="Arial" panose="020B0604020202020204" pitchFamily="34" charset="0"/>
                <a:cs typeface="Arial" panose="020B0604020202020204" pitchFamily="34" charset="0"/>
              </a:rPr>
              <a:t>¶ And the children of Israel, the priests, and the Levites, and the rest of the children of the captivity, kept the dedication of this house of God with joy,</a:t>
            </a:r>
          </a:p>
          <a:p>
            <a:pPr algn="just"/>
            <a:r>
              <a:rPr lang="en-US" b="1" dirty="0">
                <a:latin typeface="Arial" panose="020B0604020202020204" pitchFamily="34" charset="0"/>
                <a:cs typeface="Arial" panose="020B0604020202020204" pitchFamily="34" charset="0"/>
              </a:rPr>
              <a:t>22 </a:t>
            </a:r>
            <a:r>
              <a:rPr lang="en-US" dirty="0">
                <a:latin typeface="Arial" panose="020B0604020202020204" pitchFamily="34" charset="0"/>
                <a:cs typeface="Arial" panose="020B0604020202020204" pitchFamily="34" charset="0"/>
              </a:rPr>
              <a:t>And kept the feast of unleavened bread seven days with joy: for the </a:t>
            </a:r>
            <a:r>
              <a:rPr lang="en-US" cap="small" dirty="0">
                <a:latin typeface="Arial" panose="020B0604020202020204" pitchFamily="34" charset="0"/>
                <a:cs typeface="Arial" panose="020B0604020202020204" pitchFamily="34" charset="0"/>
              </a:rPr>
              <a:t>Lord</a:t>
            </a:r>
            <a:r>
              <a:rPr lang="en-US" dirty="0">
                <a:latin typeface="Arial" panose="020B0604020202020204" pitchFamily="34" charset="0"/>
                <a:cs typeface="Arial" panose="020B0604020202020204" pitchFamily="34" charset="0"/>
              </a:rPr>
              <a:t> had made them joyful, and turned the heart of the king of Assyria unto them, to strengthen their hands in the work of the house of God, the God of Israel.</a:t>
            </a:r>
          </a:p>
        </p:txBody>
      </p:sp>
    </p:spTree>
    <p:extLst>
      <p:ext uri="{BB962C8B-B14F-4D97-AF65-F5344CB8AC3E}">
        <p14:creationId xmlns:p14="http://schemas.microsoft.com/office/powerpoint/2010/main" val="4674048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1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6F691AD-0DE2-4894-BA15-C8853DAE64BF}"/>
              </a:ext>
            </a:extLst>
          </p:cNvPr>
          <p:cNvSpPr/>
          <p:nvPr/>
        </p:nvSpPr>
        <p:spPr>
          <a:xfrm>
            <a:off x="1784252" y="2459504"/>
            <a:ext cx="8623495" cy="1938992"/>
          </a:xfrm>
          <a:prstGeom prst="rect">
            <a:avLst/>
          </a:prstGeom>
        </p:spPr>
        <p:txBody>
          <a:bodyPr wrap="square">
            <a:spAutoFit/>
          </a:bodyPr>
          <a:lstStyle/>
          <a:p>
            <a:pPr algn="ctr" fontAlgn="base"/>
            <a:r>
              <a:rPr lang="en-US" sz="4000" b="1" dirty="0">
                <a:solidFill>
                  <a:schemeClr val="accent2">
                    <a:lumMod val="75000"/>
                  </a:schemeClr>
                </a:solidFill>
                <a:latin typeface="Dubai" panose="020B0503030403030204" pitchFamily="34" charset="-78"/>
                <a:cs typeface="Dubai" panose="020B0503030403030204" pitchFamily="34" charset="-78"/>
              </a:rPr>
              <a:t>“The Persian king provides Ezra with money and supplies to beautify the temple at Jerusalem”</a:t>
            </a:r>
            <a:endParaRPr lang="en-US" sz="4000" b="1" dirty="0">
              <a:solidFill>
                <a:schemeClr val="accent2">
                  <a:lumMod val="75000"/>
                </a:schemeClr>
              </a:solidFill>
              <a:effectLst/>
              <a:latin typeface="Dubai" panose="020B0503030403030204" pitchFamily="34" charset="-78"/>
              <a:cs typeface="Dubai" panose="020B0503030403030204" pitchFamily="34" charset="-78"/>
            </a:endParaRPr>
          </a:p>
        </p:txBody>
      </p:sp>
      <p:sp>
        <p:nvSpPr>
          <p:cNvPr id="4" name="Rectángulo 3">
            <a:extLst>
              <a:ext uri="{FF2B5EF4-FFF2-40B4-BE49-F238E27FC236}">
                <a16:creationId xmlns:a16="http://schemas.microsoft.com/office/drawing/2014/main" id="{8FDB1F85-4F6E-45DD-B84B-F5B309802E8C}"/>
              </a:ext>
            </a:extLst>
          </p:cNvPr>
          <p:cNvSpPr/>
          <p:nvPr/>
        </p:nvSpPr>
        <p:spPr>
          <a:xfrm>
            <a:off x="1113183" y="783607"/>
            <a:ext cx="1069524"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Ezra 7-8</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583965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C594C06-A169-41A8-A320-D0A7D3CDFBF3}"/>
              </a:ext>
            </a:extLst>
          </p:cNvPr>
          <p:cNvSpPr/>
          <p:nvPr/>
        </p:nvSpPr>
        <p:spPr>
          <a:xfrm>
            <a:off x="1629507" y="2367171"/>
            <a:ext cx="8932985" cy="2123658"/>
          </a:xfrm>
          <a:prstGeom prst="rect">
            <a:avLst/>
          </a:prstGeom>
        </p:spPr>
        <p:txBody>
          <a:bodyPr wrap="square">
            <a:spAutoFit/>
          </a:bodyPr>
          <a:lstStyle/>
          <a:p>
            <a:pPr algn="ctr" fontAlgn="base"/>
            <a:r>
              <a:rPr lang="en-US" sz="4400" b="1" dirty="0">
                <a:solidFill>
                  <a:schemeClr val="accent2">
                    <a:lumMod val="75000"/>
                  </a:schemeClr>
                </a:solidFill>
                <a:latin typeface="Dubai" panose="020B0503030403030204" pitchFamily="34" charset="-78"/>
                <a:cs typeface="Dubai" panose="020B0503030403030204" pitchFamily="34" charset="-78"/>
              </a:rPr>
              <a:t>“Ezra mourns over the sins of the people and teaches them to confess and forsake their sins”</a:t>
            </a:r>
            <a:endParaRPr lang="en-US" sz="4400" b="1" dirty="0">
              <a:solidFill>
                <a:schemeClr val="accent2">
                  <a:lumMod val="75000"/>
                </a:schemeClr>
              </a:solidFill>
              <a:effectLst/>
              <a:latin typeface="Dubai" panose="020B0503030403030204" pitchFamily="34" charset="-78"/>
              <a:cs typeface="Dubai" panose="020B0503030403030204" pitchFamily="34" charset="-78"/>
            </a:endParaRPr>
          </a:p>
        </p:txBody>
      </p:sp>
      <p:sp>
        <p:nvSpPr>
          <p:cNvPr id="4" name="Rectángulo 3">
            <a:extLst>
              <a:ext uri="{FF2B5EF4-FFF2-40B4-BE49-F238E27FC236}">
                <a16:creationId xmlns:a16="http://schemas.microsoft.com/office/drawing/2014/main" id="{D7A81B64-9663-4590-8367-46571CA8F67F}"/>
              </a:ext>
            </a:extLst>
          </p:cNvPr>
          <p:cNvSpPr/>
          <p:nvPr/>
        </p:nvSpPr>
        <p:spPr>
          <a:xfrm>
            <a:off x="1023411" y="968273"/>
            <a:ext cx="1189749"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Ezra 9-10</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671795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29BEF39E-5DB9-402E-9483-C8305404C53D}"/>
              </a:ext>
            </a:extLst>
          </p:cNvPr>
          <p:cNvSpPr/>
          <p:nvPr/>
        </p:nvSpPr>
        <p:spPr>
          <a:xfrm>
            <a:off x="1046922" y="3157405"/>
            <a:ext cx="1563756" cy="818247"/>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12C73662-6786-425E-8E1A-EF94798FA5AC}"/>
              </a:ext>
            </a:extLst>
          </p:cNvPr>
          <p:cNvSpPr/>
          <p:nvPr/>
        </p:nvSpPr>
        <p:spPr>
          <a:xfrm>
            <a:off x="1046922" y="3526737"/>
            <a:ext cx="9984179" cy="2322574"/>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ángulo: esquinas redondeadas 3">
            <a:extLst>
              <a:ext uri="{FF2B5EF4-FFF2-40B4-BE49-F238E27FC236}">
                <a16:creationId xmlns:a16="http://schemas.microsoft.com/office/drawing/2014/main" id="{7EFC78EC-0BB6-49A2-98C4-386E9AF5E5C2}"/>
              </a:ext>
            </a:extLst>
          </p:cNvPr>
          <p:cNvSpPr/>
          <p:nvPr/>
        </p:nvSpPr>
        <p:spPr>
          <a:xfrm>
            <a:off x="3216100" y="1041009"/>
            <a:ext cx="6221896" cy="2053883"/>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Rectángulo 1">
            <a:extLst>
              <a:ext uri="{FF2B5EF4-FFF2-40B4-BE49-F238E27FC236}">
                <a16:creationId xmlns:a16="http://schemas.microsoft.com/office/drawing/2014/main" id="{AC45A3A9-41CF-415B-AB31-8C99D876B13C}"/>
              </a:ext>
            </a:extLst>
          </p:cNvPr>
          <p:cNvSpPr/>
          <p:nvPr/>
        </p:nvSpPr>
        <p:spPr>
          <a:xfrm>
            <a:off x="3299792" y="1152939"/>
            <a:ext cx="6096000" cy="1815882"/>
          </a:xfrm>
          <a:prstGeom prst="rect">
            <a:avLst/>
          </a:prstGeom>
        </p:spPr>
        <p:txBody>
          <a:bodyPr>
            <a:spAutoFit/>
          </a:bodyPr>
          <a:lstStyle/>
          <a:p>
            <a:pPr algn="just"/>
            <a:r>
              <a:rPr lang="en-US" sz="2800" dirty="0">
                <a:solidFill>
                  <a:schemeClr val="bg1"/>
                </a:solidFill>
                <a:latin typeface="Open Sans"/>
              </a:rPr>
              <a:t>After a young man learns the seriousness of sexual sin, he feels a strong desire to repent but is not sure how to do it. </a:t>
            </a:r>
            <a:endParaRPr lang="en-US" sz="2800" dirty="0">
              <a:solidFill>
                <a:schemeClr val="bg1"/>
              </a:solidFill>
            </a:endParaRPr>
          </a:p>
        </p:txBody>
      </p:sp>
      <p:sp>
        <p:nvSpPr>
          <p:cNvPr id="5" name="Rectángulo 4">
            <a:extLst>
              <a:ext uri="{FF2B5EF4-FFF2-40B4-BE49-F238E27FC236}">
                <a16:creationId xmlns:a16="http://schemas.microsoft.com/office/drawing/2014/main" id="{96BCD36F-D19C-4CF3-8243-5C6FD756EF69}"/>
              </a:ext>
            </a:extLst>
          </p:cNvPr>
          <p:cNvSpPr/>
          <p:nvPr/>
        </p:nvSpPr>
        <p:spPr>
          <a:xfrm>
            <a:off x="1160899" y="3157405"/>
            <a:ext cx="127470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Ezra 9:1-3</a:t>
            </a:r>
          </a:p>
        </p:txBody>
      </p:sp>
      <p:sp>
        <p:nvSpPr>
          <p:cNvPr id="6" name="Rectángulo 5">
            <a:extLst>
              <a:ext uri="{FF2B5EF4-FFF2-40B4-BE49-F238E27FC236}">
                <a16:creationId xmlns:a16="http://schemas.microsoft.com/office/drawing/2014/main" id="{96733AE1-7B01-41DC-9E9B-91EAD93EE08D}"/>
              </a:ext>
            </a:extLst>
          </p:cNvPr>
          <p:cNvSpPr/>
          <p:nvPr/>
        </p:nvSpPr>
        <p:spPr>
          <a:xfrm>
            <a:off x="1160899" y="5849311"/>
            <a:ext cx="477566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Ezra learn the people had done?</a:t>
            </a:r>
          </a:p>
        </p:txBody>
      </p:sp>
      <p:sp>
        <p:nvSpPr>
          <p:cNvPr id="7" name="Rectángulo 6">
            <a:extLst>
              <a:ext uri="{FF2B5EF4-FFF2-40B4-BE49-F238E27FC236}">
                <a16:creationId xmlns:a16="http://schemas.microsoft.com/office/drawing/2014/main" id="{08241D95-6D1D-4694-A803-7E4A382671C0}"/>
              </a:ext>
            </a:extLst>
          </p:cNvPr>
          <p:cNvSpPr/>
          <p:nvPr/>
        </p:nvSpPr>
        <p:spPr>
          <a:xfrm>
            <a:off x="1160899" y="6266906"/>
            <a:ext cx="977033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was it a transgression for the Israelites to intermarry with other groups of people?</a:t>
            </a:r>
          </a:p>
        </p:txBody>
      </p:sp>
      <p:sp>
        <p:nvSpPr>
          <p:cNvPr id="8" name="Rectángulo 7">
            <a:extLst>
              <a:ext uri="{FF2B5EF4-FFF2-40B4-BE49-F238E27FC236}">
                <a16:creationId xmlns:a16="http://schemas.microsoft.com/office/drawing/2014/main" id="{C004BBCD-7852-4001-B3C8-145E961C84EF}"/>
              </a:ext>
            </a:extLst>
          </p:cNvPr>
          <p:cNvSpPr/>
          <p:nvPr/>
        </p:nvSpPr>
        <p:spPr>
          <a:xfrm>
            <a:off x="1160899" y="3526737"/>
            <a:ext cx="9770336" cy="2308324"/>
          </a:xfrm>
          <a:prstGeom prst="rect">
            <a:avLst/>
          </a:prstGeom>
        </p:spPr>
        <p:txBody>
          <a:bodyPr wrap="square">
            <a:spAutoFit/>
          </a:bodyPr>
          <a:lstStyle/>
          <a:p>
            <a:pPr algn="just" fontAlgn="base"/>
            <a:r>
              <a:rPr lang="en-US" sz="1600" b="1" dirty="0">
                <a:latin typeface="Arial" panose="020B0604020202020204" pitchFamily="34" charset="0"/>
                <a:cs typeface="Arial" panose="020B0604020202020204" pitchFamily="34" charset="0"/>
              </a:rPr>
              <a:t>1 </a:t>
            </a:r>
            <a:r>
              <a:rPr lang="en-US" sz="1600" dirty="0">
                <a:latin typeface="Arial" panose="020B0604020202020204" pitchFamily="34" charset="0"/>
                <a:cs typeface="Arial" panose="020B0604020202020204" pitchFamily="34" charset="0"/>
              </a:rPr>
              <a:t>Now when these things were done, the princes came to me, saying, The people of Israel, and the priests, and the Levites, have not separated themselves from the people of the lands, doing according to their abominations, even of the Canaanites, the Hittites, the Perizzites, the Jebusites, the Ammonites, the Moabites, the Egyptians, and the Amorites.</a:t>
            </a:r>
          </a:p>
          <a:p>
            <a:pPr algn="just" fontAlgn="base"/>
            <a:r>
              <a:rPr lang="en-US" sz="1600" b="1" dirty="0">
                <a:latin typeface="Arial" panose="020B0604020202020204" pitchFamily="34" charset="0"/>
                <a:cs typeface="Arial" panose="020B0604020202020204" pitchFamily="34" charset="0"/>
              </a:rPr>
              <a:t>2 </a:t>
            </a:r>
            <a:r>
              <a:rPr lang="en-US" sz="1600" dirty="0">
                <a:latin typeface="Arial" panose="020B0604020202020204" pitchFamily="34" charset="0"/>
                <a:cs typeface="Arial" panose="020B0604020202020204" pitchFamily="34" charset="0"/>
              </a:rPr>
              <a:t>For they have taken of their daughters for themselves, and for their sons: so that the holy seed have mingled themselves with the people of those lands: yea, the hand of the princes and rulers hath been chief in this trespass.</a:t>
            </a:r>
          </a:p>
          <a:p>
            <a:pPr algn="just" fontAlgn="base"/>
            <a:r>
              <a:rPr lang="en-US" sz="1600" b="1" dirty="0">
                <a:latin typeface="Arial" panose="020B0604020202020204" pitchFamily="34" charset="0"/>
                <a:cs typeface="Arial" panose="020B0604020202020204" pitchFamily="34" charset="0"/>
              </a:rPr>
              <a:t>3 </a:t>
            </a:r>
            <a:r>
              <a:rPr lang="en-US" sz="1600" dirty="0">
                <a:latin typeface="Arial" panose="020B0604020202020204" pitchFamily="34" charset="0"/>
                <a:cs typeface="Arial" panose="020B0604020202020204" pitchFamily="34" charset="0"/>
              </a:rPr>
              <a:t>And when I heard this thing, I rent my garment and my mantle, and plucked off the hair of my head and of my beard, and sat down astonied.</a:t>
            </a:r>
            <a:endParaRPr lang="en-US" sz="1600" b="0" i="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19568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heckerboard(across)">
                                      <p:cBhvr>
                                        <p:cTn id="10" dur="500"/>
                                        <p:tgtEl>
                                          <p:spTgt spid="9"/>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heckerboard(across)">
                                      <p:cBhvr>
                                        <p:cTn id="13" dur="500"/>
                                        <p:tgtEl>
                                          <p:spTgt spid="5"/>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heckerboard(across)">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0-#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5" grpId="0"/>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7F3FD615-5926-4703-8BFA-18BC79A74153}"/>
              </a:ext>
            </a:extLst>
          </p:cNvPr>
          <p:cNvSpPr/>
          <p:nvPr/>
        </p:nvSpPr>
        <p:spPr>
          <a:xfrm>
            <a:off x="1230198" y="968273"/>
            <a:ext cx="1758622" cy="926788"/>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ángulo: esquinas redondeadas 6">
            <a:extLst>
              <a:ext uri="{FF2B5EF4-FFF2-40B4-BE49-F238E27FC236}">
                <a16:creationId xmlns:a16="http://schemas.microsoft.com/office/drawing/2014/main" id="{5D21572D-BF76-4DA0-B078-797633BE892A}"/>
              </a:ext>
            </a:extLst>
          </p:cNvPr>
          <p:cNvSpPr/>
          <p:nvPr/>
        </p:nvSpPr>
        <p:spPr>
          <a:xfrm>
            <a:off x="1230198" y="1305340"/>
            <a:ext cx="9318531" cy="2585323"/>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E8F9F37E-A5A3-4642-81E1-227F202343C1}"/>
              </a:ext>
            </a:extLst>
          </p:cNvPr>
          <p:cNvSpPr/>
          <p:nvPr/>
        </p:nvSpPr>
        <p:spPr>
          <a:xfrm>
            <a:off x="1375975" y="968273"/>
            <a:ext cx="146706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Ezra 10:1-3 </a:t>
            </a:r>
          </a:p>
        </p:txBody>
      </p:sp>
      <p:sp>
        <p:nvSpPr>
          <p:cNvPr id="4" name="Rectángulo 3">
            <a:extLst>
              <a:ext uri="{FF2B5EF4-FFF2-40B4-BE49-F238E27FC236}">
                <a16:creationId xmlns:a16="http://schemas.microsoft.com/office/drawing/2014/main" id="{24F3909B-F604-434A-8377-DCCB3BEB7D59}"/>
              </a:ext>
            </a:extLst>
          </p:cNvPr>
          <p:cNvSpPr/>
          <p:nvPr/>
        </p:nvSpPr>
        <p:spPr>
          <a:xfrm>
            <a:off x="1375975" y="4510426"/>
            <a:ext cx="4801314" cy="369332"/>
          </a:xfrm>
          <a:prstGeom prst="rect">
            <a:avLst/>
          </a:prstGeom>
        </p:spPr>
        <p:txBody>
          <a:bodyPr wrap="none">
            <a:spAutoFit/>
          </a:bodyPr>
          <a:lstStyle/>
          <a:p>
            <a:r>
              <a:rPr lang="en-US" b="1">
                <a:solidFill>
                  <a:schemeClr val="bg1"/>
                </a:solidFill>
                <a:latin typeface="Arial" panose="020B0604020202020204" pitchFamily="34" charset="0"/>
                <a:cs typeface="Arial" panose="020B0604020202020204" pitchFamily="34" charset="0"/>
              </a:rPr>
              <a:t>What did the people need to do to repent?</a:t>
            </a:r>
            <a:endParaRPr lang="en-US" b="1" dirty="0">
              <a:solidFill>
                <a:schemeClr val="bg1"/>
              </a:solidFill>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0F74011B-C2DF-42F3-807B-6345BEAA3683}"/>
              </a:ext>
            </a:extLst>
          </p:cNvPr>
          <p:cNvSpPr/>
          <p:nvPr/>
        </p:nvSpPr>
        <p:spPr>
          <a:xfrm>
            <a:off x="1375974" y="1305341"/>
            <a:ext cx="9172755" cy="2585323"/>
          </a:xfrm>
          <a:prstGeom prst="rect">
            <a:avLst/>
          </a:prstGeom>
        </p:spPr>
        <p:txBody>
          <a:bodyPr wrap="square">
            <a:spAutoFit/>
          </a:bodyPr>
          <a:lstStyle/>
          <a:p>
            <a:pPr algn="just" fontAlgn="base"/>
            <a:r>
              <a:rPr lang="en-US" b="1" dirty="0">
                <a:latin typeface="Arial" panose="020B0604020202020204" pitchFamily="34" charset="0"/>
                <a:cs typeface="Arial" panose="020B0604020202020204" pitchFamily="34" charset="0"/>
              </a:rPr>
              <a:t>1 </a:t>
            </a:r>
            <a:r>
              <a:rPr lang="en-US" dirty="0">
                <a:latin typeface="Arial" panose="020B0604020202020204" pitchFamily="34" charset="0"/>
                <a:cs typeface="Arial" panose="020B0604020202020204" pitchFamily="34" charset="0"/>
              </a:rPr>
              <a:t>Now when Ezra had prayed, and when he had confessed, weeping and casting himself down before the house of God, there assembled unto him out of Israel a very great congregation of men and women and children: for the people wept very sore.</a:t>
            </a:r>
          </a:p>
          <a:p>
            <a:pPr algn="just" fontAlgn="base"/>
            <a:r>
              <a:rPr lang="en-US" b="1" dirty="0">
                <a:latin typeface="Arial" panose="020B0604020202020204" pitchFamily="34" charset="0"/>
                <a:cs typeface="Arial" panose="020B0604020202020204" pitchFamily="34" charset="0"/>
              </a:rPr>
              <a:t>2 </a:t>
            </a:r>
            <a:r>
              <a:rPr lang="en-US" dirty="0">
                <a:latin typeface="Arial" panose="020B0604020202020204" pitchFamily="34" charset="0"/>
                <a:cs typeface="Arial" panose="020B0604020202020204" pitchFamily="34" charset="0"/>
              </a:rPr>
              <a:t>And Shechaniah the son of Jehiel, one of the sons of Elam, answered and said unto Ezra, We have trespassed against our God, and have taken strange wives of the people of the land: yet now there is hope in Israel concerning this thing.</a:t>
            </a:r>
          </a:p>
          <a:p>
            <a:pPr algn="just" fontAlgn="base"/>
            <a:r>
              <a:rPr lang="en-US" b="1" dirty="0">
                <a:latin typeface="Arial" panose="020B0604020202020204" pitchFamily="34" charset="0"/>
                <a:cs typeface="Arial" panose="020B0604020202020204" pitchFamily="34" charset="0"/>
              </a:rPr>
              <a:t>3 </a:t>
            </a:r>
            <a:r>
              <a:rPr lang="en-US" dirty="0">
                <a:latin typeface="Arial" panose="020B0604020202020204" pitchFamily="34" charset="0"/>
                <a:cs typeface="Arial" panose="020B0604020202020204" pitchFamily="34" charset="0"/>
              </a:rPr>
              <a:t>Now therefore let us make a covenant with our God to put away all the wives, and such as are born of them, according to the counsel of my lord, and of those that tremble at the commandment of our God; and let it be done according to the law.</a:t>
            </a:r>
            <a:endParaRPr lang="en-US" b="0" i="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16663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64593875-F31B-4B3A-A214-8CE54141CB8B}"/>
              </a:ext>
            </a:extLst>
          </p:cNvPr>
          <p:cNvSpPr/>
          <p:nvPr/>
        </p:nvSpPr>
        <p:spPr>
          <a:xfrm>
            <a:off x="943045" y="783607"/>
            <a:ext cx="1829567" cy="746511"/>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2B8E4B26-3C8A-4895-B0C5-ACB9A554F567}"/>
              </a:ext>
            </a:extLst>
          </p:cNvPr>
          <p:cNvSpPr/>
          <p:nvPr/>
        </p:nvSpPr>
        <p:spPr>
          <a:xfrm>
            <a:off x="943045" y="1101894"/>
            <a:ext cx="9658693" cy="1929236"/>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F04B28A4-A1DF-421C-B9E2-FC6BD6F7F6B8}"/>
              </a:ext>
            </a:extLst>
          </p:cNvPr>
          <p:cNvSpPr/>
          <p:nvPr/>
        </p:nvSpPr>
        <p:spPr>
          <a:xfrm>
            <a:off x="1113183" y="783607"/>
            <a:ext cx="165942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Ezra 10:10-12</a:t>
            </a:r>
          </a:p>
        </p:txBody>
      </p:sp>
      <p:sp>
        <p:nvSpPr>
          <p:cNvPr id="4" name="Rectángulo 3">
            <a:extLst>
              <a:ext uri="{FF2B5EF4-FFF2-40B4-BE49-F238E27FC236}">
                <a16:creationId xmlns:a16="http://schemas.microsoft.com/office/drawing/2014/main" id="{326ABBF6-E79E-4B21-89FF-C29ECBF2F8C2}"/>
              </a:ext>
            </a:extLst>
          </p:cNvPr>
          <p:cNvSpPr/>
          <p:nvPr/>
        </p:nvSpPr>
        <p:spPr>
          <a:xfrm>
            <a:off x="1155594" y="3266841"/>
            <a:ext cx="467730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was Ezra’s message to the people?</a:t>
            </a:r>
          </a:p>
        </p:txBody>
      </p:sp>
      <p:sp>
        <p:nvSpPr>
          <p:cNvPr id="5" name="Rectángulo 4">
            <a:extLst>
              <a:ext uri="{FF2B5EF4-FFF2-40B4-BE49-F238E27FC236}">
                <a16:creationId xmlns:a16="http://schemas.microsoft.com/office/drawing/2014/main" id="{94DA268C-0E6E-41A4-B0A4-B7BBA3C0328B}"/>
              </a:ext>
            </a:extLst>
          </p:cNvPr>
          <p:cNvSpPr/>
          <p:nvPr/>
        </p:nvSpPr>
        <p:spPr>
          <a:xfrm>
            <a:off x="1155594" y="3705732"/>
            <a:ext cx="8930939"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What does the people’s response recorded in verse 12 reveal about them?</a:t>
            </a:r>
          </a:p>
        </p:txBody>
      </p:sp>
      <p:sp>
        <p:nvSpPr>
          <p:cNvPr id="6" name="Rectángulo 5">
            <a:extLst>
              <a:ext uri="{FF2B5EF4-FFF2-40B4-BE49-F238E27FC236}">
                <a16:creationId xmlns:a16="http://schemas.microsoft.com/office/drawing/2014/main" id="{F4601608-219D-43F8-B226-030BBECFBA27}"/>
              </a:ext>
            </a:extLst>
          </p:cNvPr>
          <p:cNvSpPr/>
          <p:nvPr/>
        </p:nvSpPr>
        <p:spPr>
          <a:xfrm>
            <a:off x="1155594" y="4136348"/>
            <a:ext cx="954991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we learn from Ezra’s counsel to the people about what we must do to repent of our sins?</a:t>
            </a:r>
          </a:p>
        </p:txBody>
      </p:sp>
      <p:sp>
        <p:nvSpPr>
          <p:cNvPr id="7" name="Rectángulo 6">
            <a:extLst>
              <a:ext uri="{FF2B5EF4-FFF2-40B4-BE49-F238E27FC236}">
                <a16:creationId xmlns:a16="http://schemas.microsoft.com/office/drawing/2014/main" id="{E57F1F91-2D79-4DD8-9382-968682637E86}"/>
              </a:ext>
            </a:extLst>
          </p:cNvPr>
          <p:cNvSpPr/>
          <p:nvPr/>
        </p:nvSpPr>
        <p:spPr>
          <a:xfrm>
            <a:off x="1155594" y="4843963"/>
            <a:ext cx="5071709" cy="369332"/>
          </a:xfrm>
          <a:prstGeom prst="rect">
            <a:avLst/>
          </a:prstGeom>
        </p:spPr>
        <p:txBody>
          <a:bodyPr wrap="none">
            <a:spAutoFit/>
          </a:bodyPr>
          <a:lstStyle/>
          <a:p>
            <a:r>
              <a:rPr lang="en-US" i="1" dirty="0">
                <a:solidFill>
                  <a:schemeClr val="accent2">
                    <a:lumMod val="50000"/>
                  </a:schemeClr>
                </a:solidFill>
                <a:effectLst>
                  <a:outerShdw blurRad="38100" dist="38100" dir="2700000" algn="tl">
                    <a:srgbClr val="000000">
                      <a:alpha val="43137"/>
                    </a:srgbClr>
                  </a:outerShdw>
                </a:effectLst>
                <a:latin typeface="Open Sans"/>
              </a:rPr>
              <a:t>To repent, we must confess and forsake our sins.</a:t>
            </a:r>
            <a:endParaRPr lang="en-US" i="1" dirty="0">
              <a:solidFill>
                <a:schemeClr val="accent2">
                  <a:lumMod val="50000"/>
                </a:schemeClr>
              </a:solidFill>
              <a:effectLst>
                <a:outerShdw blurRad="38100" dist="38100" dir="2700000" algn="tl">
                  <a:srgbClr val="000000">
                    <a:alpha val="43137"/>
                  </a:srgbClr>
                </a:outerShdw>
              </a:effectLst>
            </a:endParaRPr>
          </a:p>
        </p:txBody>
      </p:sp>
      <p:sp>
        <p:nvSpPr>
          <p:cNvPr id="8" name="Rectángulo 7">
            <a:extLst>
              <a:ext uri="{FF2B5EF4-FFF2-40B4-BE49-F238E27FC236}">
                <a16:creationId xmlns:a16="http://schemas.microsoft.com/office/drawing/2014/main" id="{07DF7DBF-BE7A-4646-B805-521BB84D47B1}"/>
              </a:ext>
            </a:extLst>
          </p:cNvPr>
          <p:cNvSpPr/>
          <p:nvPr/>
        </p:nvSpPr>
        <p:spPr>
          <a:xfrm>
            <a:off x="1113183" y="1050850"/>
            <a:ext cx="9356034" cy="2031325"/>
          </a:xfrm>
          <a:prstGeom prst="rect">
            <a:avLst/>
          </a:prstGeom>
        </p:spPr>
        <p:txBody>
          <a:bodyPr wrap="square">
            <a:spAutoFit/>
          </a:bodyPr>
          <a:lstStyle/>
          <a:p>
            <a:pPr algn="just" fontAlgn="base"/>
            <a:r>
              <a:rPr lang="en-US" b="1" dirty="0">
                <a:latin typeface="Arial" panose="020B0604020202020204" pitchFamily="34" charset="0"/>
                <a:cs typeface="Arial" panose="020B0604020202020204" pitchFamily="34" charset="0"/>
              </a:rPr>
              <a:t>10 </a:t>
            </a:r>
            <a:r>
              <a:rPr lang="en-US" dirty="0">
                <a:latin typeface="Arial" panose="020B0604020202020204" pitchFamily="34" charset="0"/>
                <a:cs typeface="Arial" panose="020B0604020202020204" pitchFamily="34" charset="0"/>
              </a:rPr>
              <a:t>And Ezra the priest stood up, and said unto them, Ye have transgressed, and have taken strange wives, to increase the trespass of Israel.</a:t>
            </a:r>
          </a:p>
          <a:p>
            <a:pPr algn="just" fontAlgn="base"/>
            <a:r>
              <a:rPr lang="en-US" b="1" dirty="0">
                <a:latin typeface="Arial" panose="020B0604020202020204" pitchFamily="34" charset="0"/>
                <a:cs typeface="Arial" panose="020B0604020202020204" pitchFamily="34" charset="0"/>
              </a:rPr>
              <a:t>11 </a:t>
            </a:r>
            <a:r>
              <a:rPr lang="en-US" dirty="0">
                <a:latin typeface="Arial" panose="020B0604020202020204" pitchFamily="34" charset="0"/>
                <a:cs typeface="Arial" panose="020B0604020202020204" pitchFamily="34" charset="0"/>
              </a:rPr>
              <a:t>Now therefore make confession unto the </a:t>
            </a:r>
            <a:r>
              <a:rPr lang="en-US" cap="small" dirty="0">
                <a:latin typeface="Arial" panose="020B0604020202020204" pitchFamily="34" charset="0"/>
                <a:cs typeface="Arial" panose="020B0604020202020204" pitchFamily="34" charset="0"/>
              </a:rPr>
              <a:t>Lord</a:t>
            </a:r>
            <a:r>
              <a:rPr lang="en-US" dirty="0">
                <a:latin typeface="Arial" panose="020B0604020202020204" pitchFamily="34" charset="0"/>
                <a:cs typeface="Arial" panose="020B0604020202020204" pitchFamily="34" charset="0"/>
              </a:rPr>
              <a:t> God of your fathers, and do his pleasure: and separate yourselves from the people of the land, and from the strange wives.</a:t>
            </a:r>
          </a:p>
          <a:p>
            <a:pPr algn="just" fontAlgn="base"/>
            <a:r>
              <a:rPr lang="en-US" b="1" dirty="0">
                <a:latin typeface="Arial" panose="020B0604020202020204" pitchFamily="34" charset="0"/>
                <a:cs typeface="Arial" panose="020B0604020202020204" pitchFamily="34" charset="0"/>
              </a:rPr>
              <a:t>12 </a:t>
            </a:r>
            <a:r>
              <a:rPr lang="en-US" dirty="0">
                <a:latin typeface="Arial" panose="020B0604020202020204" pitchFamily="34" charset="0"/>
                <a:cs typeface="Arial" panose="020B0604020202020204" pitchFamily="34" charset="0"/>
              </a:rPr>
              <a:t>Then all the congregation answered and said with a loud voice, As thou hast said, so must we do.</a:t>
            </a:r>
            <a:endParaRPr lang="en-US" b="0" i="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25842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32"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ox(out)">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ángulo: esquinas redondeadas 4">
            <a:extLst>
              <a:ext uri="{FF2B5EF4-FFF2-40B4-BE49-F238E27FC236}">
                <a16:creationId xmlns:a16="http://schemas.microsoft.com/office/drawing/2014/main" id="{B798EDA8-C685-484B-A964-8109875F0360}"/>
              </a:ext>
            </a:extLst>
          </p:cNvPr>
          <p:cNvSpPr/>
          <p:nvPr/>
        </p:nvSpPr>
        <p:spPr>
          <a:xfrm>
            <a:off x="2839329" y="1702191"/>
            <a:ext cx="6513342" cy="294014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61A1F54D-A302-443E-B01C-D69D42C339D2}"/>
              </a:ext>
            </a:extLst>
          </p:cNvPr>
          <p:cNvSpPr/>
          <p:nvPr/>
        </p:nvSpPr>
        <p:spPr>
          <a:xfrm>
            <a:off x="937846" y="829773"/>
            <a:ext cx="5266006" cy="646331"/>
          </a:xfrm>
          <a:prstGeom prst="rect">
            <a:avLst/>
          </a:prstGeom>
        </p:spPr>
        <p:txBody>
          <a:bodyPr wrap="square">
            <a:spAutoFit/>
          </a:bodyPr>
          <a:lstStyle/>
          <a:p>
            <a:pPr algn="just"/>
            <a:r>
              <a:rPr lang="en-US"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Elder Richard G. Scott (1928–2015) of the Quorum of the Twelve Apostles, Said:</a:t>
            </a:r>
          </a:p>
        </p:txBody>
      </p:sp>
      <p:sp>
        <p:nvSpPr>
          <p:cNvPr id="4" name="Rectángulo 3">
            <a:extLst>
              <a:ext uri="{FF2B5EF4-FFF2-40B4-BE49-F238E27FC236}">
                <a16:creationId xmlns:a16="http://schemas.microsoft.com/office/drawing/2014/main" id="{CDD7A5C7-5AC9-4445-AC2F-09022286BC03}"/>
              </a:ext>
            </a:extLst>
          </p:cNvPr>
          <p:cNvSpPr/>
          <p:nvPr/>
        </p:nvSpPr>
        <p:spPr>
          <a:xfrm>
            <a:off x="2958904" y="1846274"/>
            <a:ext cx="6274191" cy="2677656"/>
          </a:xfrm>
          <a:prstGeom prst="rect">
            <a:avLst/>
          </a:prstGeom>
        </p:spPr>
        <p:txBody>
          <a:bodyPr wrap="square">
            <a:spAutoFit/>
          </a:bodyPr>
          <a:lstStyle/>
          <a:p>
            <a:pPr algn="just"/>
            <a:r>
              <a:rPr lang="en-US" sz="2400" dirty="0">
                <a:solidFill>
                  <a:srgbClr val="333333"/>
                </a:solidFill>
                <a:latin typeface="Open Sans"/>
              </a:rPr>
              <a:t>“I testify that of all the necessary steps to repentance, the most critically important is for you to have a conviction that </a:t>
            </a:r>
            <a:r>
              <a:rPr lang="en-US" sz="2400" dirty="0">
                <a:solidFill>
                  <a:srgbClr val="3A3D40"/>
                </a:solidFill>
                <a:latin typeface="Open Sans"/>
              </a:rPr>
              <a:t>forgiveness</a:t>
            </a:r>
            <a:r>
              <a:rPr lang="en-US" sz="2400" dirty="0">
                <a:solidFill>
                  <a:srgbClr val="333333"/>
                </a:solidFill>
                <a:latin typeface="Open Sans"/>
              </a:rPr>
              <a:t> comes in and through </a:t>
            </a:r>
            <a:r>
              <a:rPr lang="en-US" sz="2400" dirty="0">
                <a:solidFill>
                  <a:srgbClr val="3A3D40"/>
                </a:solidFill>
                <a:latin typeface="Open Sans"/>
              </a:rPr>
              <a:t>Jesus Christ</a:t>
            </a:r>
            <a:r>
              <a:rPr lang="en-US" sz="2400" dirty="0">
                <a:solidFill>
                  <a:srgbClr val="333333"/>
                </a:solidFill>
                <a:latin typeface="Open Sans"/>
              </a:rPr>
              <a:t>. It is essential to know that only on His terms can you be forgiven. You will be helped as you exercise faith in Christ.</a:t>
            </a:r>
            <a:endParaRPr lang="en-US" sz="2400" dirty="0"/>
          </a:p>
        </p:txBody>
      </p:sp>
    </p:spTree>
    <p:extLst>
      <p:ext uri="{BB962C8B-B14F-4D97-AF65-F5344CB8AC3E}">
        <p14:creationId xmlns:p14="http://schemas.microsoft.com/office/powerpoint/2010/main" val="1763905582"/>
      </p:ext>
    </p:extLst>
  </p:cSld>
  <p:clrMapOvr>
    <a:masterClrMapping/>
  </p:clrMapOvr>
  <p:transition spd="slow">
    <p:comb dir="vert"/>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Elementos multimedia en línea 3" title="Laie Hawaii Temple Youth Cultural Celebration">
            <a:hlinkClick r:id="" action="ppaction://media"/>
            <a:extLst>
              <a:ext uri="{FF2B5EF4-FFF2-40B4-BE49-F238E27FC236}">
                <a16:creationId xmlns:a16="http://schemas.microsoft.com/office/drawing/2014/main" id="{42C06354-9492-4EE4-8125-31B4531E1B70}"/>
              </a:ext>
            </a:extLst>
          </p:cNvPr>
          <p:cNvPicPr>
            <a:picLocks noRot="1" noChangeAspect="1"/>
          </p:cNvPicPr>
          <p:nvPr>
            <a:videoFile r:link="rId1"/>
          </p:nvPr>
        </p:nvPicPr>
        <p:blipFill>
          <a:blip r:embed="rId3"/>
          <a:stretch>
            <a:fillRect/>
          </a:stretch>
        </p:blipFill>
        <p:spPr>
          <a:xfrm>
            <a:off x="2248452" y="1369943"/>
            <a:ext cx="7695095" cy="4328491"/>
          </a:xfrm>
          <a:prstGeom prst="roundRect">
            <a:avLst>
              <a:gd name="adj" fmla="val 5299"/>
            </a:avLst>
          </a:prstGeom>
          <a:ln>
            <a:noFill/>
          </a:ln>
          <a:effectLst/>
          <a:scene3d>
            <a:camera prst="orthographicFront"/>
            <a:lightRig rig="balanced" dir="t"/>
          </a:scene3d>
          <a:sp3d prstMaterial="plastic">
            <a:bevelT/>
            <a:contourClr>
              <a:srgbClr val="FFFFFF"/>
            </a:contourClr>
          </a:sp3d>
        </p:spPr>
      </p:pic>
    </p:spTree>
    <p:extLst>
      <p:ext uri="{BB962C8B-B14F-4D97-AF65-F5344CB8AC3E}">
        <p14:creationId xmlns:p14="http://schemas.microsoft.com/office/powerpoint/2010/main" val="803780768"/>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2530737"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Bahnschrift SemiLight Condensed" panose="020B0502040204020203" pitchFamily="34" charset="0"/>
                <a:ea typeface="MS PMincho" panose="02020600040205080304" pitchFamily="18" charset="-128"/>
                <a:cs typeface="Calibri" panose="020F0502020204030204" pitchFamily="34" charset="0"/>
              </a:rPr>
              <a:t>LESSONS 103 &amp; 104</a:t>
            </a:r>
          </a:p>
        </p:txBody>
      </p:sp>
      <p:sp>
        <p:nvSpPr>
          <p:cNvPr id="2" name="Rectángulo 1">
            <a:extLst>
              <a:ext uri="{FF2B5EF4-FFF2-40B4-BE49-F238E27FC236}">
                <a16:creationId xmlns:a16="http://schemas.microsoft.com/office/drawing/2014/main" id="{2CC00B6C-CF57-4B4B-9523-D8C71BFFE7DF}"/>
              </a:ext>
            </a:extLst>
          </p:cNvPr>
          <p:cNvSpPr/>
          <p:nvPr/>
        </p:nvSpPr>
        <p:spPr>
          <a:xfrm>
            <a:off x="1664677" y="2274838"/>
            <a:ext cx="8862646" cy="2308324"/>
          </a:xfrm>
          <a:prstGeom prst="rect">
            <a:avLst/>
          </a:prstGeom>
        </p:spPr>
        <p:txBody>
          <a:bodyPr wrap="square">
            <a:spAutoFit/>
          </a:bodyPr>
          <a:lstStyle/>
          <a:p>
            <a:pPr algn="ctr" fontAlgn="base"/>
            <a:r>
              <a:rPr lang="en-US" sz="4800" b="1" dirty="0">
                <a:solidFill>
                  <a:schemeClr val="accent2">
                    <a:lumMod val="50000"/>
                  </a:schemeClr>
                </a:solidFill>
                <a:latin typeface="Dubai" panose="020B0503030403030204" pitchFamily="34" charset="-78"/>
                <a:cs typeface="Dubai" panose="020B0503030403030204" pitchFamily="34" charset="-78"/>
              </a:rPr>
              <a:t>“The Lord inspires King Cyrus to allow the Jews to return to Jerusalem to rebuild the temple”</a:t>
            </a:r>
            <a:endParaRPr lang="en-US" sz="4800" b="1" dirty="0">
              <a:solidFill>
                <a:schemeClr val="accent2">
                  <a:lumMod val="50000"/>
                </a:schemeClr>
              </a:solidFill>
              <a:effectLst/>
              <a:latin typeface="Dubai" panose="020B0503030403030204" pitchFamily="34" charset="-78"/>
              <a:cs typeface="Dubai" panose="020B0503030403030204" pitchFamily="34" charset="-78"/>
            </a:endParaRPr>
          </a:p>
        </p:txBody>
      </p:sp>
      <p:sp>
        <p:nvSpPr>
          <p:cNvPr id="5" name="Rectángulo 4">
            <a:extLst>
              <a:ext uri="{FF2B5EF4-FFF2-40B4-BE49-F238E27FC236}">
                <a16:creationId xmlns:a16="http://schemas.microsoft.com/office/drawing/2014/main" id="{D0014815-9110-4B00-A5DD-7B86BB8C2D0D}"/>
              </a:ext>
            </a:extLst>
          </p:cNvPr>
          <p:cNvSpPr/>
          <p:nvPr/>
        </p:nvSpPr>
        <p:spPr>
          <a:xfrm>
            <a:off x="1149151" y="779683"/>
            <a:ext cx="1069524"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Ezra 1-3</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0392175"/>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www.lds.org/bc/content/shared/content/images/gospel-library/manual/PD60004368/CWD_40479311-CE22-7870-E053-CA02630AA003.jpg">
            <a:extLst>
              <a:ext uri="{FF2B5EF4-FFF2-40B4-BE49-F238E27FC236}">
                <a16:creationId xmlns:a16="http://schemas.microsoft.com/office/drawing/2014/main" id="{5495E0ED-EB49-4288-8094-AC7A32601C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183" y="1152939"/>
            <a:ext cx="3635987" cy="5453980"/>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F856476D-A667-42A5-AB67-576AEFC82D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3592" y="1152939"/>
            <a:ext cx="5197005" cy="4211873"/>
          </a:xfrm>
          <a:prstGeom prst="rect">
            <a:avLst/>
          </a:prstGeom>
        </p:spPr>
      </p:pic>
      <p:sp>
        <p:nvSpPr>
          <p:cNvPr id="5" name="Rectángulo 4">
            <a:extLst>
              <a:ext uri="{FF2B5EF4-FFF2-40B4-BE49-F238E27FC236}">
                <a16:creationId xmlns:a16="http://schemas.microsoft.com/office/drawing/2014/main" id="{47F21FE3-5798-43F2-A9D6-F54804EA0633}"/>
              </a:ext>
            </a:extLst>
          </p:cNvPr>
          <p:cNvSpPr/>
          <p:nvPr/>
        </p:nvSpPr>
        <p:spPr>
          <a:xfrm>
            <a:off x="5586549" y="5528242"/>
            <a:ext cx="5491090" cy="923330"/>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does God’s commandment to build temples even in times of poverty or hardship teach us about temples?</a:t>
            </a:r>
          </a:p>
        </p:txBody>
      </p:sp>
    </p:spTree>
    <p:extLst>
      <p:ext uri="{BB962C8B-B14F-4D97-AF65-F5344CB8AC3E}">
        <p14:creationId xmlns:p14="http://schemas.microsoft.com/office/powerpoint/2010/main" val="285443595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par>
                                <p:cTn id="8" presetID="16" presetClass="entr" presetSubtype="2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5DED2522-E571-49C5-9BF5-B5E64CBBFE86}"/>
              </a:ext>
            </a:extLst>
          </p:cNvPr>
          <p:cNvSpPr/>
          <p:nvPr/>
        </p:nvSpPr>
        <p:spPr>
          <a:xfrm>
            <a:off x="1216051" y="4702162"/>
            <a:ext cx="236475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Cyrus do?</a:t>
            </a:r>
          </a:p>
        </p:txBody>
      </p:sp>
      <p:sp>
        <p:nvSpPr>
          <p:cNvPr id="8" name="Rectángulo 7">
            <a:extLst>
              <a:ext uri="{FF2B5EF4-FFF2-40B4-BE49-F238E27FC236}">
                <a16:creationId xmlns:a16="http://schemas.microsoft.com/office/drawing/2014/main" id="{201A29EA-B83D-468E-A639-4D5C389D8C26}"/>
              </a:ext>
            </a:extLst>
          </p:cNvPr>
          <p:cNvSpPr/>
          <p:nvPr/>
        </p:nvSpPr>
        <p:spPr>
          <a:xfrm>
            <a:off x="965981" y="836530"/>
            <a:ext cx="1432445" cy="1052231"/>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ángulo: esquinas redondeadas 6">
            <a:extLst>
              <a:ext uri="{FF2B5EF4-FFF2-40B4-BE49-F238E27FC236}">
                <a16:creationId xmlns:a16="http://schemas.microsoft.com/office/drawing/2014/main" id="{DBA5C6F6-A5A4-4678-A6B3-3DE178588EE1}"/>
              </a:ext>
            </a:extLst>
          </p:cNvPr>
          <p:cNvSpPr/>
          <p:nvPr/>
        </p:nvSpPr>
        <p:spPr>
          <a:xfrm>
            <a:off x="965981" y="1205862"/>
            <a:ext cx="9796957" cy="2466728"/>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3C8E958A-C975-4E71-B663-DCC2EF4DA83F}"/>
              </a:ext>
            </a:extLst>
          </p:cNvPr>
          <p:cNvSpPr/>
          <p:nvPr/>
        </p:nvSpPr>
        <p:spPr>
          <a:xfrm>
            <a:off x="965981" y="1258784"/>
            <a:ext cx="9683262" cy="2308324"/>
          </a:xfrm>
          <a:prstGeom prst="rect">
            <a:avLst/>
          </a:prstGeom>
        </p:spPr>
        <p:txBody>
          <a:bodyPr wrap="square">
            <a:spAutoFit/>
          </a:bodyPr>
          <a:lstStyle/>
          <a:p>
            <a:pPr algn="just" fontAlgn="base"/>
            <a:r>
              <a:rPr lang="en-US" b="1" dirty="0">
                <a:solidFill>
                  <a:schemeClr val="tx1">
                    <a:lumMod val="95000"/>
                  </a:schemeClr>
                </a:solidFill>
                <a:latin typeface="Arial" panose="020B0604020202020204" pitchFamily="34" charset="0"/>
                <a:cs typeface="Arial" panose="020B0604020202020204" pitchFamily="34" charset="0"/>
              </a:rPr>
              <a:t>1 </a:t>
            </a:r>
            <a:r>
              <a:rPr lang="en-US" dirty="0">
                <a:solidFill>
                  <a:schemeClr val="tx1">
                    <a:lumMod val="95000"/>
                  </a:schemeClr>
                </a:solidFill>
                <a:latin typeface="Arial" panose="020B0604020202020204" pitchFamily="34" charset="0"/>
                <a:cs typeface="Arial" panose="020B0604020202020204" pitchFamily="34" charset="0"/>
              </a:rPr>
              <a:t>Now in the first year of Cyrus king of Persia, that the word of the </a:t>
            </a:r>
            <a:r>
              <a:rPr lang="en-US" cap="small" dirty="0">
                <a:solidFill>
                  <a:schemeClr val="tx1">
                    <a:lumMod val="95000"/>
                  </a:schemeClr>
                </a:solidFill>
                <a:latin typeface="Arial" panose="020B0604020202020204" pitchFamily="34" charset="0"/>
                <a:cs typeface="Arial" panose="020B0604020202020204" pitchFamily="34" charset="0"/>
              </a:rPr>
              <a:t>Lord</a:t>
            </a:r>
            <a:r>
              <a:rPr lang="en-US" dirty="0">
                <a:solidFill>
                  <a:schemeClr val="tx1">
                    <a:lumMod val="95000"/>
                  </a:schemeClr>
                </a:solidFill>
                <a:latin typeface="Arial" panose="020B0604020202020204" pitchFamily="34" charset="0"/>
                <a:cs typeface="Arial" panose="020B0604020202020204" pitchFamily="34" charset="0"/>
              </a:rPr>
              <a:t> by the mouth of Jeremiah might be fulfilled, the </a:t>
            </a:r>
            <a:r>
              <a:rPr lang="en-US" cap="small" dirty="0">
                <a:solidFill>
                  <a:schemeClr val="tx1">
                    <a:lumMod val="95000"/>
                  </a:schemeClr>
                </a:solidFill>
                <a:latin typeface="Arial" panose="020B0604020202020204" pitchFamily="34" charset="0"/>
                <a:cs typeface="Arial" panose="020B0604020202020204" pitchFamily="34" charset="0"/>
              </a:rPr>
              <a:t>Lord </a:t>
            </a:r>
            <a:r>
              <a:rPr lang="en-US" dirty="0">
                <a:solidFill>
                  <a:schemeClr val="tx1">
                    <a:lumMod val="95000"/>
                  </a:schemeClr>
                </a:solidFill>
                <a:latin typeface="Arial" panose="020B0604020202020204" pitchFamily="34" charset="0"/>
                <a:cs typeface="Arial" panose="020B0604020202020204" pitchFamily="34" charset="0"/>
              </a:rPr>
              <a:t>stirred up the spirit of Cyrus king of Persia, that he made a proclamation throughout all his kingdom, and put it also in writing, saying,</a:t>
            </a:r>
          </a:p>
          <a:p>
            <a:pPr algn="just" fontAlgn="base"/>
            <a:r>
              <a:rPr lang="en-US" b="1" dirty="0">
                <a:solidFill>
                  <a:schemeClr val="tx1">
                    <a:lumMod val="95000"/>
                  </a:schemeClr>
                </a:solidFill>
                <a:latin typeface="Arial" panose="020B0604020202020204" pitchFamily="34" charset="0"/>
                <a:cs typeface="Arial" panose="020B0604020202020204" pitchFamily="34" charset="0"/>
              </a:rPr>
              <a:t>2 </a:t>
            </a:r>
            <a:r>
              <a:rPr lang="en-US" dirty="0">
                <a:solidFill>
                  <a:schemeClr val="tx1">
                    <a:lumMod val="95000"/>
                  </a:schemeClr>
                </a:solidFill>
                <a:latin typeface="Arial" panose="020B0604020202020204" pitchFamily="34" charset="0"/>
                <a:cs typeface="Arial" panose="020B0604020202020204" pitchFamily="34" charset="0"/>
              </a:rPr>
              <a:t>Thus saith Cyrus king of Persia, The </a:t>
            </a:r>
            <a:r>
              <a:rPr lang="en-US" cap="small" dirty="0">
                <a:solidFill>
                  <a:schemeClr val="tx1">
                    <a:lumMod val="95000"/>
                  </a:schemeClr>
                </a:solidFill>
                <a:latin typeface="Arial" panose="020B0604020202020204" pitchFamily="34" charset="0"/>
                <a:cs typeface="Arial" panose="020B0604020202020204" pitchFamily="34" charset="0"/>
              </a:rPr>
              <a:t>Lord</a:t>
            </a:r>
            <a:r>
              <a:rPr lang="en-US" dirty="0">
                <a:solidFill>
                  <a:schemeClr val="tx1">
                    <a:lumMod val="95000"/>
                  </a:schemeClr>
                </a:solidFill>
                <a:latin typeface="Arial" panose="020B0604020202020204" pitchFamily="34" charset="0"/>
                <a:cs typeface="Arial" panose="020B0604020202020204" pitchFamily="34" charset="0"/>
              </a:rPr>
              <a:t> God of heaven hath given me all the kingdoms of the earth; and he hath charged me to build him an house at Jerusalem, which is in Judah.</a:t>
            </a:r>
          </a:p>
          <a:p>
            <a:pPr algn="just" fontAlgn="base"/>
            <a:r>
              <a:rPr lang="en-US" b="1" dirty="0">
                <a:solidFill>
                  <a:schemeClr val="tx1">
                    <a:lumMod val="95000"/>
                  </a:schemeClr>
                </a:solidFill>
                <a:latin typeface="Arial" panose="020B0604020202020204" pitchFamily="34" charset="0"/>
                <a:cs typeface="Arial" panose="020B0604020202020204" pitchFamily="34" charset="0"/>
              </a:rPr>
              <a:t>3 </a:t>
            </a:r>
            <a:r>
              <a:rPr lang="en-US" dirty="0">
                <a:solidFill>
                  <a:schemeClr val="tx1">
                    <a:lumMod val="95000"/>
                  </a:schemeClr>
                </a:solidFill>
                <a:latin typeface="Arial" panose="020B0604020202020204" pitchFamily="34" charset="0"/>
                <a:cs typeface="Arial" panose="020B0604020202020204" pitchFamily="34" charset="0"/>
              </a:rPr>
              <a:t>Who is there among you of all his people? his God be with him, and let him go up to Jerusalem, which is in Judah, and build the house of the </a:t>
            </a:r>
            <a:r>
              <a:rPr lang="en-US" cap="small" dirty="0">
                <a:solidFill>
                  <a:schemeClr val="tx1">
                    <a:lumMod val="95000"/>
                  </a:schemeClr>
                </a:solidFill>
                <a:latin typeface="Arial" panose="020B0604020202020204" pitchFamily="34" charset="0"/>
                <a:cs typeface="Arial" panose="020B0604020202020204" pitchFamily="34" charset="0"/>
              </a:rPr>
              <a:t>Lord</a:t>
            </a:r>
            <a:r>
              <a:rPr lang="en-US" dirty="0">
                <a:solidFill>
                  <a:schemeClr val="tx1">
                    <a:lumMod val="95000"/>
                  </a:schemeClr>
                </a:solidFill>
                <a:latin typeface="Arial" panose="020B0604020202020204" pitchFamily="34" charset="0"/>
                <a:cs typeface="Arial" panose="020B0604020202020204" pitchFamily="34" charset="0"/>
              </a:rPr>
              <a:t> God of Israel, (he is the God,) which is in Jerusalem.</a:t>
            </a:r>
            <a:endParaRPr lang="en-US" b="0" i="0" dirty="0">
              <a:solidFill>
                <a:schemeClr val="tx1">
                  <a:lumMod val="95000"/>
                </a:schemeClr>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D95E4D0D-0282-4FAE-A14A-298A246C60F2}"/>
              </a:ext>
            </a:extLst>
          </p:cNvPr>
          <p:cNvSpPr/>
          <p:nvPr/>
        </p:nvSpPr>
        <p:spPr>
          <a:xfrm>
            <a:off x="965981" y="836530"/>
            <a:ext cx="127470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Ezra 1:1-3</a:t>
            </a:r>
          </a:p>
        </p:txBody>
      </p:sp>
      <p:sp>
        <p:nvSpPr>
          <p:cNvPr id="6" name="Rectángulo 5">
            <a:extLst>
              <a:ext uri="{FF2B5EF4-FFF2-40B4-BE49-F238E27FC236}">
                <a16:creationId xmlns:a16="http://schemas.microsoft.com/office/drawing/2014/main" id="{9446EB07-EB86-41C3-8E94-BD843A77D22F}"/>
              </a:ext>
            </a:extLst>
          </p:cNvPr>
          <p:cNvSpPr/>
          <p:nvPr/>
        </p:nvSpPr>
        <p:spPr>
          <a:xfrm>
            <a:off x="8056329" y="4697042"/>
            <a:ext cx="237757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Why did he do this?</a:t>
            </a:r>
          </a:p>
        </p:txBody>
      </p:sp>
    </p:spTree>
    <p:extLst>
      <p:ext uri="{BB962C8B-B14F-4D97-AF65-F5344CB8AC3E}">
        <p14:creationId xmlns:p14="http://schemas.microsoft.com/office/powerpoint/2010/main" val="348478394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E9181981-7F4F-40AC-B722-753ECEEAEC85}"/>
              </a:ext>
            </a:extLst>
          </p:cNvPr>
          <p:cNvSpPr/>
          <p:nvPr/>
        </p:nvSpPr>
        <p:spPr>
          <a:xfrm>
            <a:off x="965981" y="836530"/>
            <a:ext cx="1467068" cy="872349"/>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ángulo 4">
            <a:extLst>
              <a:ext uri="{FF2B5EF4-FFF2-40B4-BE49-F238E27FC236}">
                <a16:creationId xmlns:a16="http://schemas.microsoft.com/office/drawing/2014/main" id="{481610ED-C352-4407-A151-8559A157C795}"/>
              </a:ext>
            </a:extLst>
          </p:cNvPr>
          <p:cNvSpPr/>
          <p:nvPr/>
        </p:nvSpPr>
        <p:spPr>
          <a:xfrm>
            <a:off x="965981" y="3724813"/>
            <a:ext cx="885257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Cyrus do to support the Jews in their efforts to rebuild the temple?</a:t>
            </a:r>
          </a:p>
        </p:txBody>
      </p:sp>
      <p:sp>
        <p:nvSpPr>
          <p:cNvPr id="6" name="Rectángulo: esquinas redondeadas 5">
            <a:extLst>
              <a:ext uri="{FF2B5EF4-FFF2-40B4-BE49-F238E27FC236}">
                <a16:creationId xmlns:a16="http://schemas.microsoft.com/office/drawing/2014/main" id="{FFFC5CF5-C473-44A0-8DFD-EA98019D9607}"/>
              </a:ext>
            </a:extLst>
          </p:cNvPr>
          <p:cNvSpPr/>
          <p:nvPr/>
        </p:nvSpPr>
        <p:spPr>
          <a:xfrm>
            <a:off x="965981" y="1205862"/>
            <a:ext cx="9598856" cy="2361247"/>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ángulo 3">
            <a:extLst>
              <a:ext uri="{FF2B5EF4-FFF2-40B4-BE49-F238E27FC236}">
                <a16:creationId xmlns:a16="http://schemas.microsoft.com/office/drawing/2014/main" id="{8FAAF128-233E-411E-9EE8-DD28864C7C4B}"/>
              </a:ext>
            </a:extLst>
          </p:cNvPr>
          <p:cNvSpPr/>
          <p:nvPr/>
        </p:nvSpPr>
        <p:spPr>
          <a:xfrm>
            <a:off x="965981" y="836530"/>
            <a:ext cx="146706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Ezra 1:4,7-8</a:t>
            </a:r>
          </a:p>
        </p:txBody>
      </p:sp>
      <p:sp>
        <p:nvSpPr>
          <p:cNvPr id="2" name="Rectángulo 1">
            <a:extLst>
              <a:ext uri="{FF2B5EF4-FFF2-40B4-BE49-F238E27FC236}">
                <a16:creationId xmlns:a16="http://schemas.microsoft.com/office/drawing/2014/main" id="{6CE1D954-8687-4700-9DAB-872DC1ABB4B6}"/>
              </a:ext>
            </a:extLst>
          </p:cNvPr>
          <p:cNvSpPr/>
          <p:nvPr/>
        </p:nvSpPr>
        <p:spPr>
          <a:xfrm>
            <a:off x="965981" y="1205862"/>
            <a:ext cx="9598856" cy="2308324"/>
          </a:xfrm>
          <a:prstGeom prst="rect">
            <a:avLst/>
          </a:prstGeom>
        </p:spPr>
        <p:txBody>
          <a:bodyPr wrap="square">
            <a:spAutoFit/>
          </a:bodyPr>
          <a:lstStyle/>
          <a:p>
            <a:pPr algn="just" fontAlgn="base"/>
            <a:r>
              <a:rPr lang="en-US" b="1" dirty="0">
                <a:latin typeface="Arial" panose="020B0604020202020204" pitchFamily="34" charset="0"/>
                <a:cs typeface="Arial" panose="020B0604020202020204" pitchFamily="34" charset="0"/>
              </a:rPr>
              <a:t>4 </a:t>
            </a:r>
            <a:r>
              <a:rPr lang="en-US" dirty="0">
                <a:latin typeface="Arial" panose="020B0604020202020204" pitchFamily="34" charset="0"/>
                <a:cs typeface="Arial" panose="020B0604020202020204" pitchFamily="34" charset="0"/>
              </a:rPr>
              <a:t>And whosoever remaineth in any place where he sojourneth, let the men of his place help him with silver, and with gold, and with goods, and with beasts, beside the freewill offering for the house of God that is in Jerusalem.</a:t>
            </a:r>
          </a:p>
          <a:p>
            <a:pPr algn="just" fontAlgn="base"/>
            <a:r>
              <a:rPr lang="en-US" b="1" dirty="0">
                <a:latin typeface="Arial" panose="020B0604020202020204" pitchFamily="34" charset="0"/>
                <a:cs typeface="Arial" panose="020B0604020202020204" pitchFamily="34" charset="0"/>
              </a:rPr>
              <a:t>7 </a:t>
            </a:r>
            <a:r>
              <a:rPr lang="en-US" dirty="0">
                <a:latin typeface="Arial" panose="020B0604020202020204" pitchFamily="34" charset="0"/>
                <a:cs typeface="Arial" panose="020B0604020202020204" pitchFamily="34" charset="0"/>
              </a:rPr>
              <a:t>¶ Also Cyrus the king brought forth the vessels of the house of the </a:t>
            </a:r>
            <a:r>
              <a:rPr lang="en-US" cap="small" dirty="0">
                <a:latin typeface="Arial" panose="020B0604020202020204" pitchFamily="34" charset="0"/>
                <a:cs typeface="Arial" panose="020B0604020202020204" pitchFamily="34" charset="0"/>
              </a:rPr>
              <a:t>Lord</a:t>
            </a:r>
            <a:r>
              <a:rPr lang="en-US" dirty="0">
                <a:latin typeface="Arial" panose="020B0604020202020204" pitchFamily="34" charset="0"/>
                <a:cs typeface="Arial" panose="020B0604020202020204" pitchFamily="34" charset="0"/>
              </a:rPr>
              <a:t>, which Nebuchadnezzar had brought forth out of Jerusalem, and had put them in the house of his gods;</a:t>
            </a:r>
          </a:p>
          <a:p>
            <a:pPr algn="just" fontAlgn="base"/>
            <a:r>
              <a:rPr lang="en-US" b="1" dirty="0">
                <a:latin typeface="Arial" panose="020B0604020202020204" pitchFamily="34" charset="0"/>
                <a:cs typeface="Arial" panose="020B0604020202020204" pitchFamily="34" charset="0"/>
              </a:rPr>
              <a:t>8 </a:t>
            </a:r>
            <a:r>
              <a:rPr lang="en-US" dirty="0">
                <a:latin typeface="Arial" panose="020B0604020202020204" pitchFamily="34" charset="0"/>
                <a:cs typeface="Arial" panose="020B0604020202020204" pitchFamily="34" charset="0"/>
              </a:rPr>
              <a:t>Even those did Cyrus king of Persia bring forth by the hand of Mithredath the treasurer, and numbered them unto Sheshbazzar, the prince of Judah.</a:t>
            </a:r>
            <a:endParaRPr lang="en-US" b="0" i="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97226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250" fill="hold"/>
                                        <p:tgtEl>
                                          <p:spTgt spid="5"/>
                                        </p:tgtEl>
                                        <p:attrNameLst>
                                          <p:attrName>ppt_x</p:attrName>
                                        </p:attrNameLst>
                                      </p:cBhvr>
                                      <p:tavLst>
                                        <p:tav tm="0">
                                          <p:val>
                                            <p:strVal val="1+#ppt_w/2"/>
                                          </p:val>
                                        </p:tav>
                                        <p:tav tm="100000">
                                          <p:val>
                                            <p:strVal val="#ppt_x"/>
                                          </p:val>
                                        </p:tav>
                                      </p:tavLst>
                                    </p:anim>
                                    <p:anim calcmode="lin" valueType="num">
                                      <p:cBhvr additive="base">
                                        <p:cTn id="8" dur="12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963630ED-E76A-4478-ADC4-86F4B1C40D9B}"/>
              </a:ext>
            </a:extLst>
          </p:cNvPr>
          <p:cNvSpPr/>
          <p:nvPr/>
        </p:nvSpPr>
        <p:spPr>
          <a:xfrm>
            <a:off x="870258" y="719723"/>
            <a:ext cx="1917912" cy="974166"/>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ángulo: esquinas redondeadas 6">
            <a:extLst>
              <a:ext uri="{FF2B5EF4-FFF2-40B4-BE49-F238E27FC236}">
                <a16:creationId xmlns:a16="http://schemas.microsoft.com/office/drawing/2014/main" id="{EF82611B-DF2F-4901-936B-FE1FCB04EC2D}"/>
              </a:ext>
            </a:extLst>
          </p:cNvPr>
          <p:cNvSpPr/>
          <p:nvPr/>
        </p:nvSpPr>
        <p:spPr>
          <a:xfrm>
            <a:off x="870258" y="1049775"/>
            <a:ext cx="9965635" cy="3713032"/>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DABFBE2D-0F42-4C2E-81B7-CFE46BAF4BE9}"/>
              </a:ext>
            </a:extLst>
          </p:cNvPr>
          <p:cNvSpPr/>
          <p:nvPr/>
        </p:nvSpPr>
        <p:spPr>
          <a:xfrm>
            <a:off x="1113183" y="723647"/>
            <a:ext cx="153118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Ezra 3:10-13</a:t>
            </a:r>
          </a:p>
        </p:txBody>
      </p:sp>
      <p:sp>
        <p:nvSpPr>
          <p:cNvPr id="4" name="Rectángulo 3">
            <a:extLst>
              <a:ext uri="{FF2B5EF4-FFF2-40B4-BE49-F238E27FC236}">
                <a16:creationId xmlns:a16="http://schemas.microsoft.com/office/drawing/2014/main" id="{7DB0B758-FBE9-46A7-B606-C466E1085217}"/>
              </a:ext>
            </a:extLst>
          </p:cNvPr>
          <p:cNvSpPr/>
          <p:nvPr/>
        </p:nvSpPr>
        <p:spPr>
          <a:xfrm>
            <a:off x="1113183" y="4920566"/>
            <a:ext cx="866386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emotions did the Jews experience as they began to rebuild the temple?</a:t>
            </a:r>
          </a:p>
        </p:txBody>
      </p:sp>
      <p:sp>
        <p:nvSpPr>
          <p:cNvPr id="5" name="Rectángulo 4">
            <a:extLst>
              <a:ext uri="{FF2B5EF4-FFF2-40B4-BE49-F238E27FC236}">
                <a16:creationId xmlns:a16="http://schemas.microsoft.com/office/drawing/2014/main" id="{51292CD5-3D6C-4080-BF72-AE515E4EF38A}"/>
              </a:ext>
            </a:extLst>
          </p:cNvPr>
          <p:cNvSpPr/>
          <p:nvPr/>
        </p:nvSpPr>
        <p:spPr>
          <a:xfrm>
            <a:off x="1113182" y="5447657"/>
            <a:ext cx="467307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Why do you think their joy was so great?</a:t>
            </a:r>
          </a:p>
        </p:txBody>
      </p:sp>
      <p:sp>
        <p:nvSpPr>
          <p:cNvPr id="6" name="Rectángulo 5">
            <a:extLst>
              <a:ext uri="{FF2B5EF4-FFF2-40B4-BE49-F238E27FC236}">
                <a16:creationId xmlns:a16="http://schemas.microsoft.com/office/drawing/2014/main" id="{4445C7FE-11B5-4AB5-926E-18E91CADD724}"/>
              </a:ext>
            </a:extLst>
          </p:cNvPr>
          <p:cNvSpPr/>
          <p:nvPr/>
        </p:nvSpPr>
        <p:spPr>
          <a:xfrm>
            <a:off x="1113182" y="1049775"/>
            <a:ext cx="9479789" cy="3693319"/>
          </a:xfrm>
          <a:prstGeom prst="rect">
            <a:avLst/>
          </a:prstGeom>
        </p:spPr>
        <p:txBody>
          <a:bodyPr wrap="square">
            <a:spAutoFit/>
          </a:bodyPr>
          <a:lstStyle/>
          <a:p>
            <a:pPr algn="just" fontAlgn="base"/>
            <a:r>
              <a:rPr lang="en-US" b="1" dirty="0">
                <a:latin typeface="Arial" panose="020B0604020202020204" pitchFamily="34" charset="0"/>
                <a:cs typeface="Arial" panose="020B0604020202020204" pitchFamily="34" charset="0"/>
              </a:rPr>
              <a:t>10 </a:t>
            </a:r>
            <a:r>
              <a:rPr lang="en-US" dirty="0">
                <a:latin typeface="Arial" panose="020B0604020202020204" pitchFamily="34" charset="0"/>
                <a:cs typeface="Arial" panose="020B0604020202020204" pitchFamily="34" charset="0"/>
              </a:rPr>
              <a:t>And when the builders laid the foundation of the temple of the </a:t>
            </a:r>
            <a:r>
              <a:rPr lang="en-US" cap="small" dirty="0">
                <a:latin typeface="Arial" panose="020B0604020202020204" pitchFamily="34" charset="0"/>
                <a:cs typeface="Arial" panose="020B0604020202020204" pitchFamily="34" charset="0"/>
              </a:rPr>
              <a:t>Lord</a:t>
            </a:r>
            <a:r>
              <a:rPr lang="en-US" dirty="0">
                <a:latin typeface="Arial" panose="020B0604020202020204" pitchFamily="34" charset="0"/>
                <a:cs typeface="Arial" panose="020B0604020202020204" pitchFamily="34" charset="0"/>
              </a:rPr>
              <a:t>, they set the priests in their apparel with trumpets, and the Levites the sons of Asaph with cymbals, to praise the </a:t>
            </a:r>
            <a:r>
              <a:rPr lang="en-US" cap="small" dirty="0">
                <a:latin typeface="Arial" panose="020B0604020202020204" pitchFamily="34" charset="0"/>
                <a:cs typeface="Arial" panose="020B0604020202020204" pitchFamily="34" charset="0"/>
              </a:rPr>
              <a:t>Lord</a:t>
            </a:r>
            <a:r>
              <a:rPr lang="en-US" dirty="0">
                <a:latin typeface="Arial" panose="020B0604020202020204" pitchFamily="34" charset="0"/>
                <a:cs typeface="Arial" panose="020B0604020202020204" pitchFamily="34" charset="0"/>
              </a:rPr>
              <a:t>, after the ordinance of David king of Israel.</a:t>
            </a:r>
          </a:p>
          <a:p>
            <a:pPr algn="just" fontAlgn="base"/>
            <a:r>
              <a:rPr lang="en-US" b="1" dirty="0">
                <a:latin typeface="Arial" panose="020B0604020202020204" pitchFamily="34" charset="0"/>
                <a:cs typeface="Arial" panose="020B0604020202020204" pitchFamily="34" charset="0"/>
              </a:rPr>
              <a:t>11 </a:t>
            </a:r>
            <a:r>
              <a:rPr lang="en-US" dirty="0">
                <a:latin typeface="Arial" panose="020B0604020202020204" pitchFamily="34" charset="0"/>
                <a:cs typeface="Arial" panose="020B0604020202020204" pitchFamily="34" charset="0"/>
              </a:rPr>
              <a:t>And they sang together by course in praising and giving thanks unto the </a:t>
            </a:r>
            <a:r>
              <a:rPr lang="en-US" cap="small" dirty="0">
                <a:latin typeface="Arial" panose="020B0604020202020204" pitchFamily="34" charset="0"/>
                <a:cs typeface="Arial" panose="020B0604020202020204" pitchFamily="34" charset="0"/>
              </a:rPr>
              <a:t>Lord</a:t>
            </a:r>
            <a:r>
              <a:rPr lang="en-US" dirty="0">
                <a:latin typeface="Arial" panose="020B0604020202020204" pitchFamily="34" charset="0"/>
                <a:cs typeface="Arial" panose="020B0604020202020204" pitchFamily="34" charset="0"/>
              </a:rPr>
              <a:t>; because he is good, for his mercy endureth for ever toward Israel. And all the people shouted with a great shout, when they praised the </a:t>
            </a:r>
            <a:r>
              <a:rPr lang="en-US" cap="small" dirty="0">
                <a:latin typeface="Arial" panose="020B0604020202020204" pitchFamily="34" charset="0"/>
                <a:cs typeface="Arial" panose="020B0604020202020204" pitchFamily="34" charset="0"/>
              </a:rPr>
              <a:t>Lord</a:t>
            </a:r>
            <a:r>
              <a:rPr lang="en-US" dirty="0">
                <a:latin typeface="Arial" panose="020B0604020202020204" pitchFamily="34" charset="0"/>
                <a:cs typeface="Arial" panose="020B0604020202020204" pitchFamily="34" charset="0"/>
              </a:rPr>
              <a:t>, because the foundation of the house of the </a:t>
            </a:r>
            <a:r>
              <a:rPr lang="en-US" cap="small" dirty="0">
                <a:latin typeface="Arial" panose="020B0604020202020204" pitchFamily="34" charset="0"/>
                <a:cs typeface="Arial" panose="020B0604020202020204" pitchFamily="34" charset="0"/>
              </a:rPr>
              <a:t>Lord</a:t>
            </a:r>
            <a:r>
              <a:rPr lang="en-US" dirty="0">
                <a:latin typeface="Arial" panose="020B0604020202020204" pitchFamily="34" charset="0"/>
                <a:cs typeface="Arial" panose="020B0604020202020204" pitchFamily="34" charset="0"/>
              </a:rPr>
              <a:t> was laid.</a:t>
            </a:r>
          </a:p>
          <a:p>
            <a:pPr algn="just" fontAlgn="base"/>
            <a:r>
              <a:rPr lang="en-US" b="1" dirty="0">
                <a:latin typeface="Arial" panose="020B0604020202020204" pitchFamily="34" charset="0"/>
                <a:cs typeface="Arial" panose="020B0604020202020204" pitchFamily="34" charset="0"/>
              </a:rPr>
              <a:t>12 </a:t>
            </a:r>
            <a:r>
              <a:rPr lang="en-US" dirty="0">
                <a:latin typeface="Arial" panose="020B0604020202020204" pitchFamily="34" charset="0"/>
                <a:cs typeface="Arial" panose="020B0604020202020204" pitchFamily="34" charset="0"/>
              </a:rPr>
              <a:t>But many of the priests and Levites and chief of the fathers, who were ancient men, that had seen the first house, when the foundation of this house was laid before their eyes, wept with a loud voice; and many shouted aloud for joy:</a:t>
            </a:r>
          </a:p>
          <a:p>
            <a:pPr algn="just" fontAlgn="base"/>
            <a:r>
              <a:rPr lang="en-US" b="1" dirty="0">
                <a:latin typeface="Arial" panose="020B0604020202020204" pitchFamily="34" charset="0"/>
                <a:cs typeface="Arial" panose="020B0604020202020204" pitchFamily="34" charset="0"/>
              </a:rPr>
              <a:t>13 </a:t>
            </a:r>
            <a:r>
              <a:rPr lang="en-US" dirty="0">
                <a:latin typeface="Arial" panose="020B0604020202020204" pitchFamily="34" charset="0"/>
                <a:cs typeface="Arial" panose="020B0604020202020204" pitchFamily="34" charset="0"/>
              </a:rPr>
              <a:t>So that the people could not discern the noise of the shout of joy from the noise of the weeping of the people: for the people shouted with a loud shout, and the noise was heard afar off.</a:t>
            </a:r>
            <a:endParaRPr lang="en-US" b="0" i="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884121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406FA987-FF62-4E4D-AD16-4F9BEF0FC0D1}"/>
              </a:ext>
            </a:extLst>
          </p:cNvPr>
          <p:cNvSpPr/>
          <p:nvPr/>
        </p:nvSpPr>
        <p:spPr>
          <a:xfrm>
            <a:off x="1636541" y="2705725"/>
            <a:ext cx="8918917" cy="1446550"/>
          </a:xfrm>
          <a:prstGeom prst="rect">
            <a:avLst/>
          </a:prstGeom>
        </p:spPr>
        <p:txBody>
          <a:bodyPr wrap="square">
            <a:spAutoFit/>
          </a:bodyPr>
          <a:lstStyle/>
          <a:p>
            <a:pPr algn="ctr" fontAlgn="base"/>
            <a:r>
              <a:rPr lang="en-US" sz="4400" b="1" dirty="0">
                <a:solidFill>
                  <a:schemeClr val="accent2">
                    <a:lumMod val="75000"/>
                  </a:schemeClr>
                </a:solidFill>
                <a:latin typeface="Dubai" panose="020B0503030403030204" pitchFamily="34" charset="-78"/>
                <a:cs typeface="Dubai" panose="020B0503030403030204" pitchFamily="34" charset="-78"/>
              </a:rPr>
              <a:t>“The Jews overcome opposition and complete and dedicate the temple”</a:t>
            </a:r>
            <a:endParaRPr lang="en-US" sz="4400" b="1" dirty="0">
              <a:solidFill>
                <a:schemeClr val="accent2">
                  <a:lumMod val="75000"/>
                </a:schemeClr>
              </a:solidFill>
              <a:effectLst/>
              <a:latin typeface="Dubai" panose="020B0503030403030204" pitchFamily="34" charset="-78"/>
              <a:cs typeface="Dubai" panose="020B0503030403030204" pitchFamily="34" charset="-78"/>
            </a:endParaRPr>
          </a:p>
        </p:txBody>
      </p:sp>
      <p:sp>
        <p:nvSpPr>
          <p:cNvPr id="4" name="Rectángulo 3">
            <a:extLst>
              <a:ext uri="{FF2B5EF4-FFF2-40B4-BE49-F238E27FC236}">
                <a16:creationId xmlns:a16="http://schemas.microsoft.com/office/drawing/2014/main" id="{C7231183-4F91-4C17-B7DF-5FF09C513DF0}"/>
              </a:ext>
            </a:extLst>
          </p:cNvPr>
          <p:cNvSpPr/>
          <p:nvPr/>
        </p:nvSpPr>
        <p:spPr>
          <a:xfrm>
            <a:off x="1255612" y="968273"/>
            <a:ext cx="113364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Ezra 4-6 </a:t>
            </a:r>
          </a:p>
        </p:txBody>
      </p:sp>
    </p:spTree>
    <p:extLst>
      <p:ext uri="{BB962C8B-B14F-4D97-AF65-F5344CB8AC3E}">
        <p14:creationId xmlns:p14="http://schemas.microsoft.com/office/powerpoint/2010/main" val="2719413102"/>
      </p:ext>
    </p:extLst>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F5232EE4-BA3C-4BDD-9FDE-F8F649F53DD7}"/>
              </a:ext>
            </a:extLst>
          </p:cNvPr>
          <p:cNvSpPr/>
          <p:nvPr/>
        </p:nvSpPr>
        <p:spPr>
          <a:xfrm>
            <a:off x="2161869" y="961361"/>
            <a:ext cx="648867" cy="73967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11">
            <a:extLst>
              <a:ext uri="{FF2B5EF4-FFF2-40B4-BE49-F238E27FC236}">
                <a16:creationId xmlns:a16="http://schemas.microsoft.com/office/drawing/2014/main" id="{164F3648-0977-43D1-A7DD-9211A220F0E9}"/>
              </a:ext>
            </a:extLst>
          </p:cNvPr>
          <p:cNvSpPr/>
          <p:nvPr/>
        </p:nvSpPr>
        <p:spPr>
          <a:xfrm>
            <a:off x="1139686" y="968273"/>
            <a:ext cx="1338828" cy="73967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esquinas redondeadas 10">
            <a:extLst>
              <a:ext uri="{FF2B5EF4-FFF2-40B4-BE49-F238E27FC236}">
                <a16:creationId xmlns:a16="http://schemas.microsoft.com/office/drawing/2014/main" id="{48FCD077-F9ED-4F44-AA0F-DA5874E9094D}"/>
              </a:ext>
            </a:extLst>
          </p:cNvPr>
          <p:cNvSpPr/>
          <p:nvPr/>
        </p:nvSpPr>
        <p:spPr>
          <a:xfrm>
            <a:off x="1139686" y="2077928"/>
            <a:ext cx="9329530" cy="1811587"/>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1A7D6E2E-654F-4EB8-A0E8-5DC439E38091}"/>
              </a:ext>
            </a:extLst>
          </p:cNvPr>
          <p:cNvSpPr/>
          <p:nvPr/>
        </p:nvSpPr>
        <p:spPr>
          <a:xfrm>
            <a:off x="1139687" y="1337605"/>
            <a:ext cx="9329530" cy="1418847"/>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D9387334-1D10-4094-89E4-5606EEDED39F}"/>
              </a:ext>
            </a:extLst>
          </p:cNvPr>
          <p:cNvSpPr/>
          <p:nvPr/>
        </p:nvSpPr>
        <p:spPr>
          <a:xfrm>
            <a:off x="1255612" y="968273"/>
            <a:ext cx="133882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Ezra 4:1-2 </a:t>
            </a:r>
          </a:p>
        </p:txBody>
      </p:sp>
      <p:sp>
        <p:nvSpPr>
          <p:cNvPr id="4" name="Rectángulo 3">
            <a:extLst>
              <a:ext uri="{FF2B5EF4-FFF2-40B4-BE49-F238E27FC236}">
                <a16:creationId xmlns:a16="http://schemas.microsoft.com/office/drawing/2014/main" id="{C0911BB5-1FFB-4E79-9375-59F913F3FFBA}"/>
              </a:ext>
            </a:extLst>
          </p:cNvPr>
          <p:cNvSpPr/>
          <p:nvPr/>
        </p:nvSpPr>
        <p:spPr>
          <a:xfrm>
            <a:off x="1255612" y="4081742"/>
            <a:ext cx="522450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are the Samaritans described in verse 1?</a:t>
            </a:r>
          </a:p>
        </p:txBody>
      </p:sp>
      <p:sp>
        <p:nvSpPr>
          <p:cNvPr id="5" name="Rectángulo 4">
            <a:extLst>
              <a:ext uri="{FF2B5EF4-FFF2-40B4-BE49-F238E27FC236}">
                <a16:creationId xmlns:a16="http://schemas.microsoft.com/office/drawing/2014/main" id="{37DF2BA4-C3FC-4898-87A8-BC890499B03A}"/>
              </a:ext>
            </a:extLst>
          </p:cNvPr>
          <p:cNvSpPr/>
          <p:nvPr/>
        </p:nvSpPr>
        <p:spPr>
          <a:xfrm>
            <a:off x="1255612" y="4632865"/>
            <a:ext cx="423705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the Samaritans want to do?</a:t>
            </a:r>
          </a:p>
        </p:txBody>
      </p:sp>
      <p:sp>
        <p:nvSpPr>
          <p:cNvPr id="6" name="Rectángulo 5">
            <a:extLst>
              <a:ext uri="{FF2B5EF4-FFF2-40B4-BE49-F238E27FC236}">
                <a16:creationId xmlns:a16="http://schemas.microsoft.com/office/drawing/2014/main" id="{1D95DC95-1989-47BF-9BAA-3D2D63ECF9AF}"/>
              </a:ext>
            </a:extLst>
          </p:cNvPr>
          <p:cNvSpPr/>
          <p:nvPr/>
        </p:nvSpPr>
        <p:spPr>
          <a:xfrm>
            <a:off x="1255612" y="5259023"/>
            <a:ext cx="750536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Zerubbabel and the leaders of the Jews tell these people?</a:t>
            </a:r>
          </a:p>
        </p:txBody>
      </p:sp>
      <p:sp>
        <p:nvSpPr>
          <p:cNvPr id="7" name="Rectángulo 6">
            <a:extLst>
              <a:ext uri="{FF2B5EF4-FFF2-40B4-BE49-F238E27FC236}">
                <a16:creationId xmlns:a16="http://schemas.microsoft.com/office/drawing/2014/main" id="{229D5F76-4D20-4CBC-9F67-7DE9EC37F463}"/>
              </a:ext>
            </a:extLst>
          </p:cNvPr>
          <p:cNvSpPr/>
          <p:nvPr/>
        </p:nvSpPr>
        <p:spPr>
          <a:xfrm>
            <a:off x="2367878" y="968273"/>
            <a:ext cx="38985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-3</a:t>
            </a:r>
          </a:p>
        </p:txBody>
      </p:sp>
      <p:sp>
        <p:nvSpPr>
          <p:cNvPr id="8" name="Rectángulo 7">
            <a:extLst>
              <a:ext uri="{FF2B5EF4-FFF2-40B4-BE49-F238E27FC236}">
                <a16:creationId xmlns:a16="http://schemas.microsoft.com/office/drawing/2014/main" id="{FD798981-90D2-4C0F-80F6-BEDD72AF0304}"/>
              </a:ext>
            </a:extLst>
          </p:cNvPr>
          <p:cNvSpPr/>
          <p:nvPr/>
        </p:nvSpPr>
        <p:spPr>
          <a:xfrm>
            <a:off x="1204274" y="1284779"/>
            <a:ext cx="9200353" cy="1477328"/>
          </a:xfrm>
          <a:prstGeom prst="rect">
            <a:avLst/>
          </a:prstGeom>
          <a:ln>
            <a:noFill/>
          </a:ln>
        </p:spPr>
        <p:txBody>
          <a:bodyPr wrap="square">
            <a:spAutoFit/>
          </a:bodyPr>
          <a:lstStyle/>
          <a:p>
            <a:pPr algn="just" fontAlgn="base"/>
            <a:r>
              <a:rPr lang="en-US" b="1" dirty="0">
                <a:latin typeface="Palatino"/>
              </a:rPr>
              <a:t>1 </a:t>
            </a:r>
            <a:r>
              <a:rPr lang="en-US" dirty="0">
                <a:latin typeface="Palatino"/>
              </a:rPr>
              <a:t>Now when the adversaries of Judah and Benjamin heard that the children of the captivity builded the temple unto the </a:t>
            </a:r>
            <a:r>
              <a:rPr lang="en-US" cap="small" dirty="0">
                <a:latin typeface="Palatino"/>
              </a:rPr>
              <a:t>Lord </a:t>
            </a:r>
            <a:r>
              <a:rPr lang="en-US" dirty="0">
                <a:latin typeface="Palatino"/>
              </a:rPr>
              <a:t>God of Israel;</a:t>
            </a:r>
          </a:p>
          <a:p>
            <a:pPr algn="just" fontAlgn="base"/>
            <a:r>
              <a:rPr lang="en-US" b="1" dirty="0">
                <a:latin typeface="Palatino"/>
              </a:rPr>
              <a:t>2 </a:t>
            </a:r>
            <a:r>
              <a:rPr lang="en-US" dirty="0">
                <a:latin typeface="Palatino"/>
              </a:rPr>
              <a:t>Then they came to Zerubbabel, and to the chief of the fathers, and said unto them, Let us build with you: for we seek your God, as ye do; and we do sacrifice unto him since the days of Esar-haddon king of Assur, which brought us up hither.</a:t>
            </a:r>
            <a:endParaRPr lang="en-US" b="0" i="0" dirty="0">
              <a:effectLst/>
              <a:latin typeface="Palatino"/>
            </a:endParaRPr>
          </a:p>
        </p:txBody>
      </p:sp>
      <p:sp>
        <p:nvSpPr>
          <p:cNvPr id="10" name="Rectángulo 9">
            <a:extLst>
              <a:ext uri="{FF2B5EF4-FFF2-40B4-BE49-F238E27FC236}">
                <a16:creationId xmlns:a16="http://schemas.microsoft.com/office/drawing/2014/main" id="{C0E7F8B2-0315-4AA5-9B79-A9A74F22552D}"/>
              </a:ext>
            </a:extLst>
          </p:cNvPr>
          <p:cNvSpPr/>
          <p:nvPr/>
        </p:nvSpPr>
        <p:spPr>
          <a:xfrm>
            <a:off x="1242357" y="2709350"/>
            <a:ext cx="9226859" cy="1200329"/>
          </a:xfrm>
          <a:prstGeom prst="rect">
            <a:avLst/>
          </a:prstGeom>
        </p:spPr>
        <p:txBody>
          <a:bodyPr wrap="square">
            <a:spAutoFit/>
          </a:bodyPr>
          <a:lstStyle/>
          <a:p>
            <a:pPr algn="just"/>
            <a:r>
              <a:rPr lang="en-US" b="1" dirty="0">
                <a:latin typeface="Palatino"/>
              </a:rPr>
              <a:t>3 </a:t>
            </a:r>
            <a:r>
              <a:rPr lang="en-US" dirty="0">
                <a:latin typeface="Palatino"/>
              </a:rPr>
              <a:t>But Zerubbabel, and Jeshua, and the rest of the chief of the fathers of Israel, said unto them, Ye have nothing to do with us to build an house unto our God; but we ourselves together will build unto the </a:t>
            </a:r>
            <a:r>
              <a:rPr lang="en-US" cap="small" dirty="0">
                <a:latin typeface="Palatino"/>
              </a:rPr>
              <a:t>Lord</a:t>
            </a:r>
            <a:r>
              <a:rPr lang="en-US" dirty="0">
                <a:latin typeface="Palatino"/>
              </a:rPr>
              <a:t> God of Israel, as king Cyrus the king of Persia hath commanded us.</a:t>
            </a:r>
            <a:endParaRPr lang="en-US" dirty="0"/>
          </a:p>
        </p:txBody>
      </p:sp>
    </p:spTree>
    <p:extLst>
      <p:ext uri="{BB962C8B-B14F-4D97-AF65-F5344CB8AC3E}">
        <p14:creationId xmlns:p14="http://schemas.microsoft.com/office/powerpoint/2010/main" val="3723896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80">
                                          <p:stCondLst>
                                            <p:cond delay="0"/>
                                          </p:stCondLst>
                                        </p:cTn>
                                        <p:tgtEl>
                                          <p:spTgt spid="6"/>
                                        </p:tgtEl>
                                      </p:cBhvr>
                                    </p:animEffect>
                                    <p:anim calcmode="lin" valueType="num">
                                      <p:cBhvr>
                                        <p:cTn id="3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7" dur="26">
                                          <p:stCondLst>
                                            <p:cond delay="650"/>
                                          </p:stCondLst>
                                        </p:cTn>
                                        <p:tgtEl>
                                          <p:spTgt spid="6"/>
                                        </p:tgtEl>
                                      </p:cBhvr>
                                      <p:to x="100000" y="60000"/>
                                    </p:animScale>
                                    <p:animScale>
                                      <p:cBhvr>
                                        <p:cTn id="38" dur="166" decel="50000">
                                          <p:stCondLst>
                                            <p:cond delay="676"/>
                                          </p:stCondLst>
                                        </p:cTn>
                                        <p:tgtEl>
                                          <p:spTgt spid="6"/>
                                        </p:tgtEl>
                                      </p:cBhvr>
                                      <p:to x="100000" y="100000"/>
                                    </p:animScale>
                                    <p:animScale>
                                      <p:cBhvr>
                                        <p:cTn id="39" dur="26">
                                          <p:stCondLst>
                                            <p:cond delay="1312"/>
                                          </p:stCondLst>
                                        </p:cTn>
                                        <p:tgtEl>
                                          <p:spTgt spid="6"/>
                                        </p:tgtEl>
                                      </p:cBhvr>
                                      <p:to x="100000" y="80000"/>
                                    </p:animScale>
                                    <p:animScale>
                                      <p:cBhvr>
                                        <p:cTn id="40" dur="166" decel="50000">
                                          <p:stCondLst>
                                            <p:cond delay="1338"/>
                                          </p:stCondLst>
                                        </p:cTn>
                                        <p:tgtEl>
                                          <p:spTgt spid="6"/>
                                        </p:tgtEl>
                                      </p:cBhvr>
                                      <p:to x="100000" y="100000"/>
                                    </p:animScale>
                                    <p:animScale>
                                      <p:cBhvr>
                                        <p:cTn id="41" dur="26">
                                          <p:stCondLst>
                                            <p:cond delay="1642"/>
                                          </p:stCondLst>
                                        </p:cTn>
                                        <p:tgtEl>
                                          <p:spTgt spid="6"/>
                                        </p:tgtEl>
                                      </p:cBhvr>
                                      <p:to x="100000" y="90000"/>
                                    </p:animScale>
                                    <p:animScale>
                                      <p:cBhvr>
                                        <p:cTn id="42" dur="166" decel="50000">
                                          <p:stCondLst>
                                            <p:cond delay="1668"/>
                                          </p:stCondLst>
                                        </p:cTn>
                                        <p:tgtEl>
                                          <p:spTgt spid="6"/>
                                        </p:tgtEl>
                                      </p:cBhvr>
                                      <p:to x="100000" y="100000"/>
                                    </p:animScale>
                                    <p:animScale>
                                      <p:cBhvr>
                                        <p:cTn id="43" dur="26">
                                          <p:stCondLst>
                                            <p:cond delay="1808"/>
                                          </p:stCondLst>
                                        </p:cTn>
                                        <p:tgtEl>
                                          <p:spTgt spid="6"/>
                                        </p:tgtEl>
                                      </p:cBhvr>
                                      <p:to x="100000" y="95000"/>
                                    </p:animScale>
                                    <p:animScale>
                                      <p:cBhvr>
                                        <p:cTn id="44"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4" grpId="0"/>
      <p:bldP spid="5" grpId="0"/>
      <p:bldP spid="6" grpId="0"/>
      <p:bldP spid="7"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211DA37D-FECF-4979-BB94-883DCC095166}"/>
              </a:ext>
            </a:extLst>
          </p:cNvPr>
          <p:cNvSpPr/>
          <p:nvPr/>
        </p:nvSpPr>
        <p:spPr>
          <a:xfrm>
            <a:off x="1113182" y="810980"/>
            <a:ext cx="1364477" cy="674205"/>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A1D15764-80EF-4549-A73F-35FFA53763BE}"/>
              </a:ext>
            </a:extLst>
          </p:cNvPr>
          <p:cNvSpPr/>
          <p:nvPr/>
        </p:nvSpPr>
        <p:spPr>
          <a:xfrm>
            <a:off x="1113183" y="1115853"/>
            <a:ext cx="9383803" cy="1781699"/>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9DCB38A6-415A-40D5-B23C-86666A1B811B}"/>
              </a:ext>
            </a:extLst>
          </p:cNvPr>
          <p:cNvSpPr/>
          <p:nvPr/>
        </p:nvSpPr>
        <p:spPr>
          <a:xfrm>
            <a:off x="1138831" y="783607"/>
            <a:ext cx="1338828"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Ezra 5:1-2 </a:t>
            </a:r>
          </a:p>
        </p:txBody>
      </p:sp>
      <p:sp>
        <p:nvSpPr>
          <p:cNvPr id="4" name="Rectángulo 3">
            <a:extLst>
              <a:ext uri="{FF2B5EF4-FFF2-40B4-BE49-F238E27FC236}">
                <a16:creationId xmlns:a16="http://schemas.microsoft.com/office/drawing/2014/main" id="{03710AAC-7288-4682-AAA3-45D680E21DD7}"/>
              </a:ext>
            </a:extLst>
          </p:cNvPr>
          <p:cNvSpPr/>
          <p:nvPr/>
        </p:nvSpPr>
        <p:spPr>
          <a:xfrm>
            <a:off x="1138829" y="2914189"/>
            <a:ext cx="554510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Why did the Jews resume rebuilding the temple?</a:t>
            </a:r>
          </a:p>
        </p:txBody>
      </p:sp>
      <p:sp>
        <p:nvSpPr>
          <p:cNvPr id="5" name="Rectángulo 4">
            <a:extLst>
              <a:ext uri="{FF2B5EF4-FFF2-40B4-BE49-F238E27FC236}">
                <a16:creationId xmlns:a16="http://schemas.microsoft.com/office/drawing/2014/main" id="{66BEBE4D-E6AC-40CE-8EDA-4D5192751A3F}"/>
              </a:ext>
            </a:extLst>
          </p:cNvPr>
          <p:cNvSpPr/>
          <p:nvPr/>
        </p:nvSpPr>
        <p:spPr>
          <a:xfrm>
            <a:off x="1138830" y="3314117"/>
            <a:ext cx="938380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it means that “the eye of their God was upon the elders of the Jews, that they could not cause them to cease”? </a:t>
            </a:r>
          </a:p>
        </p:txBody>
      </p:sp>
      <p:sp>
        <p:nvSpPr>
          <p:cNvPr id="6" name="Rectángulo 5">
            <a:extLst>
              <a:ext uri="{FF2B5EF4-FFF2-40B4-BE49-F238E27FC236}">
                <a16:creationId xmlns:a16="http://schemas.microsoft.com/office/drawing/2014/main" id="{D1C2A4BD-9D2F-4BDD-9D28-27025332EC4A}"/>
              </a:ext>
            </a:extLst>
          </p:cNvPr>
          <p:cNvSpPr/>
          <p:nvPr/>
        </p:nvSpPr>
        <p:spPr>
          <a:xfrm>
            <a:off x="1138829" y="4052280"/>
            <a:ext cx="962295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we learn from the Jews’ experience of rebuilding the temple in Jerusalem? </a:t>
            </a:r>
          </a:p>
        </p:txBody>
      </p:sp>
      <p:sp>
        <p:nvSpPr>
          <p:cNvPr id="7" name="Rectángulo 6">
            <a:extLst>
              <a:ext uri="{FF2B5EF4-FFF2-40B4-BE49-F238E27FC236}">
                <a16:creationId xmlns:a16="http://schemas.microsoft.com/office/drawing/2014/main" id="{B746A7D0-1478-4A85-B14E-7D4A5FBCCC68}"/>
              </a:ext>
            </a:extLst>
          </p:cNvPr>
          <p:cNvSpPr/>
          <p:nvPr/>
        </p:nvSpPr>
        <p:spPr>
          <a:xfrm>
            <a:off x="2477659" y="4425293"/>
            <a:ext cx="6096000" cy="369332"/>
          </a:xfrm>
          <a:prstGeom prst="rect">
            <a:avLst/>
          </a:prstGeom>
        </p:spPr>
        <p:txBody>
          <a:bodyPr>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God watches over and helps those who seek to obey Him.</a:t>
            </a:r>
          </a:p>
        </p:txBody>
      </p:sp>
      <p:sp>
        <p:nvSpPr>
          <p:cNvPr id="8" name="Rectángulo 7">
            <a:extLst>
              <a:ext uri="{FF2B5EF4-FFF2-40B4-BE49-F238E27FC236}">
                <a16:creationId xmlns:a16="http://schemas.microsoft.com/office/drawing/2014/main" id="{BAC72A4A-7448-4F67-AA0D-6345BBCF64DD}"/>
              </a:ext>
            </a:extLst>
          </p:cNvPr>
          <p:cNvSpPr/>
          <p:nvPr/>
        </p:nvSpPr>
        <p:spPr>
          <a:xfrm>
            <a:off x="1138829" y="4920231"/>
            <a:ext cx="938380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ways in which God watches over and helps His people when they are faced with difficulties?</a:t>
            </a:r>
          </a:p>
        </p:txBody>
      </p:sp>
      <p:sp>
        <p:nvSpPr>
          <p:cNvPr id="9" name="Rectángulo 8">
            <a:extLst>
              <a:ext uri="{FF2B5EF4-FFF2-40B4-BE49-F238E27FC236}">
                <a16:creationId xmlns:a16="http://schemas.microsoft.com/office/drawing/2014/main" id="{4B700F0E-70A9-4A78-810B-A546EE6DA763}"/>
              </a:ext>
            </a:extLst>
          </p:cNvPr>
          <p:cNvSpPr/>
          <p:nvPr/>
        </p:nvSpPr>
        <p:spPr>
          <a:xfrm>
            <a:off x="1113183" y="1120676"/>
            <a:ext cx="9383802" cy="1754326"/>
          </a:xfrm>
          <a:prstGeom prst="rect">
            <a:avLst/>
          </a:prstGeom>
        </p:spPr>
        <p:txBody>
          <a:bodyPr wrap="square">
            <a:spAutoFit/>
          </a:bodyPr>
          <a:lstStyle/>
          <a:p>
            <a:pPr algn="just" fontAlgn="base"/>
            <a:r>
              <a:rPr lang="en-US" b="1" dirty="0">
                <a:latin typeface="Palatino"/>
              </a:rPr>
              <a:t>1 </a:t>
            </a:r>
            <a:r>
              <a:rPr lang="en-US" dirty="0">
                <a:latin typeface="Palatino"/>
              </a:rPr>
              <a:t>Then the prophets, Haggai the prophet, and Zechariah the son of Iddo, prophesied unto the Jews that were in Judah and Jerusalem in the name of the God of Israel, even unto them.</a:t>
            </a:r>
          </a:p>
          <a:p>
            <a:pPr algn="just" fontAlgn="base"/>
            <a:r>
              <a:rPr lang="en-US" b="1" dirty="0">
                <a:latin typeface="Palatino"/>
              </a:rPr>
              <a:t>2 </a:t>
            </a:r>
            <a:r>
              <a:rPr lang="en-US" dirty="0">
                <a:latin typeface="Palatino"/>
              </a:rPr>
              <a:t>Then rose up Zerubbabel the son of Shealtiel, and Jeshua the son of Jozadak, and began to build the house of God which is at Jerusalem: and with them were the prophets of God helping them.</a:t>
            </a:r>
            <a:endParaRPr lang="en-US" b="0" i="0" dirty="0">
              <a:effectLst/>
              <a:latin typeface="Palatino"/>
            </a:endParaRPr>
          </a:p>
        </p:txBody>
      </p:sp>
    </p:spTree>
    <p:extLst>
      <p:ext uri="{BB962C8B-B14F-4D97-AF65-F5344CB8AC3E}">
        <p14:creationId xmlns:p14="http://schemas.microsoft.com/office/powerpoint/2010/main" val="4213904428"/>
      </p:ext>
    </p:extLst>
  </p:cSld>
  <p:clrMapOvr>
    <a:masterClrMapping/>
  </p:clrMapOvr>
  <mc:AlternateContent xmlns:mc="http://schemas.openxmlformats.org/markup-compatibility/2006" xmlns:p14="http://schemas.microsoft.com/office/powerpoint/2010/main">
    <mc:Choice Requires="p14">
      <p:transition spd="slow" p14:dur="3400">
        <p14:reveal thruBlk="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3"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
                                        <p:tgtEl>
                                          <p:spTgt spid="6"/>
                                        </p:tgtEl>
                                      </p:cBhvr>
                                    </p:animEffect>
                                    <p:anim calcmode="lin" valueType="num">
                                      <p:cBhvr>
                                        <p:cTn id="20" dur="400" fill="hold"/>
                                        <p:tgtEl>
                                          <p:spTgt spid="6"/>
                                        </p:tgtEl>
                                        <p:attrNameLst>
                                          <p:attrName>ppt_x</p:attrName>
                                        </p:attrNameLst>
                                      </p:cBhvr>
                                      <p:tavLst>
                                        <p:tav tm="0">
                                          <p:val>
                                            <p:strVal val="#ppt_x"/>
                                          </p:val>
                                        </p:tav>
                                        <p:tav tm="100000">
                                          <p:val>
                                            <p:strVal val="#ppt_x"/>
                                          </p:val>
                                        </p:tav>
                                      </p:tavLst>
                                    </p:anim>
                                    <p:anim calcmode="lin" valueType="num">
                                      <p:cBhvr>
                                        <p:cTn id="21" dur="400" fill="hold"/>
                                        <p:tgtEl>
                                          <p:spTgt spid="6"/>
                                        </p:tgtEl>
                                        <p:attrNameLst>
                                          <p:attrName>ppt_y</p:attrName>
                                        </p:attrNameLst>
                                      </p:cBhvr>
                                      <p:tavLst>
                                        <p:tav tm="0">
                                          <p:val>
                                            <p:strVal val="#ppt_y+0.31"/>
                                          </p:val>
                                        </p:tav>
                                        <p:tav tm="100000">
                                          <p:val>
                                            <p:strVal val="#ppt_y+0.31"/>
                                          </p:val>
                                        </p:tav>
                                      </p:tavLst>
                                    </p:anim>
                                    <p:anim calcmode="lin" valueType="num">
                                      <p:cBhvr>
                                        <p:cTn id="22"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3"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1" presetClass="entr" presetSubtype="0" fill="hold" grpId="0" nodeType="clickEffect">
                                  <p:stCondLst>
                                    <p:cond delay="0"/>
                                  </p:stCondLst>
                                  <p:iterate type="lt">
                                    <p:tmPct val="10000"/>
                                  </p:iterate>
                                  <p:childTnLst>
                                    <p:set>
                                      <p:cBhvr>
                                        <p:cTn id="27" dur="1" fill="hold">
                                          <p:stCondLst>
                                            <p:cond delay="0"/>
                                          </p:stCondLst>
                                        </p:cTn>
                                        <p:tgtEl>
                                          <p:spTgt spid="7">
                                            <p:txEl>
                                              <p:pRg st="0" end="0"/>
                                            </p:txEl>
                                          </p:spTgt>
                                        </p:tgtEl>
                                        <p:attrNameLst>
                                          <p:attrName>style.visibility</p:attrName>
                                        </p:attrNameLst>
                                      </p:cBhvr>
                                      <p:to>
                                        <p:strVal val="visible"/>
                                      </p:to>
                                    </p:set>
                                    <p:anim calcmode="lin" valueType="num">
                                      <p:cBhvr>
                                        <p:cTn id="28"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30"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3"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
                                        <p:tgtEl>
                                          <p:spTgt spid="8"/>
                                        </p:tgtEl>
                                      </p:cBhvr>
                                    </p:animEffect>
                                    <p:anim calcmode="lin" valueType="num">
                                      <p:cBhvr>
                                        <p:cTn id="38" dur="400" fill="hold"/>
                                        <p:tgtEl>
                                          <p:spTgt spid="8"/>
                                        </p:tgtEl>
                                        <p:attrNameLst>
                                          <p:attrName>ppt_x</p:attrName>
                                        </p:attrNameLst>
                                      </p:cBhvr>
                                      <p:tavLst>
                                        <p:tav tm="0">
                                          <p:val>
                                            <p:strVal val="#ppt_x"/>
                                          </p:val>
                                        </p:tav>
                                        <p:tav tm="100000">
                                          <p:val>
                                            <p:strVal val="#ppt_x"/>
                                          </p:val>
                                        </p:tav>
                                      </p:tavLst>
                                    </p:anim>
                                    <p:anim calcmode="lin" valueType="num">
                                      <p:cBhvr>
                                        <p:cTn id="39" dur="400" fill="hold"/>
                                        <p:tgtEl>
                                          <p:spTgt spid="8"/>
                                        </p:tgtEl>
                                        <p:attrNameLst>
                                          <p:attrName>ppt_y</p:attrName>
                                        </p:attrNameLst>
                                      </p:cBhvr>
                                      <p:tavLst>
                                        <p:tav tm="0">
                                          <p:val>
                                            <p:strVal val="#ppt_y+0.31"/>
                                          </p:val>
                                        </p:tav>
                                        <p:tav tm="100000">
                                          <p:val>
                                            <p:strVal val="#ppt_y+0.31"/>
                                          </p:val>
                                        </p:tav>
                                      </p:tavLst>
                                    </p:anim>
                                    <p:anim calcmode="lin" valueType="num">
                                      <p:cBhvr>
                                        <p:cTn id="40"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1"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build="p"/>
      <p:bldP spid="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Circuito">
      <a:dk1>
        <a:sysClr val="windowText" lastClr="000000"/>
      </a:dk1>
      <a:lt1>
        <a:sysClr val="window" lastClr="FFFFFF"/>
      </a:lt1>
      <a:dk2>
        <a:srgbClr val="2B5F27"/>
      </a:dk2>
      <a:lt2>
        <a:srgbClr val="D8FC68"/>
      </a:lt2>
      <a:accent1>
        <a:srgbClr val="DDC855"/>
      </a:accent1>
      <a:accent2>
        <a:srgbClr val="FCA03D"/>
      </a:accent2>
      <a:accent3>
        <a:srgbClr val="E36439"/>
      </a:accent3>
      <a:accent4>
        <a:srgbClr val="C2935B"/>
      </a:accent4>
      <a:accent5>
        <a:srgbClr val="88C25C"/>
      </a:accent5>
      <a:accent6>
        <a:srgbClr val="BFCC86"/>
      </a:accent6>
      <a:hlink>
        <a:srgbClr val="FFCE23"/>
      </a:hlink>
      <a:folHlink>
        <a:srgbClr val="FDEB86"/>
      </a:folHlink>
    </a:clrScheme>
    <a:fontScheme name="Circuito">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o">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82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97ECCC31-8429-4523-BE8D-8F09B7A4D4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Circuito</Template>
  <TotalTime>2</TotalTime>
  <Words>1713</Words>
  <Application>Microsoft Office PowerPoint</Application>
  <PresentationFormat>Widescreen</PresentationFormat>
  <Paragraphs>75</Paragraphs>
  <Slides>17</Slides>
  <Notes>0</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Arial</vt:lpstr>
      <vt:lpstr>Bahnschrift SemiBold Condensed</vt:lpstr>
      <vt:lpstr>Bahnschrift SemiLight Condensed</vt:lpstr>
      <vt:lpstr>Calibri</vt:lpstr>
      <vt:lpstr>Dubai</vt:lpstr>
      <vt:lpstr>Open Sans</vt:lpstr>
      <vt:lpstr>Palatino</vt:lpstr>
      <vt:lpstr>Rockwell</vt:lpstr>
      <vt:lpstr>Tw Cen MT</vt:lpstr>
      <vt:lpstr>Wingdings 3</vt:lpstr>
      <vt:lpstr>Circuito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Raumel Reyes</cp:lastModifiedBy>
  <cp:revision>4791</cp:revision>
  <dcterms:created xsi:type="dcterms:W3CDTF">2018-08-29T04:26:39Z</dcterms:created>
  <dcterms:modified xsi:type="dcterms:W3CDTF">2022-02-05T02:46:28Z</dcterms:modified>
</cp:coreProperties>
</file>