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86" r:id="rId1"/>
  </p:sldMasterIdLst>
  <p:notesMasterIdLst>
    <p:notesMasterId r:id="rId12"/>
  </p:notesMasterIdLst>
  <p:sldIdLst>
    <p:sldId id="296" r:id="rId2"/>
    <p:sldId id="381" r:id="rId3"/>
    <p:sldId id="382" r:id="rId4"/>
    <p:sldId id="383" r:id="rId5"/>
    <p:sldId id="384" r:id="rId6"/>
    <p:sldId id="385" r:id="rId7"/>
    <p:sldId id="386" r:id="rId8"/>
    <p:sldId id="387" r:id="rId9"/>
    <p:sldId id="388" r:id="rId10"/>
    <p:sldId id="38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C7E9"/>
    <a:srgbClr val="D88028"/>
    <a:srgbClr val="6F7CBF"/>
    <a:srgbClr val="FFD757"/>
    <a:srgbClr val="FF6600"/>
    <a:srgbClr val="6372DF"/>
    <a:srgbClr val="E97159"/>
    <a:srgbClr val="D6E513"/>
    <a:srgbClr val="0BA2C5"/>
    <a:srgbClr val="B9DF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392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75442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253809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98516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14647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729597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49194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25552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2954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666886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170854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0217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856547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296810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996691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571910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9697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6000"/>
            <a:duotone>
              <a:schemeClr val="bg2">
                <a:shade val="88000"/>
                <a:hueMod val="106000"/>
                <a:satMod val="140000"/>
                <a:lumMod val="54000"/>
              </a:schemeClr>
              <a:schemeClr val="bg2">
                <a:tint val="98000"/>
                <a:hueMod val="92000"/>
                <a:satMod val="150000"/>
                <a:lumMod val="150000"/>
              </a:schemeClr>
            </a:duotone>
            <a:lum/>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055093134"/>
      </p:ext>
    </p:extLst>
  </p:cSld>
  <p:clrMap bg1="dk1" tx1="lt1" bg2="dk2" tx2="lt2" accent1="accent1" accent2="accent2" accent3="accent3" accent4="accent4" accent5="accent5" accent6="accent6" hlink="hlink" folHlink="folHlink"/>
  <p:sldLayoutIdLst>
    <p:sldLayoutId id="2147485787" r:id="rId1"/>
    <p:sldLayoutId id="2147485788" r:id="rId2"/>
    <p:sldLayoutId id="2147485789" r:id="rId3"/>
    <p:sldLayoutId id="2147485790" r:id="rId4"/>
    <p:sldLayoutId id="2147485791" r:id="rId5"/>
    <p:sldLayoutId id="2147485792" r:id="rId6"/>
    <p:sldLayoutId id="2147485793" r:id="rId7"/>
    <p:sldLayoutId id="2147485794" r:id="rId8"/>
    <p:sldLayoutId id="2147485795" r:id="rId9"/>
    <p:sldLayoutId id="2147485796" r:id="rId10"/>
    <p:sldLayoutId id="2147485797" r:id="rId11"/>
    <p:sldLayoutId id="2147485798" r:id="rId12"/>
    <p:sldLayoutId id="2147485799" r:id="rId13"/>
    <p:sldLayoutId id="2147485800" r:id="rId14"/>
    <p:sldLayoutId id="2147485801" r:id="rId15"/>
    <p:sldLayoutId id="2147485802" r:id="rId16"/>
    <p:sldLayoutId id="214748580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Bahnschrift SemiBold Condensed" panose="020B0502040204020203" pitchFamily="34" charset="0"/>
                <a:ea typeface="MS Gothic" panose="020B0609070205080204" pitchFamily="49" charset="-128"/>
                <a:cs typeface="Dubai Medium" panose="020B06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https://www.lds.org/bc/content/shared/content/images/gospel-library/manual/PD60004368/00001_000_Unit21_diagram.jpg">
            <a:extLst>
              <a:ext uri="{FF2B5EF4-FFF2-40B4-BE49-F238E27FC236}">
                <a16:creationId xmlns:a16="http://schemas.microsoft.com/office/drawing/2014/main" id="{80F6C78C-ABE6-4F2A-9EF6-2EC4C0BA4FE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Imagen 4">
            <a:extLst>
              <a:ext uri="{FF2B5EF4-FFF2-40B4-BE49-F238E27FC236}">
                <a16:creationId xmlns:a16="http://schemas.microsoft.com/office/drawing/2014/main" id="{E2A6FAF9-F9B0-41EA-8203-B49C4F326DE5}"/>
              </a:ext>
            </a:extLst>
          </p:cNvPr>
          <p:cNvPicPr>
            <a:picLocks noChangeAspect="1"/>
          </p:cNvPicPr>
          <p:nvPr/>
        </p:nvPicPr>
        <p:blipFill rotWithShape="1">
          <a:blip r:embed="rId2">
            <a:extLst>
              <a:ext uri="{28A0092B-C50C-407E-A947-70E740481C1C}">
                <a14:useLocalDpi xmlns:a14="http://schemas.microsoft.com/office/drawing/2010/main" val="0"/>
              </a:ext>
            </a:extLst>
          </a:blip>
          <a:srcRect l="4159" t="5927" r="4159" b="10145"/>
          <a:stretch/>
        </p:blipFill>
        <p:spPr>
          <a:xfrm>
            <a:off x="1875183" y="779683"/>
            <a:ext cx="8136834" cy="5755833"/>
          </a:xfrm>
          <a:prstGeom prst="rect">
            <a:avLst/>
          </a:prstGeom>
        </p:spPr>
      </p:pic>
    </p:spTree>
    <p:extLst>
      <p:ext uri="{BB962C8B-B14F-4D97-AF65-F5344CB8AC3E}">
        <p14:creationId xmlns:p14="http://schemas.microsoft.com/office/powerpoint/2010/main" val="36208671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Bahnschrift Light" panose="020B0502040204020203" pitchFamily="34" charset="0"/>
                <a:ea typeface="MS PMincho" panose="02020600040205080304" pitchFamily="18" charset="-128"/>
                <a:cs typeface="Calibri" panose="020F0502020204030204" pitchFamily="34" charset="0"/>
              </a:rPr>
              <a:t>LESSON 102</a:t>
            </a:r>
          </a:p>
        </p:txBody>
      </p:sp>
      <p:sp>
        <p:nvSpPr>
          <p:cNvPr id="4" name="Rectángulo 3">
            <a:extLst>
              <a:ext uri="{FF2B5EF4-FFF2-40B4-BE49-F238E27FC236}">
                <a16:creationId xmlns:a16="http://schemas.microsoft.com/office/drawing/2014/main" id="{3CEA34E7-D734-4F57-973A-AB2E08B2C230}"/>
              </a:ext>
            </a:extLst>
          </p:cNvPr>
          <p:cNvSpPr/>
          <p:nvPr/>
        </p:nvSpPr>
        <p:spPr>
          <a:xfrm>
            <a:off x="2313554" y="3013501"/>
            <a:ext cx="7564891" cy="830997"/>
          </a:xfrm>
          <a:prstGeom prst="rect">
            <a:avLst/>
          </a:prstGeom>
        </p:spPr>
        <p:txBody>
          <a:bodyPr wrap="none">
            <a:spAutoFit/>
          </a:bodyPr>
          <a:lstStyle/>
          <a:p>
            <a:pPr fontAlgn="base"/>
            <a:r>
              <a:rPr lang="en-US" sz="4800" b="1" dirty="0">
                <a:solidFill>
                  <a:schemeClr val="bg1"/>
                </a:solidFill>
                <a:latin typeface="Microsoft PhagsPa" panose="020B0502040204020203" pitchFamily="34" charset="0"/>
              </a:rPr>
              <a:t>1 Chronicles; 2 Chronicles</a:t>
            </a:r>
            <a:endParaRPr lang="en-US" sz="4800" b="1" i="0" dirty="0">
              <a:solidFill>
                <a:schemeClr val="bg1"/>
              </a:solidFill>
              <a:effectLst/>
              <a:latin typeface="Microsoft PhagsPa" panose="020B0502040204020203" pitchFamily="34" charset="0"/>
            </a:endParaRPr>
          </a:p>
        </p:txBody>
      </p:sp>
    </p:spTree>
    <p:extLst>
      <p:ext uri="{BB962C8B-B14F-4D97-AF65-F5344CB8AC3E}">
        <p14:creationId xmlns:p14="http://schemas.microsoft.com/office/powerpoint/2010/main" val="163039217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9BA65FF-6687-45BF-B125-5DF4D84F939D}"/>
              </a:ext>
            </a:extLst>
          </p:cNvPr>
          <p:cNvSpPr/>
          <p:nvPr/>
        </p:nvSpPr>
        <p:spPr>
          <a:xfrm>
            <a:off x="2256183" y="2274838"/>
            <a:ext cx="7679634" cy="2308324"/>
          </a:xfrm>
          <a:prstGeom prst="rect">
            <a:avLst/>
          </a:prstGeom>
        </p:spPr>
        <p:txBody>
          <a:bodyPr wrap="square">
            <a:spAutoFit/>
          </a:bodyPr>
          <a:lstStyle/>
          <a:p>
            <a:pPr algn="ctr" fontAlgn="base"/>
            <a:r>
              <a:rPr lang="en-US" sz="4800" b="1" dirty="0">
                <a:solidFill>
                  <a:schemeClr val="bg1"/>
                </a:solidFill>
                <a:latin typeface="MingLiU_HKSCS-ExtB" panose="02020500000000000000" pitchFamily="18" charset="-120"/>
                <a:ea typeface="MingLiU_HKSCS-ExtB" panose="02020500000000000000" pitchFamily="18" charset="-120"/>
              </a:rPr>
              <a:t>“The lineage and history from Adam to King David are given”</a:t>
            </a:r>
            <a:endParaRPr lang="en-US" sz="4800" b="1" dirty="0">
              <a:solidFill>
                <a:schemeClr val="bg1"/>
              </a:solidFill>
              <a:effectLst/>
              <a:latin typeface="MingLiU_HKSCS-ExtB" panose="02020500000000000000" pitchFamily="18" charset="-120"/>
              <a:ea typeface="MingLiU_HKSCS-ExtB" panose="02020500000000000000" pitchFamily="18" charset="-120"/>
            </a:endParaRPr>
          </a:p>
        </p:txBody>
      </p:sp>
      <p:sp>
        <p:nvSpPr>
          <p:cNvPr id="4" name="Rectángulo 3">
            <a:extLst>
              <a:ext uri="{FF2B5EF4-FFF2-40B4-BE49-F238E27FC236}">
                <a16:creationId xmlns:a16="http://schemas.microsoft.com/office/drawing/2014/main" id="{59DDF5CD-66D2-458F-BBDE-EAB321959071}"/>
              </a:ext>
            </a:extLst>
          </p:cNvPr>
          <p:cNvSpPr/>
          <p:nvPr/>
        </p:nvSpPr>
        <p:spPr>
          <a:xfrm>
            <a:off x="1503861" y="779683"/>
            <a:ext cx="1569660"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Chronicles</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154686"/>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69E13320-49C8-499F-87C6-FFE9D457B7E1}"/>
              </a:ext>
            </a:extLst>
          </p:cNvPr>
          <p:cNvSpPr/>
          <p:nvPr/>
        </p:nvSpPr>
        <p:spPr>
          <a:xfrm>
            <a:off x="3167258" y="1308616"/>
            <a:ext cx="550705" cy="64633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a:extLst>
              <a:ext uri="{FF2B5EF4-FFF2-40B4-BE49-F238E27FC236}">
                <a16:creationId xmlns:a16="http://schemas.microsoft.com/office/drawing/2014/main" id="{8130C51E-ABEA-424C-8EC2-27FB9D2BA14B}"/>
              </a:ext>
            </a:extLst>
          </p:cNvPr>
          <p:cNvSpPr/>
          <p:nvPr/>
        </p:nvSpPr>
        <p:spPr>
          <a:xfrm>
            <a:off x="1177954" y="1311966"/>
            <a:ext cx="2029071" cy="64633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550A0488-EB30-4C84-B791-C84C3AE4D0B1}"/>
              </a:ext>
            </a:extLst>
          </p:cNvPr>
          <p:cNvSpPr/>
          <p:nvPr/>
        </p:nvSpPr>
        <p:spPr>
          <a:xfrm>
            <a:off x="1177954" y="2045948"/>
            <a:ext cx="9622566" cy="196938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E61DB956-FF8F-40ED-B305-57CD92DB9A71}"/>
              </a:ext>
            </a:extLst>
          </p:cNvPr>
          <p:cNvSpPr/>
          <p:nvPr/>
        </p:nvSpPr>
        <p:spPr>
          <a:xfrm>
            <a:off x="1177954" y="1722783"/>
            <a:ext cx="9622566" cy="64633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A434A6C5-656C-4A4C-B306-4DF77586FDB0}"/>
              </a:ext>
            </a:extLst>
          </p:cNvPr>
          <p:cNvSpPr/>
          <p:nvPr/>
        </p:nvSpPr>
        <p:spPr>
          <a:xfrm>
            <a:off x="1144766" y="1320468"/>
            <a:ext cx="209544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Chronicles 16:7</a:t>
            </a:r>
          </a:p>
        </p:txBody>
      </p:sp>
      <p:sp>
        <p:nvSpPr>
          <p:cNvPr id="4" name="Rectángulo 3">
            <a:extLst>
              <a:ext uri="{FF2B5EF4-FFF2-40B4-BE49-F238E27FC236}">
                <a16:creationId xmlns:a16="http://schemas.microsoft.com/office/drawing/2014/main" id="{24A278A9-FF18-4C92-A6EB-D23E2D849F96}"/>
              </a:ext>
            </a:extLst>
          </p:cNvPr>
          <p:cNvSpPr/>
          <p:nvPr/>
        </p:nvSpPr>
        <p:spPr>
          <a:xfrm>
            <a:off x="1177954" y="1722783"/>
            <a:ext cx="9622566"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7 ¶ Then on that day David delivered first this psalm to thank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into the hand of Asaph and his brethren.</a:t>
            </a:r>
          </a:p>
        </p:txBody>
      </p:sp>
      <p:sp>
        <p:nvSpPr>
          <p:cNvPr id="5" name="Rectángulo 4">
            <a:extLst>
              <a:ext uri="{FF2B5EF4-FFF2-40B4-BE49-F238E27FC236}">
                <a16:creationId xmlns:a16="http://schemas.microsoft.com/office/drawing/2014/main" id="{E03834B5-A617-4D59-9711-74D676FEEE7A}"/>
              </a:ext>
            </a:extLst>
          </p:cNvPr>
          <p:cNvSpPr/>
          <p:nvPr/>
        </p:nvSpPr>
        <p:spPr>
          <a:xfrm>
            <a:off x="1191206" y="2225210"/>
            <a:ext cx="9622567" cy="1754326"/>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8 Give thanks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call upon his name, make known his deeds among the people.</a:t>
            </a:r>
          </a:p>
          <a:p>
            <a:pPr algn="just" fontAlgn="base"/>
            <a:r>
              <a:rPr lang="en-US" dirty="0">
                <a:solidFill>
                  <a:schemeClr val="bg1"/>
                </a:solidFill>
                <a:latin typeface="Arial" panose="020B0604020202020204" pitchFamily="34" charset="0"/>
                <a:cs typeface="Arial" panose="020B0604020202020204" pitchFamily="34" charset="0"/>
              </a:rPr>
              <a:t>9 Sing unto him, sing psalms unto him, talk ye of all his wondrous works.</a:t>
            </a:r>
          </a:p>
          <a:p>
            <a:pPr algn="just" fontAlgn="base"/>
            <a:r>
              <a:rPr lang="en-US" dirty="0">
                <a:solidFill>
                  <a:schemeClr val="bg1"/>
                </a:solidFill>
                <a:latin typeface="Arial" panose="020B0604020202020204" pitchFamily="34" charset="0"/>
                <a:cs typeface="Arial" panose="020B0604020202020204" pitchFamily="34" charset="0"/>
              </a:rPr>
              <a:t>10 Glory ye in his holy name: let the heart of them rejoice that seek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dirty="0">
                <a:solidFill>
                  <a:schemeClr val="bg1"/>
                </a:solidFill>
                <a:latin typeface="Arial" panose="020B0604020202020204" pitchFamily="34" charset="0"/>
                <a:cs typeface="Arial" panose="020B0604020202020204" pitchFamily="34" charset="0"/>
              </a:rPr>
              <a:t>11 Seek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his strength, seek his face continually.</a:t>
            </a:r>
          </a:p>
          <a:p>
            <a:pPr algn="just" fontAlgn="base"/>
            <a:r>
              <a:rPr lang="en-US" dirty="0">
                <a:solidFill>
                  <a:schemeClr val="bg1"/>
                </a:solidFill>
                <a:latin typeface="Arial" panose="020B0604020202020204" pitchFamily="34" charset="0"/>
                <a:cs typeface="Arial" panose="020B0604020202020204" pitchFamily="34" charset="0"/>
              </a:rPr>
              <a:t>12 Remember his marvellous works that he hath done, his wonders, and the judgments of his mouth;</a:t>
            </a:r>
            <a:endParaRPr lang="en-US" i="0" dirty="0">
              <a:solidFill>
                <a:schemeClr val="bg1"/>
              </a:solidFill>
              <a:effectLst/>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B49E368A-ABB4-4A7C-94C9-4B0E99895D3B}"/>
              </a:ext>
            </a:extLst>
          </p:cNvPr>
          <p:cNvSpPr/>
          <p:nvPr/>
        </p:nvSpPr>
        <p:spPr>
          <a:xfrm>
            <a:off x="3014353" y="1317118"/>
            <a:ext cx="51809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-12</a:t>
            </a:r>
          </a:p>
        </p:txBody>
      </p:sp>
    </p:spTree>
    <p:extLst>
      <p:ext uri="{BB962C8B-B14F-4D97-AF65-F5344CB8AC3E}">
        <p14:creationId xmlns:p14="http://schemas.microsoft.com/office/powerpoint/2010/main" val="1900570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5"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BBAA305-88D0-479C-AB0C-2B3BB098BF4A}"/>
              </a:ext>
            </a:extLst>
          </p:cNvPr>
          <p:cNvSpPr/>
          <p:nvPr/>
        </p:nvSpPr>
        <p:spPr>
          <a:xfrm>
            <a:off x="2531165" y="1905506"/>
            <a:ext cx="7129670" cy="3046988"/>
          </a:xfrm>
          <a:prstGeom prst="rect">
            <a:avLst/>
          </a:prstGeom>
        </p:spPr>
        <p:txBody>
          <a:bodyPr wrap="square">
            <a:spAutoFit/>
          </a:bodyPr>
          <a:lstStyle/>
          <a:p>
            <a:pPr algn="ctr" fontAlgn="base"/>
            <a:r>
              <a:rPr lang="en-US" sz="4800" b="1" dirty="0">
                <a:solidFill>
                  <a:schemeClr val="bg1"/>
                </a:solidFill>
                <a:latin typeface="MingLiU_HKSCS-ExtB" panose="02020500000000000000" pitchFamily="18" charset="-120"/>
                <a:ea typeface="MingLiU_HKSCS-ExtB" panose="02020500000000000000" pitchFamily="18" charset="-120"/>
              </a:rPr>
              <a:t>“A brief history from King Solomon to the Persian Empire is chronicled”</a:t>
            </a:r>
            <a:endParaRPr lang="en-US" sz="4800" b="1" dirty="0">
              <a:solidFill>
                <a:schemeClr val="bg1"/>
              </a:solidFill>
              <a:effectLst/>
              <a:latin typeface="MingLiU_HKSCS-ExtB" panose="02020500000000000000" pitchFamily="18" charset="-120"/>
              <a:ea typeface="MingLiU_HKSCS-ExtB" panose="02020500000000000000" pitchFamily="18" charset="-120"/>
            </a:endParaRPr>
          </a:p>
        </p:txBody>
      </p:sp>
      <p:sp>
        <p:nvSpPr>
          <p:cNvPr id="4" name="Rectángulo 3">
            <a:extLst>
              <a:ext uri="{FF2B5EF4-FFF2-40B4-BE49-F238E27FC236}">
                <a16:creationId xmlns:a16="http://schemas.microsoft.com/office/drawing/2014/main" id="{51C85D5D-884B-41E6-BCD9-06FF492A160B}"/>
              </a:ext>
            </a:extLst>
          </p:cNvPr>
          <p:cNvSpPr/>
          <p:nvPr/>
        </p:nvSpPr>
        <p:spPr>
          <a:xfrm>
            <a:off x="1113183" y="783607"/>
            <a:ext cx="1569660"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2 Chronicles</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46150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1600F72-76E8-46CA-A293-CE2EA638E253}"/>
              </a:ext>
            </a:extLst>
          </p:cNvPr>
          <p:cNvSpPr/>
          <p:nvPr/>
        </p:nvSpPr>
        <p:spPr>
          <a:xfrm>
            <a:off x="1113183" y="875940"/>
            <a:ext cx="870667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gift did Solomon request of the Lord when he became king of Israel?</a:t>
            </a:r>
          </a:p>
        </p:txBody>
      </p:sp>
      <p:sp>
        <p:nvSpPr>
          <p:cNvPr id="4" name="Rectángulo 3">
            <a:extLst>
              <a:ext uri="{FF2B5EF4-FFF2-40B4-BE49-F238E27FC236}">
                <a16:creationId xmlns:a16="http://schemas.microsoft.com/office/drawing/2014/main" id="{F01663B2-B06A-4805-9751-9BAC0285868A}"/>
              </a:ext>
            </a:extLst>
          </p:cNvPr>
          <p:cNvSpPr/>
          <p:nvPr/>
        </p:nvSpPr>
        <p:spPr>
          <a:xfrm>
            <a:off x="1113183" y="1876400"/>
            <a:ext cx="828260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happened to the United Kingdom of Israel after Solomon died?</a:t>
            </a:r>
          </a:p>
        </p:txBody>
      </p:sp>
      <p:sp>
        <p:nvSpPr>
          <p:cNvPr id="5" name="Rectángulo 4">
            <a:extLst>
              <a:ext uri="{FF2B5EF4-FFF2-40B4-BE49-F238E27FC236}">
                <a16:creationId xmlns:a16="http://schemas.microsoft.com/office/drawing/2014/main" id="{DC783774-8001-480A-990C-74525AB17E72}"/>
              </a:ext>
            </a:extLst>
          </p:cNvPr>
          <p:cNvSpPr/>
          <p:nvPr/>
        </p:nvSpPr>
        <p:spPr>
          <a:xfrm>
            <a:off x="3513779" y="1319378"/>
            <a:ext cx="2698175" cy="369332"/>
          </a:xfrm>
          <a:prstGeom prst="rect">
            <a:avLst/>
          </a:prstGeom>
        </p:spPr>
        <p:txBody>
          <a:bodyPr wrap="none">
            <a:spAutoFit/>
          </a:bodyPr>
          <a:lstStyle/>
          <a:p>
            <a:r>
              <a:rPr lang="en-US"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Wisdom and knowledge.</a:t>
            </a:r>
          </a:p>
        </p:txBody>
      </p:sp>
      <p:sp>
        <p:nvSpPr>
          <p:cNvPr id="6" name="Rectángulo 5">
            <a:extLst>
              <a:ext uri="{FF2B5EF4-FFF2-40B4-BE49-F238E27FC236}">
                <a16:creationId xmlns:a16="http://schemas.microsoft.com/office/drawing/2014/main" id="{03037AF6-9ED6-4CDB-9AE5-F83D0CD09D62}"/>
              </a:ext>
            </a:extLst>
          </p:cNvPr>
          <p:cNvSpPr/>
          <p:nvPr/>
        </p:nvSpPr>
        <p:spPr>
          <a:xfrm>
            <a:off x="1113183" y="2356292"/>
            <a:ext cx="9674087" cy="646331"/>
          </a:xfrm>
          <a:prstGeom prst="rect">
            <a:avLst/>
          </a:prstGeom>
        </p:spPr>
        <p:txBody>
          <a:bodyPr wrap="square">
            <a:spAutoFit/>
          </a:bodyPr>
          <a:lstStyle/>
          <a:p>
            <a:pPr algn="just"/>
            <a:r>
              <a:rPr lang="en-US"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 was divided Ten of the tribes formed the Northern Kingdom, called Israel. The tribes of Judah and Benjamin formed the Southern Kingdom, called Judah.</a:t>
            </a:r>
          </a:p>
        </p:txBody>
      </p:sp>
      <p:sp>
        <p:nvSpPr>
          <p:cNvPr id="8" name="Rectángulo 7">
            <a:extLst>
              <a:ext uri="{FF2B5EF4-FFF2-40B4-BE49-F238E27FC236}">
                <a16:creationId xmlns:a16="http://schemas.microsoft.com/office/drawing/2014/main" id="{31444B07-A1E7-49BA-8926-87286901BDC7}"/>
              </a:ext>
            </a:extLst>
          </p:cNvPr>
          <p:cNvSpPr/>
          <p:nvPr/>
        </p:nvSpPr>
        <p:spPr>
          <a:xfrm>
            <a:off x="1113183" y="3144146"/>
            <a:ext cx="951506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happened to the Northern Kingdom of Israel when the people became wicked? </a:t>
            </a:r>
          </a:p>
        </p:txBody>
      </p:sp>
      <p:sp>
        <p:nvSpPr>
          <p:cNvPr id="9" name="Rectángulo 8">
            <a:extLst>
              <a:ext uri="{FF2B5EF4-FFF2-40B4-BE49-F238E27FC236}">
                <a16:creationId xmlns:a16="http://schemas.microsoft.com/office/drawing/2014/main" id="{1E23CA20-D7C5-433E-8F9E-D7666588480A}"/>
              </a:ext>
            </a:extLst>
          </p:cNvPr>
          <p:cNvSpPr/>
          <p:nvPr/>
        </p:nvSpPr>
        <p:spPr>
          <a:xfrm>
            <a:off x="1113182" y="3559645"/>
            <a:ext cx="8057321" cy="369332"/>
          </a:xfrm>
          <a:prstGeom prst="rect">
            <a:avLst/>
          </a:prstGeom>
        </p:spPr>
        <p:txBody>
          <a:bodyPr wrap="square">
            <a:spAutoFit/>
          </a:bodyPr>
          <a:lstStyle/>
          <a:p>
            <a:pPr algn="just"/>
            <a:r>
              <a:rPr lang="en-US"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They were conquered and carried away into captivity in about 721 BC.</a:t>
            </a:r>
          </a:p>
        </p:txBody>
      </p:sp>
    </p:spTree>
    <p:extLst>
      <p:ext uri="{BB962C8B-B14F-4D97-AF65-F5344CB8AC3E}">
        <p14:creationId xmlns:p14="http://schemas.microsoft.com/office/powerpoint/2010/main" val="29111705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8)">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9"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0" fill="hold"/>
                                        <p:tgtEl>
                                          <p:spTgt spid="8"/>
                                        </p:tgtEl>
                                        <p:attrNameLst>
                                          <p:attrName>ppt_w</p:attrName>
                                        </p:attrNameLst>
                                      </p:cBhvr>
                                      <p:tavLst>
                                        <p:tav tm="0" fmla="#ppt_w*sin(2.5*pi*$)">
                                          <p:val>
                                            <p:fltVal val="0"/>
                                          </p:val>
                                        </p:tav>
                                        <p:tav tm="100000">
                                          <p:val>
                                            <p:fltVal val="1"/>
                                          </p:val>
                                        </p:tav>
                                      </p:tavLst>
                                    </p:anim>
                                    <p:anim calcmode="lin" valueType="num">
                                      <p:cBhvr>
                                        <p:cTn id="25" dur="5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520595A8-9B2A-4F29-977D-E037971FDF0F}"/>
              </a:ext>
            </a:extLst>
          </p:cNvPr>
          <p:cNvSpPr/>
          <p:nvPr/>
        </p:nvSpPr>
        <p:spPr>
          <a:xfrm>
            <a:off x="940903" y="783607"/>
            <a:ext cx="2715060" cy="74651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7F2624D8-06D6-455A-A772-59D100527D84}"/>
              </a:ext>
            </a:extLst>
          </p:cNvPr>
          <p:cNvSpPr/>
          <p:nvPr/>
        </p:nvSpPr>
        <p:spPr>
          <a:xfrm>
            <a:off x="940904" y="1152939"/>
            <a:ext cx="10137913" cy="147732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0D9CC7FE-CA0E-4836-88A6-3F2347ECAA5D}"/>
              </a:ext>
            </a:extLst>
          </p:cNvPr>
          <p:cNvSpPr/>
          <p:nvPr/>
        </p:nvSpPr>
        <p:spPr>
          <a:xfrm>
            <a:off x="1034733" y="783607"/>
            <a:ext cx="262123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Chronicles 36:14-15 </a:t>
            </a:r>
          </a:p>
        </p:txBody>
      </p:sp>
      <p:sp>
        <p:nvSpPr>
          <p:cNvPr id="4" name="Rectángulo 3">
            <a:extLst>
              <a:ext uri="{FF2B5EF4-FFF2-40B4-BE49-F238E27FC236}">
                <a16:creationId xmlns:a16="http://schemas.microsoft.com/office/drawing/2014/main" id="{5072A01B-4AB6-43F8-8988-176AA31D8903}"/>
              </a:ext>
            </a:extLst>
          </p:cNvPr>
          <p:cNvSpPr/>
          <p:nvPr/>
        </p:nvSpPr>
        <p:spPr>
          <a:xfrm>
            <a:off x="1034732" y="2750407"/>
            <a:ext cx="730088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does the Lord send prophets to warn us of sin in our day? </a:t>
            </a:r>
          </a:p>
        </p:txBody>
      </p:sp>
      <p:sp>
        <p:nvSpPr>
          <p:cNvPr id="5" name="Rectángulo 4">
            <a:extLst>
              <a:ext uri="{FF2B5EF4-FFF2-40B4-BE49-F238E27FC236}">
                <a16:creationId xmlns:a16="http://schemas.microsoft.com/office/drawing/2014/main" id="{81765C1E-1D02-4E48-ABF5-9BECEBB8E8A7}"/>
              </a:ext>
            </a:extLst>
          </p:cNvPr>
          <p:cNvSpPr/>
          <p:nvPr/>
        </p:nvSpPr>
        <p:spPr>
          <a:xfrm>
            <a:off x="1034732" y="1120676"/>
            <a:ext cx="9938067"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 Moreover all the chief of the priests, and the people, transgressed very much after all the abominations of the heathen; and polluted the house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which he had hallowed in Jerusalem.</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God of their fathers sent to them by his messengers, rising up betimes, and sending; because he had compassion on his people, and on his dwelling place:</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92F14AD4-617D-4BB3-835B-042C4ED6991C}"/>
              </a:ext>
            </a:extLst>
          </p:cNvPr>
          <p:cNvSpPr/>
          <p:nvPr/>
        </p:nvSpPr>
        <p:spPr>
          <a:xfrm>
            <a:off x="1034730" y="3239879"/>
            <a:ext cx="9938066" cy="353943"/>
          </a:xfrm>
          <a:prstGeom prst="rect">
            <a:avLst/>
          </a:prstGeom>
        </p:spPr>
        <p:txBody>
          <a:bodyPr wrap="square">
            <a:spAutoFit/>
          </a:bodyPr>
          <a:lstStyle/>
          <a:p>
            <a:pPr algn="just"/>
            <a:r>
              <a:rPr lang="en-US" sz="1700"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Because of the Lord’s compassion for us, He sends prophets to warn us of the consequences of sin.</a:t>
            </a:r>
          </a:p>
        </p:txBody>
      </p:sp>
      <p:sp>
        <p:nvSpPr>
          <p:cNvPr id="7" name="Rectángulo 6">
            <a:extLst>
              <a:ext uri="{FF2B5EF4-FFF2-40B4-BE49-F238E27FC236}">
                <a16:creationId xmlns:a16="http://schemas.microsoft.com/office/drawing/2014/main" id="{3F6C7C14-BF43-40B9-AD1E-95BB11EFC903}"/>
              </a:ext>
            </a:extLst>
          </p:cNvPr>
          <p:cNvSpPr/>
          <p:nvPr/>
        </p:nvSpPr>
        <p:spPr>
          <a:xfrm>
            <a:off x="1034731" y="3672251"/>
            <a:ext cx="993806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the prophets’ warnings about the consequences of sin help us understand the Lord’s compassion for us?</a:t>
            </a:r>
          </a:p>
        </p:txBody>
      </p:sp>
    </p:spTree>
    <p:extLst>
      <p:ext uri="{BB962C8B-B14F-4D97-AF65-F5344CB8AC3E}">
        <p14:creationId xmlns:p14="http://schemas.microsoft.com/office/powerpoint/2010/main" val="38683261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p:cTn id="16"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47B0C48F-C3F3-448D-89DA-69E43FF002EF}"/>
              </a:ext>
            </a:extLst>
          </p:cNvPr>
          <p:cNvSpPr/>
          <p:nvPr/>
        </p:nvSpPr>
        <p:spPr>
          <a:xfrm>
            <a:off x="974361" y="821024"/>
            <a:ext cx="2789256" cy="87954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E1A45943-8F47-491B-A52A-D0B666038D9A}"/>
              </a:ext>
            </a:extLst>
          </p:cNvPr>
          <p:cNvSpPr/>
          <p:nvPr/>
        </p:nvSpPr>
        <p:spPr>
          <a:xfrm>
            <a:off x="974361" y="1197909"/>
            <a:ext cx="10104456" cy="306442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46954657-F5FB-47E7-B81A-7F631B09D8E1}"/>
              </a:ext>
            </a:extLst>
          </p:cNvPr>
          <p:cNvSpPr/>
          <p:nvPr/>
        </p:nvSpPr>
        <p:spPr>
          <a:xfrm>
            <a:off x="1113183" y="1184340"/>
            <a:ext cx="9846365" cy="297004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16 </a:t>
            </a:r>
            <a:r>
              <a:rPr lang="en-US" sz="1700" dirty="0">
                <a:solidFill>
                  <a:schemeClr val="bg1"/>
                </a:solidFill>
                <a:latin typeface="Arial" panose="020B0604020202020204" pitchFamily="34" charset="0"/>
                <a:cs typeface="Arial" panose="020B0604020202020204" pitchFamily="34" charset="0"/>
              </a:rPr>
              <a:t>But they mocked the messengers of God, and despised his words, and misused his prophets, until the wrath of the </a:t>
            </a:r>
            <a:r>
              <a:rPr lang="en-US" sz="1700" cap="small" dirty="0">
                <a:solidFill>
                  <a:schemeClr val="bg1"/>
                </a:solidFill>
                <a:latin typeface="Arial" panose="020B0604020202020204" pitchFamily="34" charset="0"/>
                <a:cs typeface="Arial" panose="020B0604020202020204" pitchFamily="34" charset="0"/>
              </a:rPr>
              <a:t>Lord </a:t>
            </a:r>
            <a:r>
              <a:rPr lang="en-US" sz="1700" dirty="0">
                <a:solidFill>
                  <a:schemeClr val="bg1"/>
                </a:solidFill>
                <a:latin typeface="Arial" panose="020B0604020202020204" pitchFamily="34" charset="0"/>
                <a:cs typeface="Arial" panose="020B0604020202020204" pitchFamily="34" charset="0"/>
              </a:rPr>
              <a:t>arose against his people, till there was no remedy.</a:t>
            </a:r>
          </a:p>
          <a:p>
            <a:pPr algn="just" fontAlgn="base"/>
            <a:r>
              <a:rPr lang="en-US" sz="1700" b="1" dirty="0">
                <a:solidFill>
                  <a:schemeClr val="bg1"/>
                </a:solidFill>
                <a:latin typeface="Arial" panose="020B0604020202020204" pitchFamily="34" charset="0"/>
                <a:cs typeface="Arial" panose="020B0604020202020204" pitchFamily="34" charset="0"/>
              </a:rPr>
              <a:t>17 </a:t>
            </a:r>
            <a:r>
              <a:rPr lang="en-US" sz="1700" dirty="0">
                <a:solidFill>
                  <a:schemeClr val="bg1"/>
                </a:solidFill>
                <a:latin typeface="Arial" panose="020B0604020202020204" pitchFamily="34" charset="0"/>
                <a:cs typeface="Arial" panose="020B0604020202020204" pitchFamily="34" charset="0"/>
              </a:rPr>
              <a:t>Therefore he brought upon them the king of the Chaldees, who slew their young men with the sword in the house of their sanctuary, and had no compassion upon young man or maiden, old man, or him that stooped for age: he gave them all into his hand.</a:t>
            </a:r>
          </a:p>
          <a:p>
            <a:pPr algn="just" fontAlgn="base"/>
            <a:r>
              <a:rPr lang="en-US" sz="1700" b="1" dirty="0">
                <a:solidFill>
                  <a:schemeClr val="bg1"/>
                </a:solidFill>
                <a:latin typeface="Arial" panose="020B0604020202020204" pitchFamily="34" charset="0"/>
                <a:cs typeface="Arial" panose="020B0604020202020204" pitchFamily="34" charset="0"/>
              </a:rPr>
              <a:t>18 </a:t>
            </a:r>
            <a:r>
              <a:rPr lang="en-US" sz="1700" dirty="0">
                <a:solidFill>
                  <a:schemeClr val="bg1"/>
                </a:solidFill>
                <a:latin typeface="Arial" panose="020B0604020202020204" pitchFamily="34" charset="0"/>
                <a:cs typeface="Arial" panose="020B0604020202020204" pitchFamily="34" charset="0"/>
              </a:rPr>
              <a:t>And all the vessels of the house of God, great and small, and the treasures of the house of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and the treasures of the king, and of his princes; all these he brought to Babylon.</a:t>
            </a:r>
          </a:p>
          <a:p>
            <a:pPr algn="just" fontAlgn="base"/>
            <a:r>
              <a:rPr lang="en-US" sz="1700" b="1" dirty="0">
                <a:solidFill>
                  <a:schemeClr val="bg1"/>
                </a:solidFill>
                <a:latin typeface="Arial" panose="020B0604020202020204" pitchFamily="34" charset="0"/>
                <a:cs typeface="Arial" panose="020B0604020202020204" pitchFamily="34" charset="0"/>
              </a:rPr>
              <a:t>19 </a:t>
            </a:r>
            <a:r>
              <a:rPr lang="en-US" sz="1700" dirty="0">
                <a:solidFill>
                  <a:schemeClr val="bg1"/>
                </a:solidFill>
                <a:latin typeface="Arial" panose="020B0604020202020204" pitchFamily="34" charset="0"/>
                <a:cs typeface="Arial" panose="020B0604020202020204" pitchFamily="34" charset="0"/>
              </a:rPr>
              <a:t>And they burnt the house of God, and brake down the wall of Jerusalem, and burnt all the palaces thereof with fire, and destroyed all the goodly vessels thereof.</a:t>
            </a:r>
          </a:p>
          <a:p>
            <a:pPr algn="just" fontAlgn="base"/>
            <a:r>
              <a:rPr lang="en-US" sz="1700" b="1" dirty="0">
                <a:solidFill>
                  <a:schemeClr val="bg1"/>
                </a:solidFill>
                <a:latin typeface="Arial" panose="020B0604020202020204" pitchFamily="34" charset="0"/>
                <a:cs typeface="Arial" panose="020B0604020202020204" pitchFamily="34" charset="0"/>
              </a:rPr>
              <a:t>20 </a:t>
            </a:r>
            <a:r>
              <a:rPr lang="en-US" sz="1700" dirty="0">
                <a:solidFill>
                  <a:schemeClr val="bg1"/>
                </a:solidFill>
                <a:latin typeface="Arial" panose="020B0604020202020204" pitchFamily="34" charset="0"/>
                <a:cs typeface="Arial" panose="020B0604020202020204" pitchFamily="34" charset="0"/>
              </a:rPr>
              <a:t>And them that had escaped from the sword carried he away to Babylon; where they were servants to him and his sons until the reign of the kingdom of Persia:</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F6A1FA84-00C5-4D10-979A-B23E06A23FA0}"/>
              </a:ext>
            </a:extLst>
          </p:cNvPr>
          <p:cNvSpPr/>
          <p:nvPr/>
        </p:nvSpPr>
        <p:spPr>
          <a:xfrm>
            <a:off x="1113183" y="836014"/>
            <a:ext cx="262123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Chronicles 36:16-20 </a:t>
            </a:r>
          </a:p>
        </p:txBody>
      </p:sp>
      <p:sp>
        <p:nvSpPr>
          <p:cNvPr id="5" name="Rectángulo 4">
            <a:extLst>
              <a:ext uri="{FF2B5EF4-FFF2-40B4-BE49-F238E27FC236}">
                <a16:creationId xmlns:a16="http://schemas.microsoft.com/office/drawing/2014/main" id="{93DA9A4A-1EBC-4531-8289-A4D8E0E980F5}"/>
              </a:ext>
            </a:extLst>
          </p:cNvPr>
          <p:cNvSpPr/>
          <p:nvPr/>
        </p:nvSpPr>
        <p:spPr>
          <a:xfrm>
            <a:off x="1160761" y="4479801"/>
            <a:ext cx="731520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people in the Southern Kingdom treat the prophets?</a:t>
            </a:r>
          </a:p>
        </p:txBody>
      </p:sp>
      <p:sp>
        <p:nvSpPr>
          <p:cNvPr id="6" name="Rectángulo 5">
            <a:extLst>
              <a:ext uri="{FF2B5EF4-FFF2-40B4-BE49-F238E27FC236}">
                <a16:creationId xmlns:a16="http://schemas.microsoft.com/office/drawing/2014/main" id="{D8A36923-FD05-41AF-8C7C-1CC287BA2B1B}"/>
              </a:ext>
            </a:extLst>
          </p:cNvPr>
          <p:cNvSpPr/>
          <p:nvPr/>
        </p:nvSpPr>
        <p:spPr>
          <a:xfrm>
            <a:off x="1160761" y="4944097"/>
            <a:ext cx="697064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happened to them because they rejected the prophets?</a:t>
            </a:r>
          </a:p>
        </p:txBody>
      </p:sp>
      <p:sp>
        <p:nvSpPr>
          <p:cNvPr id="7" name="Rectángulo 6">
            <a:extLst>
              <a:ext uri="{FF2B5EF4-FFF2-40B4-BE49-F238E27FC236}">
                <a16:creationId xmlns:a16="http://schemas.microsoft.com/office/drawing/2014/main" id="{D89A9AA3-4400-4843-9939-47DD698C5F8A}"/>
              </a:ext>
            </a:extLst>
          </p:cNvPr>
          <p:cNvSpPr/>
          <p:nvPr/>
        </p:nvSpPr>
        <p:spPr>
          <a:xfrm>
            <a:off x="1160761" y="5390295"/>
            <a:ext cx="584006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their experience? </a:t>
            </a:r>
          </a:p>
        </p:txBody>
      </p:sp>
      <p:sp>
        <p:nvSpPr>
          <p:cNvPr id="8" name="Rectángulo 7">
            <a:extLst>
              <a:ext uri="{FF2B5EF4-FFF2-40B4-BE49-F238E27FC236}">
                <a16:creationId xmlns:a16="http://schemas.microsoft.com/office/drawing/2014/main" id="{D05E6C89-E3B9-4CD4-8B6D-D38BF135CE1E}"/>
              </a:ext>
            </a:extLst>
          </p:cNvPr>
          <p:cNvSpPr/>
          <p:nvPr/>
        </p:nvSpPr>
        <p:spPr>
          <a:xfrm>
            <a:off x="1160761" y="5823512"/>
            <a:ext cx="9846364"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Those who reject the words of the prophets will eventually experience the judgments of God.</a:t>
            </a:r>
          </a:p>
        </p:txBody>
      </p:sp>
    </p:spTree>
    <p:extLst>
      <p:ext uri="{BB962C8B-B14F-4D97-AF65-F5344CB8AC3E}">
        <p14:creationId xmlns:p14="http://schemas.microsoft.com/office/powerpoint/2010/main" val="289319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E1A9605-9DCF-4209-BDF2-827F974EDFD0}"/>
              </a:ext>
            </a:extLst>
          </p:cNvPr>
          <p:cNvSpPr/>
          <p:nvPr/>
        </p:nvSpPr>
        <p:spPr>
          <a:xfrm>
            <a:off x="3783508" y="1529294"/>
            <a:ext cx="462498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happened to Lehi during this time?</a:t>
            </a:r>
          </a:p>
        </p:txBody>
      </p:sp>
      <p:sp>
        <p:nvSpPr>
          <p:cNvPr id="4" name="Rectángulo 3">
            <a:extLst>
              <a:ext uri="{FF2B5EF4-FFF2-40B4-BE49-F238E27FC236}">
                <a16:creationId xmlns:a16="http://schemas.microsoft.com/office/drawing/2014/main" id="{3CD26DDA-0E68-4F74-A3FE-2584AD92B9B7}"/>
              </a:ext>
            </a:extLst>
          </p:cNvPr>
          <p:cNvSpPr/>
          <p:nvPr/>
        </p:nvSpPr>
        <p:spPr>
          <a:xfrm>
            <a:off x="2120348" y="2274981"/>
            <a:ext cx="795130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happened to most of the Jews in Jerusalem who were not killed?</a:t>
            </a:r>
          </a:p>
        </p:txBody>
      </p:sp>
      <p:sp>
        <p:nvSpPr>
          <p:cNvPr id="5" name="Rectángulo 4">
            <a:extLst>
              <a:ext uri="{FF2B5EF4-FFF2-40B4-BE49-F238E27FC236}">
                <a16:creationId xmlns:a16="http://schemas.microsoft.com/office/drawing/2014/main" id="{F34A7D1C-A657-437B-AAAE-46991B474EAD}"/>
              </a:ext>
            </a:extLst>
          </p:cNvPr>
          <p:cNvSpPr/>
          <p:nvPr/>
        </p:nvSpPr>
        <p:spPr>
          <a:xfrm>
            <a:off x="1596887" y="3297921"/>
            <a:ext cx="8998226" cy="646331"/>
          </a:xfrm>
          <a:prstGeom prst="rect">
            <a:avLst/>
          </a:prstGeom>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What have you learned today about the order of the books in the latter part of the Old Testament?</a:t>
            </a:r>
          </a:p>
        </p:txBody>
      </p:sp>
      <p:sp>
        <p:nvSpPr>
          <p:cNvPr id="6" name="Rectángulo 5">
            <a:extLst>
              <a:ext uri="{FF2B5EF4-FFF2-40B4-BE49-F238E27FC236}">
                <a16:creationId xmlns:a16="http://schemas.microsoft.com/office/drawing/2014/main" id="{5BC9E90C-743B-485F-8FE9-1FF78118BE79}"/>
              </a:ext>
            </a:extLst>
          </p:cNvPr>
          <p:cNvSpPr/>
          <p:nvPr/>
        </p:nvSpPr>
        <p:spPr>
          <a:xfrm>
            <a:off x="1742661" y="4273901"/>
            <a:ext cx="8706678" cy="646331"/>
          </a:xfrm>
          <a:prstGeom prst="rect">
            <a:avLst/>
          </a:prstGeom>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How might it be helpful as you study these books to understand when and where these prophets lived?</a:t>
            </a:r>
          </a:p>
        </p:txBody>
      </p:sp>
    </p:spTree>
    <p:extLst>
      <p:ext uri="{BB962C8B-B14F-4D97-AF65-F5344CB8AC3E}">
        <p14:creationId xmlns:p14="http://schemas.microsoft.com/office/powerpoint/2010/main" val="3372997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Circuito</Template>
  <TotalTime>3</TotalTime>
  <Words>693</Words>
  <Application>Microsoft Office PowerPoint</Application>
  <PresentationFormat>Widescreen</PresentationFormat>
  <Paragraphs>42</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MingLiU_HKSCS-ExtB</vt:lpstr>
      <vt:lpstr>Arial</vt:lpstr>
      <vt:lpstr>Bahnschrift Light</vt:lpstr>
      <vt:lpstr>Bahnschrift SemiBold Condensed</vt:lpstr>
      <vt:lpstr>Calibri</vt:lpstr>
      <vt:lpstr>Microsoft PhagsPa</vt:lpstr>
      <vt:lpstr>Rockwell</vt:lpstr>
      <vt:lpstr>Tw Cen MT</vt:lpstr>
      <vt:lpstr>Wingdings 3</vt:lpstr>
      <vt:lpstr>Circuito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4777</cp:revision>
  <dcterms:created xsi:type="dcterms:W3CDTF">2018-08-29T04:26:39Z</dcterms:created>
  <dcterms:modified xsi:type="dcterms:W3CDTF">2022-02-05T02:44:15Z</dcterms:modified>
</cp:coreProperties>
</file>