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81" r:id="rId3"/>
    <p:sldId id="382" r:id="rId4"/>
    <p:sldId id="383" r:id="rId5"/>
    <p:sldId id="384" r:id="rId6"/>
    <p:sldId id="385" r:id="rId7"/>
    <p:sldId id="386" r:id="rId8"/>
    <p:sldId id="387" r:id="rId9"/>
    <p:sldId id="388" r:id="rId10"/>
    <p:sldId id="389" r:id="rId11"/>
    <p:sldId id="3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6F7CBF"/>
    <a:srgbClr val="59C7E9"/>
    <a:srgbClr val="FFD757"/>
    <a:srgbClr val="FF6600"/>
    <a:srgbClr val="6372DF"/>
    <a:srgbClr val="E97159"/>
    <a:srgbClr val="D6E513"/>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1000" b="-31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ggWHMo6McFI?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Dubai Medium" panose="020B0603030403030204" pitchFamily="34" charset="-78"/>
                <a:ea typeface="MS Gothic" panose="020B0609070205080204" pitchFamily="49" charset="-128"/>
                <a:cs typeface="Dubai Medium" panose="020B0603030403030204" pitchFamily="34" charset="-78"/>
              </a:rPr>
              <a:t>SEMINARY</a:t>
            </a:r>
          </a:p>
        </p:txBody>
      </p:sp>
    </p:spTree>
    <p:extLst>
      <p:ext uri="{BB962C8B-B14F-4D97-AF65-F5344CB8AC3E}">
        <p14:creationId xmlns:p14="http://schemas.microsoft.com/office/powerpoint/2010/main" val="136617102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0798904-44E3-4AEB-9ED6-2C32E8150E77}"/>
              </a:ext>
            </a:extLst>
          </p:cNvPr>
          <p:cNvSpPr/>
          <p:nvPr/>
        </p:nvSpPr>
        <p:spPr>
          <a:xfrm>
            <a:off x="2537791" y="2459504"/>
            <a:ext cx="7116417" cy="1938992"/>
          </a:xfrm>
          <a:prstGeom prst="rect">
            <a:avLst/>
          </a:prstGeom>
        </p:spPr>
        <p:txBody>
          <a:bodyPr wrap="square">
            <a:spAutoFit/>
          </a:bodyPr>
          <a:lstStyle/>
          <a:p>
            <a:pPr algn="ctr" fontAlgn="base"/>
            <a:r>
              <a:rPr lang="en-US" sz="4000" b="1" dirty="0">
                <a:solidFill>
                  <a:srgbClr val="3C424E"/>
                </a:solidFill>
                <a:latin typeface="Times New Roman" panose="02020603050405020304" pitchFamily="18" charset="0"/>
                <a:cs typeface="Times New Roman" panose="02020603050405020304" pitchFamily="18" charset="0"/>
              </a:rPr>
              <a:t>“Jerusalem is destroyed, and the people of Judah are brought into captivity”</a:t>
            </a:r>
            <a:endParaRPr lang="en-US" sz="4000" b="1" dirty="0">
              <a:solidFill>
                <a:srgbClr val="3C424E"/>
              </a:solidFill>
              <a:effectLst/>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25E16106-5410-4579-BA80-3E69119AEAA4}"/>
              </a:ext>
            </a:extLst>
          </p:cNvPr>
          <p:cNvSpPr/>
          <p:nvPr/>
        </p:nvSpPr>
        <p:spPr>
          <a:xfrm>
            <a:off x="1113183" y="968273"/>
            <a:ext cx="233910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Kings 23:26-25:30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DFE1CCB-3A77-4A01-880A-36F63D70FAF0}"/>
              </a:ext>
            </a:extLst>
          </p:cNvPr>
          <p:cNvSpPr/>
          <p:nvPr/>
        </p:nvSpPr>
        <p:spPr>
          <a:xfrm>
            <a:off x="1007165" y="783607"/>
            <a:ext cx="2074079" cy="86832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FA4F9FB-3506-49B1-B930-12134DC9B0E0}"/>
              </a:ext>
            </a:extLst>
          </p:cNvPr>
          <p:cNvSpPr/>
          <p:nvPr/>
        </p:nvSpPr>
        <p:spPr>
          <a:xfrm>
            <a:off x="1007165" y="1152939"/>
            <a:ext cx="9833110" cy="28899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7B8EB17-993D-4726-B4E7-EEA83EE3C727}"/>
              </a:ext>
            </a:extLst>
          </p:cNvPr>
          <p:cNvSpPr/>
          <p:nvPr/>
        </p:nvSpPr>
        <p:spPr>
          <a:xfrm>
            <a:off x="1113183" y="783607"/>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25:6-12.</a:t>
            </a:r>
          </a:p>
        </p:txBody>
      </p:sp>
      <p:sp>
        <p:nvSpPr>
          <p:cNvPr id="4" name="Rectángulo 3">
            <a:extLst>
              <a:ext uri="{FF2B5EF4-FFF2-40B4-BE49-F238E27FC236}">
                <a16:creationId xmlns:a16="http://schemas.microsoft.com/office/drawing/2014/main" id="{65358179-1386-415E-859D-14A87AA5B100}"/>
              </a:ext>
            </a:extLst>
          </p:cNvPr>
          <p:cNvSpPr/>
          <p:nvPr/>
        </p:nvSpPr>
        <p:spPr>
          <a:xfrm>
            <a:off x="1113182" y="1152939"/>
            <a:ext cx="9727095" cy="2862322"/>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So they took the king, and brought him up to the king of Babylon to </a:t>
            </a:r>
            <a:r>
              <a:rPr lang="en-US" sz="1500" dirty="0" err="1">
                <a:solidFill>
                  <a:schemeClr val="bg1"/>
                </a:solidFill>
                <a:latin typeface="Arial" panose="020B0604020202020204" pitchFamily="34" charset="0"/>
                <a:cs typeface="Arial" panose="020B0604020202020204" pitchFamily="34" charset="0"/>
              </a:rPr>
              <a:t>Riblah</a:t>
            </a:r>
            <a:r>
              <a:rPr lang="en-US" sz="1500" dirty="0">
                <a:solidFill>
                  <a:schemeClr val="bg1"/>
                </a:solidFill>
                <a:latin typeface="Arial" panose="020B0604020202020204" pitchFamily="34" charset="0"/>
                <a:cs typeface="Arial" panose="020B0604020202020204" pitchFamily="34" charset="0"/>
              </a:rPr>
              <a:t>; and they gave judgment upon him.</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And they slew the sons of Zedekiah before his eyes, and put out the eyes of Zedekiah, and bound him with fetters of brass, and carried him to Babylon.</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 And in the fifth month, on the seventh day of the month, which is the nineteenth year of king Nebuchadnezzar king of Babylon, came Nebuzar-adan, captain of the guard, a servant of the king of Babylon, unto Jerusalem:</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And he burnt the house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and the king’s house, and all the houses of Jerusalem, and every great man’s house burnt he with fire.</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all the army of the Chaldees, that were with the captain of the guard, brake down the walls of Jerusalem round about.</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Now the rest of the people that were left in the city, and the fugitives that fell away to the king of Babylon, with the remnant of the multitude, did Nebuzar-adan the captain of the guard carry away.</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But the captain of the guard left of the poor of the land to be vinedressers and husbandmen.</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DE99B55-885C-47EF-ACE3-A6B5B2EF8946}"/>
              </a:ext>
            </a:extLst>
          </p:cNvPr>
          <p:cNvSpPr/>
          <p:nvPr/>
        </p:nvSpPr>
        <p:spPr>
          <a:xfrm>
            <a:off x="1113182" y="4042865"/>
            <a:ext cx="63145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Babylonians do to Zedekiah and his sons?</a:t>
            </a:r>
          </a:p>
        </p:txBody>
      </p:sp>
      <p:sp>
        <p:nvSpPr>
          <p:cNvPr id="6" name="Rectángulo 5">
            <a:extLst>
              <a:ext uri="{FF2B5EF4-FFF2-40B4-BE49-F238E27FC236}">
                <a16:creationId xmlns:a16="http://schemas.microsoft.com/office/drawing/2014/main" id="{E6BE1E1A-C0A4-43B0-91DE-7A80BC71F2FF}"/>
              </a:ext>
            </a:extLst>
          </p:cNvPr>
          <p:cNvSpPr/>
          <p:nvPr/>
        </p:nvSpPr>
        <p:spPr>
          <a:xfrm>
            <a:off x="1113182" y="4439801"/>
            <a:ext cx="69573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Babylonians do to most of the people of Judah?</a:t>
            </a:r>
          </a:p>
        </p:txBody>
      </p:sp>
      <p:sp>
        <p:nvSpPr>
          <p:cNvPr id="7" name="Rectángulo 6">
            <a:extLst>
              <a:ext uri="{FF2B5EF4-FFF2-40B4-BE49-F238E27FC236}">
                <a16:creationId xmlns:a16="http://schemas.microsoft.com/office/drawing/2014/main" id="{5937DCFC-7100-4DA1-985E-588C17DB29D8}"/>
              </a:ext>
            </a:extLst>
          </p:cNvPr>
          <p:cNvSpPr/>
          <p:nvPr/>
        </p:nvSpPr>
        <p:spPr>
          <a:xfrm>
            <a:off x="1113181" y="4836737"/>
            <a:ext cx="79380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temple, the houses, and the walls of Jerusalem?</a:t>
            </a:r>
          </a:p>
        </p:txBody>
      </p:sp>
      <p:sp>
        <p:nvSpPr>
          <p:cNvPr id="8" name="Rectángulo 7">
            <a:extLst>
              <a:ext uri="{FF2B5EF4-FFF2-40B4-BE49-F238E27FC236}">
                <a16:creationId xmlns:a16="http://schemas.microsoft.com/office/drawing/2014/main" id="{BB76E9F1-B5EA-4F82-B9B9-2A0778536BBD}"/>
              </a:ext>
            </a:extLst>
          </p:cNvPr>
          <p:cNvSpPr/>
          <p:nvPr/>
        </p:nvSpPr>
        <p:spPr>
          <a:xfrm>
            <a:off x="1113181" y="5168944"/>
            <a:ext cx="97270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identify from the account of Zedekiah about the consequences of disobeying the Lord’s commandments? </a:t>
            </a:r>
          </a:p>
        </p:txBody>
      </p:sp>
      <p:sp>
        <p:nvSpPr>
          <p:cNvPr id="9" name="Rectángulo 8">
            <a:extLst>
              <a:ext uri="{FF2B5EF4-FFF2-40B4-BE49-F238E27FC236}">
                <a16:creationId xmlns:a16="http://schemas.microsoft.com/office/drawing/2014/main" id="{15F6A722-EE57-4F31-9930-2C41DE48A36E}"/>
              </a:ext>
            </a:extLst>
          </p:cNvPr>
          <p:cNvSpPr/>
          <p:nvPr/>
        </p:nvSpPr>
        <p:spPr>
          <a:xfrm>
            <a:off x="1113181" y="5815275"/>
            <a:ext cx="812358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disobey the Lord’s commandments, then we may lose His protection.</a:t>
            </a:r>
          </a:p>
        </p:txBody>
      </p:sp>
    </p:spTree>
    <p:extLst>
      <p:ext uri="{BB962C8B-B14F-4D97-AF65-F5344CB8AC3E}">
        <p14:creationId xmlns:p14="http://schemas.microsoft.com/office/powerpoint/2010/main" val="1643020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Bahnschrift Light" panose="020B0502040204020203" pitchFamily="34" charset="0"/>
                <a:ea typeface="MS PMincho" panose="02020600040205080304" pitchFamily="18" charset="-128"/>
                <a:cs typeface="Calibri" panose="020F0502020204030204" pitchFamily="34" charset="0"/>
              </a:rPr>
              <a:t>LESSON 101</a:t>
            </a:r>
          </a:p>
        </p:txBody>
      </p:sp>
      <p:sp>
        <p:nvSpPr>
          <p:cNvPr id="2" name="Rectángulo 1">
            <a:extLst>
              <a:ext uri="{FF2B5EF4-FFF2-40B4-BE49-F238E27FC236}">
                <a16:creationId xmlns:a16="http://schemas.microsoft.com/office/drawing/2014/main" id="{BA28EB41-B06B-4C73-B8C4-6DB7B9542C59}"/>
              </a:ext>
            </a:extLst>
          </p:cNvPr>
          <p:cNvSpPr/>
          <p:nvPr/>
        </p:nvSpPr>
        <p:spPr>
          <a:xfrm>
            <a:off x="3967051" y="2967335"/>
            <a:ext cx="4257897" cy="923330"/>
          </a:xfrm>
          <a:prstGeom prst="rect">
            <a:avLst/>
          </a:prstGeom>
        </p:spPr>
        <p:txBody>
          <a:bodyPr wrap="none">
            <a:spAutoFit/>
          </a:bodyPr>
          <a:lstStyle/>
          <a:p>
            <a:pPr fontAlgn="base"/>
            <a:r>
              <a:rPr lang="en-US" sz="5400" b="1" dirty="0">
                <a:solidFill>
                  <a:schemeClr val="bg1"/>
                </a:solidFill>
                <a:latin typeface="Dubai Medium" panose="020B0603030403030204" pitchFamily="34" charset="-78"/>
                <a:cs typeface="Dubai Medium" panose="020B0603030403030204" pitchFamily="34" charset="-78"/>
              </a:rPr>
              <a:t>2 Kings 21-25</a:t>
            </a:r>
            <a:endParaRPr lang="en-US" sz="5400" b="1" i="0" dirty="0">
              <a:solidFill>
                <a:schemeClr val="bg1"/>
              </a:solidFill>
              <a:effectLst/>
              <a:latin typeface="Dubai Medium" panose="020B0603030403030204" pitchFamily="34" charset="-78"/>
              <a:cs typeface="Dubai Medium" panose="020B0603030403030204" pitchFamily="34" charset="-78"/>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F5D8E99-25C4-4F4A-99E3-94117FC17B6D}"/>
              </a:ext>
            </a:extLst>
          </p:cNvPr>
          <p:cNvSpPr/>
          <p:nvPr/>
        </p:nvSpPr>
        <p:spPr>
          <a:xfrm>
            <a:off x="2040835" y="2459504"/>
            <a:ext cx="8110330" cy="1938992"/>
          </a:xfrm>
          <a:prstGeom prst="rect">
            <a:avLst/>
          </a:prstGeom>
        </p:spPr>
        <p:txBody>
          <a:bodyPr wrap="square">
            <a:spAutoFit/>
          </a:bodyPr>
          <a:lstStyle/>
          <a:p>
            <a:pPr algn="ctr" fontAlgn="base"/>
            <a:r>
              <a:rPr lang="en-US" sz="4000" b="1" dirty="0">
                <a:solidFill>
                  <a:schemeClr val="bg1"/>
                </a:solidFill>
                <a:latin typeface="Times New Roman" panose="02020603050405020304" pitchFamily="18" charset="0"/>
                <a:cs typeface="Times New Roman" panose="02020603050405020304" pitchFamily="18" charset="0"/>
              </a:rPr>
              <a:t>“After Manasseh and Amon reign in wickedness, Josiah helps the people of Judah return to the Lord”</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76AA35C3-2B04-4710-9719-590CB1F37550}"/>
              </a:ext>
            </a:extLst>
          </p:cNvPr>
          <p:cNvSpPr/>
          <p:nvPr/>
        </p:nvSpPr>
        <p:spPr>
          <a:xfrm>
            <a:off x="1113183" y="968273"/>
            <a:ext cx="221086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Kings 21:1-23:25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2844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BF98B8A-9AEB-4009-986F-A53F2EB65CD6}"/>
              </a:ext>
            </a:extLst>
          </p:cNvPr>
          <p:cNvSpPr/>
          <p:nvPr/>
        </p:nvSpPr>
        <p:spPr>
          <a:xfrm>
            <a:off x="674555" y="779683"/>
            <a:ext cx="2113615" cy="7558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9D0B86AC-9AF8-46A3-8C55-D11D54A96603}"/>
              </a:ext>
            </a:extLst>
          </p:cNvPr>
          <p:cNvSpPr/>
          <p:nvPr/>
        </p:nvSpPr>
        <p:spPr>
          <a:xfrm>
            <a:off x="674557" y="1152939"/>
            <a:ext cx="10192223" cy="42473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659450F-E20A-466A-987D-79884B8E2834}"/>
              </a:ext>
            </a:extLst>
          </p:cNvPr>
          <p:cNvSpPr/>
          <p:nvPr/>
        </p:nvSpPr>
        <p:spPr>
          <a:xfrm>
            <a:off x="791112" y="78360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21:1-9.</a:t>
            </a:r>
          </a:p>
        </p:txBody>
      </p:sp>
      <p:sp>
        <p:nvSpPr>
          <p:cNvPr id="4" name="Rectángulo 3">
            <a:extLst>
              <a:ext uri="{FF2B5EF4-FFF2-40B4-BE49-F238E27FC236}">
                <a16:creationId xmlns:a16="http://schemas.microsoft.com/office/drawing/2014/main" id="{CB7A9E8B-3F90-4479-B266-7D18FA2ABACB}"/>
              </a:ext>
            </a:extLst>
          </p:cNvPr>
          <p:cNvSpPr/>
          <p:nvPr/>
        </p:nvSpPr>
        <p:spPr>
          <a:xfrm>
            <a:off x="791112" y="1152939"/>
            <a:ext cx="10075670" cy="424731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Manasseh was twelve years old when he began to reign, and reigned fifty and five years in Jerusalem. And his mother’s name was Hephzi-bah.</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And he did that which was evil in the sight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after the abominations of the heathen, whom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cast out before the children of Israel.</a:t>
            </a:r>
          </a:p>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For he built up again the high places which Hezekiah his father had destroyed; and he reared up altars for Baal, and made a grove, as did Ahab king of Israel; and worshipped all the host of heaven, and served them.</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And he built altars in the house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of which the </a:t>
            </a:r>
            <a:r>
              <a:rPr lang="en-US" sz="1500" cap="small" dirty="0">
                <a:solidFill>
                  <a:schemeClr val="bg1"/>
                </a:solidFill>
                <a:latin typeface="Arial" panose="020B0604020202020204" pitchFamily="34" charset="0"/>
                <a:cs typeface="Arial" panose="020B0604020202020204" pitchFamily="34" charset="0"/>
              </a:rPr>
              <a:t>Lord </a:t>
            </a:r>
            <a:r>
              <a:rPr lang="en-US" sz="1500" dirty="0">
                <a:solidFill>
                  <a:schemeClr val="bg1"/>
                </a:solidFill>
                <a:latin typeface="Arial" panose="020B0604020202020204" pitchFamily="34" charset="0"/>
                <a:cs typeface="Arial" panose="020B0604020202020204" pitchFamily="34" charset="0"/>
              </a:rPr>
              <a:t>said, In Jerusalem will I put my name.</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And he built altars for all the host of heaven in the two courts of the house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he made his son pass through the fire, and observed times, and used enchantments, and dealt with familiar spirits and wizards: he wrought much wickedness in the sight of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to provoke him to anger.</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And he set a graven image of the grove that he had made in the house, of which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said to David, and to Solomon his son, In this house, and in Jerusalem, which I have chosen out of all tribes of Israel, will I put my name for ever:</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Neither will I make the feet of Israel move any more out of the land which I gave their fathers; only if they will observe to do according to all that I have commanded them, and according to all the law that my servant Moses commanded them.</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But they hearkened not: and Manasseh seduced them to do more evil than did the nations whom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destroyed before the children of Israel.</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673F4B2-F77A-4B59-852A-DA16AD79BBF8}"/>
              </a:ext>
            </a:extLst>
          </p:cNvPr>
          <p:cNvSpPr/>
          <p:nvPr/>
        </p:nvSpPr>
        <p:spPr>
          <a:xfrm>
            <a:off x="791111" y="5519596"/>
            <a:ext cx="725295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are some ways Manasseh influenced the people of Judah?</a:t>
            </a:r>
          </a:p>
        </p:txBody>
      </p:sp>
      <p:sp>
        <p:nvSpPr>
          <p:cNvPr id="6" name="Rectángulo 5">
            <a:extLst>
              <a:ext uri="{FF2B5EF4-FFF2-40B4-BE49-F238E27FC236}">
                <a16:creationId xmlns:a16="http://schemas.microsoft.com/office/drawing/2014/main" id="{3F877487-04B4-431A-83DB-6033FD21AEB1}"/>
              </a:ext>
            </a:extLst>
          </p:cNvPr>
          <p:cNvSpPr/>
          <p:nvPr/>
        </p:nvSpPr>
        <p:spPr>
          <a:xfrm>
            <a:off x="791111" y="5977490"/>
            <a:ext cx="10075669"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principles can we learn from Manasseh’s unrighteous influence upon the people of Judah? </a:t>
            </a:r>
          </a:p>
        </p:txBody>
      </p:sp>
    </p:spTree>
    <p:extLst>
      <p:ext uri="{BB962C8B-B14F-4D97-AF65-F5344CB8AC3E}">
        <p14:creationId xmlns:p14="http://schemas.microsoft.com/office/powerpoint/2010/main" val="1828606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601ECA2-E14D-4C08-9D02-02DEF47D40B3}"/>
              </a:ext>
            </a:extLst>
          </p:cNvPr>
          <p:cNvSpPr/>
          <p:nvPr/>
        </p:nvSpPr>
        <p:spPr>
          <a:xfrm>
            <a:off x="954156" y="779683"/>
            <a:ext cx="2298710" cy="8842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731A577E-68C1-42CC-A5BA-99572D77EC59}"/>
              </a:ext>
            </a:extLst>
          </p:cNvPr>
          <p:cNvSpPr/>
          <p:nvPr/>
        </p:nvSpPr>
        <p:spPr>
          <a:xfrm>
            <a:off x="954157" y="1149015"/>
            <a:ext cx="10124659" cy="23083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5962AEF6-B317-4217-9878-A9DB5D6D5E7D}"/>
              </a:ext>
            </a:extLst>
          </p:cNvPr>
          <p:cNvSpPr/>
          <p:nvPr/>
        </p:nvSpPr>
        <p:spPr>
          <a:xfrm>
            <a:off x="1113183" y="779683"/>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21:10-13</a:t>
            </a:r>
          </a:p>
        </p:txBody>
      </p:sp>
      <p:sp>
        <p:nvSpPr>
          <p:cNvPr id="4" name="Rectángulo 3">
            <a:extLst>
              <a:ext uri="{FF2B5EF4-FFF2-40B4-BE49-F238E27FC236}">
                <a16:creationId xmlns:a16="http://schemas.microsoft.com/office/drawing/2014/main" id="{8E68D28B-2CA4-4D33-9613-5F063EEA3B11}"/>
              </a:ext>
            </a:extLst>
          </p:cNvPr>
          <p:cNvSpPr/>
          <p:nvPr/>
        </p:nvSpPr>
        <p:spPr>
          <a:xfrm>
            <a:off x="1113183" y="3641899"/>
            <a:ext cx="43268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compare to a dish?</a:t>
            </a:r>
          </a:p>
        </p:txBody>
      </p:sp>
      <p:sp>
        <p:nvSpPr>
          <p:cNvPr id="5" name="Rectángulo 4">
            <a:extLst>
              <a:ext uri="{FF2B5EF4-FFF2-40B4-BE49-F238E27FC236}">
                <a16:creationId xmlns:a16="http://schemas.microsoft.com/office/drawing/2014/main" id="{72669E61-19C9-4B83-973C-57A3C8B09CBE}"/>
              </a:ext>
            </a:extLst>
          </p:cNvPr>
          <p:cNvSpPr/>
          <p:nvPr/>
        </p:nvSpPr>
        <p:spPr>
          <a:xfrm>
            <a:off x="1113183" y="1149015"/>
            <a:ext cx="980660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by his servants the prophets, saying,</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Because Manasseh king of Judah hath done these abominations, and hath done wickedly above all that the Amorites did, which were before him, and hath made Judah also to sin with his idols:</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Therefore thus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Behold, I am bringing such evil upon Jerusalem and Judah, that whosoever heareth of it, both his ears shall tingle.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 will stretch over Jerusalem the line of Samaria, and the plummet of the house of Ahab: and I will wipe Jerusalem as a man wipeth a dish, wiping it, and turning it upside down.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257A4C8-503E-4475-8473-BF7501A06401}"/>
              </a:ext>
            </a:extLst>
          </p:cNvPr>
          <p:cNvSpPr/>
          <p:nvPr/>
        </p:nvSpPr>
        <p:spPr>
          <a:xfrm>
            <a:off x="1113182" y="4011231"/>
            <a:ext cx="98066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Lord’s statement that He would “wipe Jerusalem as a man wipeth a dish, wiping it, and turning it upside down” (verse 13) means? </a:t>
            </a:r>
          </a:p>
        </p:txBody>
      </p:sp>
    </p:spTree>
    <p:extLst>
      <p:ext uri="{BB962C8B-B14F-4D97-AF65-F5344CB8AC3E}">
        <p14:creationId xmlns:p14="http://schemas.microsoft.com/office/powerpoint/2010/main" val="195765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Josiah and the Book of the Law">
            <a:hlinkClick r:id="" action="ppaction://media"/>
            <a:extLst>
              <a:ext uri="{FF2B5EF4-FFF2-40B4-BE49-F238E27FC236}">
                <a16:creationId xmlns:a16="http://schemas.microsoft.com/office/drawing/2014/main" id="{2824F796-C129-49DE-AEA6-AC5EE7586B57}"/>
              </a:ext>
            </a:extLst>
          </p:cNvPr>
          <p:cNvPicPr>
            <a:picLocks noRot="1" noChangeAspect="1"/>
          </p:cNvPicPr>
          <p:nvPr>
            <a:videoFile r:link="rId1"/>
          </p:nvPr>
        </p:nvPicPr>
        <p:blipFill>
          <a:blip r:embed="rId3"/>
          <a:stretch>
            <a:fillRect/>
          </a:stretch>
        </p:blipFill>
        <p:spPr>
          <a:xfrm>
            <a:off x="2466375" y="1211745"/>
            <a:ext cx="7883572" cy="44345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5172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D6BD88-E1AB-41A8-9F6F-E380787F82A0}"/>
              </a:ext>
            </a:extLst>
          </p:cNvPr>
          <p:cNvSpPr/>
          <p:nvPr/>
        </p:nvSpPr>
        <p:spPr>
          <a:xfrm>
            <a:off x="1517239" y="779683"/>
            <a:ext cx="1519549" cy="54402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1C4D8F29-F1B2-4C7B-90CE-41B196C00A97}"/>
              </a:ext>
            </a:extLst>
          </p:cNvPr>
          <p:cNvSpPr/>
          <p:nvPr/>
        </p:nvSpPr>
        <p:spPr>
          <a:xfrm>
            <a:off x="1404730" y="2241079"/>
            <a:ext cx="2131439" cy="79880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447BAC3C-2619-44E0-B0BE-335E89F0F6C4}"/>
              </a:ext>
            </a:extLst>
          </p:cNvPr>
          <p:cNvSpPr/>
          <p:nvPr/>
        </p:nvSpPr>
        <p:spPr>
          <a:xfrm>
            <a:off x="1404730" y="2594949"/>
            <a:ext cx="9305706" cy="25292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D7EAB67-74B3-49DE-B56F-D026B8F895E0}"/>
              </a:ext>
            </a:extLst>
          </p:cNvPr>
          <p:cNvSpPr/>
          <p:nvPr/>
        </p:nvSpPr>
        <p:spPr>
          <a:xfrm>
            <a:off x="1506028" y="1149015"/>
            <a:ext cx="9179944" cy="6024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107501A0-9506-42EE-A6F3-0A274B7C1558}"/>
              </a:ext>
            </a:extLst>
          </p:cNvPr>
          <p:cNvSpPr/>
          <p:nvPr/>
        </p:nvSpPr>
        <p:spPr>
          <a:xfrm>
            <a:off x="1506028" y="779683"/>
            <a:ext cx="15440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22:8</a:t>
            </a:r>
          </a:p>
        </p:txBody>
      </p:sp>
      <p:sp>
        <p:nvSpPr>
          <p:cNvPr id="4" name="Rectángulo 3">
            <a:extLst>
              <a:ext uri="{FF2B5EF4-FFF2-40B4-BE49-F238E27FC236}">
                <a16:creationId xmlns:a16="http://schemas.microsoft.com/office/drawing/2014/main" id="{DDBC7976-4D88-4829-851A-7305A0D47D7F}"/>
              </a:ext>
            </a:extLst>
          </p:cNvPr>
          <p:cNvSpPr/>
          <p:nvPr/>
        </p:nvSpPr>
        <p:spPr>
          <a:xfrm>
            <a:off x="1506028" y="1149015"/>
            <a:ext cx="9179944" cy="58477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 And Hilkiah the high priest said unto Shaphan the scribe, I have found the book of the law in the house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Hilkiah gave the book to Shaphan, and he read it.</a:t>
            </a:r>
          </a:p>
        </p:txBody>
      </p:sp>
      <p:sp>
        <p:nvSpPr>
          <p:cNvPr id="5" name="Rectángulo 4">
            <a:extLst>
              <a:ext uri="{FF2B5EF4-FFF2-40B4-BE49-F238E27FC236}">
                <a16:creationId xmlns:a16="http://schemas.microsoft.com/office/drawing/2014/main" id="{E2753F36-7FF3-4FB8-B39A-C180708FAAF7}"/>
              </a:ext>
            </a:extLst>
          </p:cNvPr>
          <p:cNvSpPr/>
          <p:nvPr/>
        </p:nvSpPr>
        <p:spPr>
          <a:xfrm>
            <a:off x="1506028" y="1811610"/>
            <a:ext cx="35830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found in the temple?</a:t>
            </a:r>
          </a:p>
        </p:txBody>
      </p:sp>
      <p:sp>
        <p:nvSpPr>
          <p:cNvPr id="6" name="Rectángulo 5">
            <a:extLst>
              <a:ext uri="{FF2B5EF4-FFF2-40B4-BE49-F238E27FC236}">
                <a16:creationId xmlns:a16="http://schemas.microsoft.com/office/drawing/2014/main" id="{E98F6094-96F9-413D-9B02-77237483EDCB}"/>
              </a:ext>
            </a:extLst>
          </p:cNvPr>
          <p:cNvSpPr/>
          <p:nvPr/>
        </p:nvSpPr>
        <p:spPr>
          <a:xfrm>
            <a:off x="6096000" y="1811610"/>
            <a:ext cx="37753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book of the law”?</a:t>
            </a:r>
          </a:p>
        </p:txBody>
      </p:sp>
      <p:sp>
        <p:nvSpPr>
          <p:cNvPr id="7" name="Rectángulo 6">
            <a:extLst>
              <a:ext uri="{FF2B5EF4-FFF2-40B4-BE49-F238E27FC236}">
                <a16:creationId xmlns:a16="http://schemas.microsoft.com/office/drawing/2014/main" id="{728D494D-DD86-4FE9-A2F0-FA2956D74568}"/>
              </a:ext>
            </a:extLst>
          </p:cNvPr>
          <p:cNvSpPr/>
          <p:nvPr/>
        </p:nvSpPr>
        <p:spPr>
          <a:xfrm>
            <a:off x="1530492" y="2241079"/>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Kings 22:10-13</a:t>
            </a:r>
          </a:p>
        </p:txBody>
      </p:sp>
      <p:sp>
        <p:nvSpPr>
          <p:cNvPr id="8" name="Rectángulo 7">
            <a:extLst>
              <a:ext uri="{FF2B5EF4-FFF2-40B4-BE49-F238E27FC236}">
                <a16:creationId xmlns:a16="http://schemas.microsoft.com/office/drawing/2014/main" id="{F922F3A6-5B18-4C14-80B0-E6353187CD38}"/>
              </a:ext>
            </a:extLst>
          </p:cNvPr>
          <p:cNvSpPr/>
          <p:nvPr/>
        </p:nvSpPr>
        <p:spPr>
          <a:xfrm>
            <a:off x="1506028" y="2610411"/>
            <a:ext cx="9179944"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Shaphan the scribe shewed the king, saying, Hilkiah the priest hath delivered me a book. And Shaphan read it before the king.</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it came to pass, when the king had heard the words of the book of the law, that he rent his clothes.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the king commanded Hilkiah the priest, and Ahikam the son of Shaphan, and Achbor the son of Michaiah, and Shaphan the scribe, and Asahiah a servant of the king’s, saying,</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Go ye, inquire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for me, and for the people, and for all Judah, concerning the words of this book that is found: for great is the wrath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that is kindled against us, because our fathers have not hearkened unto the words of this book, to do according unto all that which is written concerning us.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06373A2C-B69A-4A63-BA02-CD2403B11A38}"/>
              </a:ext>
            </a:extLst>
          </p:cNvPr>
          <p:cNvSpPr/>
          <p:nvPr/>
        </p:nvSpPr>
        <p:spPr>
          <a:xfrm>
            <a:off x="1530491" y="5164956"/>
            <a:ext cx="83409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Josiah respond when he heard the words of the book of the law?</a:t>
            </a:r>
          </a:p>
        </p:txBody>
      </p:sp>
      <p:sp>
        <p:nvSpPr>
          <p:cNvPr id="10" name="Rectángulo 9">
            <a:extLst>
              <a:ext uri="{FF2B5EF4-FFF2-40B4-BE49-F238E27FC236}">
                <a16:creationId xmlns:a16="http://schemas.microsoft.com/office/drawing/2014/main" id="{6C805B9E-19B2-4E64-8695-C116BA3C11BC}"/>
              </a:ext>
            </a:extLst>
          </p:cNvPr>
          <p:cNvSpPr/>
          <p:nvPr/>
        </p:nvSpPr>
        <p:spPr>
          <a:xfrm>
            <a:off x="1506028" y="5594425"/>
            <a:ext cx="91799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Josiah “rent his clothes” (verse 11) after he heard the words of the scriptures?</a:t>
            </a:r>
          </a:p>
        </p:txBody>
      </p:sp>
    </p:spTree>
    <p:extLst>
      <p:ext uri="{BB962C8B-B14F-4D97-AF65-F5344CB8AC3E}">
        <p14:creationId xmlns:p14="http://schemas.microsoft.com/office/powerpoint/2010/main" val="416003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
                                        <p:tgtEl>
                                          <p:spTgt spid="14"/>
                                        </p:tgtEl>
                                      </p:cBhvr>
                                    </p:animEffect>
                                    <p:anim calcmode="lin" valueType="num">
                                      <p:cBhvr>
                                        <p:cTn id="16" dur="400" fill="hold"/>
                                        <p:tgtEl>
                                          <p:spTgt spid="14"/>
                                        </p:tgtEl>
                                        <p:attrNameLst>
                                          <p:attrName>ppt_x</p:attrName>
                                        </p:attrNameLst>
                                      </p:cBhvr>
                                      <p:tavLst>
                                        <p:tav tm="0">
                                          <p:val>
                                            <p:strVal val="#ppt_x"/>
                                          </p:val>
                                        </p:tav>
                                        <p:tav tm="100000">
                                          <p:val>
                                            <p:strVal val="#ppt_x"/>
                                          </p:val>
                                        </p:tav>
                                      </p:tavLst>
                                    </p:anim>
                                    <p:anim calcmode="lin" valueType="num">
                                      <p:cBhvr>
                                        <p:cTn id="17" dur="400" fill="hold"/>
                                        <p:tgtEl>
                                          <p:spTgt spid="14"/>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
                                        <p:tgtEl>
                                          <p:spTgt spid="12"/>
                                        </p:tgtEl>
                                      </p:cBhvr>
                                    </p:animEffect>
                                    <p:anim calcmode="lin" valueType="num">
                                      <p:cBhvr>
                                        <p:cTn id="23" dur="400" fill="hold"/>
                                        <p:tgtEl>
                                          <p:spTgt spid="12"/>
                                        </p:tgtEl>
                                        <p:attrNameLst>
                                          <p:attrName>ppt_x</p:attrName>
                                        </p:attrNameLst>
                                      </p:cBhvr>
                                      <p:tavLst>
                                        <p:tav tm="0">
                                          <p:val>
                                            <p:strVal val="#ppt_x"/>
                                          </p:val>
                                        </p:tav>
                                        <p:tav tm="100000">
                                          <p:val>
                                            <p:strVal val="#ppt_x"/>
                                          </p:val>
                                        </p:tav>
                                      </p:tavLst>
                                    </p:anim>
                                    <p:anim calcmode="lin" valueType="num">
                                      <p:cBhvr>
                                        <p:cTn id="24" dur="400" fill="hold"/>
                                        <p:tgtEl>
                                          <p:spTgt spid="12"/>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anim calcmode="lin" valueType="num">
                                      <p:cBhvr>
                                        <p:cTn id="30" dur="400" fill="hold"/>
                                        <p:tgtEl>
                                          <p:spTgt spid="7"/>
                                        </p:tgtEl>
                                        <p:attrNameLst>
                                          <p:attrName>ppt_x</p:attrName>
                                        </p:attrNameLst>
                                      </p:cBhvr>
                                      <p:tavLst>
                                        <p:tav tm="0">
                                          <p:val>
                                            <p:strVal val="#ppt_x"/>
                                          </p:val>
                                        </p:tav>
                                        <p:tav tm="100000">
                                          <p:val>
                                            <p:strVal val="#ppt_x"/>
                                          </p:val>
                                        </p:tav>
                                      </p:tavLst>
                                    </p:anim>
                                    <p:anim calcmode="lin" valueType="num">
                                      <p:cBhvr>
                                        <p:cTn id="31" dur="400" fill="hold"/>
                                        <p:tgtEl>
                                          <p:spTgt spid="7"/>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out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F5F8224-7611-4592-A508-0A4F5DAF20DC}"/>
              </a:ext>
            </a:extLst>
          </p:cNvPr>
          <p:cNvSpPr/>
          <p:nvPr/>
        </p:nvSpPr>
        <p:spPr>
          <a:xfrm>
            <a:off x="3480181" y="786885"/>
            <a:ext cx="2531462" cy="369332"/>
          </a:xfrm>
          <a:prstGeom prst="rect">
            <a:avLst/>
          </a:prstGeom>
        </p:spPr>
        <p:txBody>
          <a:bodyPr wrap="none">
            <a:spAutoFit/>
          </a:bodyPr>
          <a:lstStyle/>
          <a:p>
            <a:r>
              <a:rPr lang="en-US" b="1" dirty="0">
                <a:solidFill>
                  <a:schemeClr val="bg2"/>
                </a:solidFill>
                <a:latin typeface="Arial" panose="020B0604020202020204" pitchFamily="34" charset="0"/>
                <a:cs typeface="Arial" panose="020B0604020202020204" pitchFamily="34" charset="0"/>
              </a:rPr>
              <a:t>2 Kings 23:1-4, 21-23.</a:t>
            </a:r>
          </a:p>
        </p:txBody>
      </p:sp>
      <p:sp>
        <p:nvSpPr>
          <p:cNvPr id="5" name="Rectángulo 4">
            <a:extLst>
              <a:ext uri="{FF2B5EF4-FFF2-40B4-BE49-F238E27FC236}">
                <a16:creationId xmlns:a16="http://schemas.microsoft.com/office/drawing/2014/main" id="{F1543957-8A6F-4E9D-A327-63FAB609B464}"/>
              </a:ext>
            </a:extLst>
          </p:cNvPr>
          <p:cNvSpPr/>
          <p:nvPr/>
        </p:nvSpPr>
        <p:spPr>
          <a:xfrm>
            <a:off x="1285461" y="779683"/>
            <a:ext cx="13420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Let's read:</a:t>
            </a:r>
          </a:p>
        </p:txBody>
      </p:sp>
      <p:sp>
        <p:nvSpPr>
          <p:cNvPr id="6" name="Rectángulo 5">
            <a:extLst>
              <a:ext uri="{FF2B5EF4-FFF2-40B4-BE49-F238E27FC236}">
                <a16:creationId xmlns:a16="http://schemas.microsoft.com/office/drawing/2014/main" id="{CCA4E367-A3BE-4A3A-99B2-754F196F042C}"/>
              </a:ext>
            </a:extLst>
          </p:cNvPr>
          <p:cNvSpPr/>
          <p:nvPr/>
        </p:nvSpPr>
        <p:spPr>
          <a:xfrm>
            <a:off x="1285459" y="1455588"/>
            <a:ext cx="959457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it means that “all the people stood to the covenant” (2 Kings 23:3)? </a:t>
            </a:r>
          </a:p>
        </p:txBody>
      </p:sp>
      <p:sp>
        <p:nvSpPr>
          <p:cNvPr id="7" name="Rectángulo 6">
            <a:extLst>
              <a:ext uri="{FF2B5EF4-FFF2-40B4-BE49-F238E27FC236}">
                <a16:creationId xmlns:a16="http://schemas.microsoft.com/office/drawing/2014/main" id="{4140E47F-3C2D-4E77-911D-BED36581DEAC}"/>
              </a:ext>
            </a:extLst>
          </p:cNvPr>
          <p:cNvSpPr/>
          <p:nvPr/>
        </p:nvSpPr>
        <p:spPr>
          <a:xfrm>
            <a:off x="1285460" y="1935492"/>
            <a:ext cx="7712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influence Josiah had on his people?</a:t>
            </a:r>
          </a:p>
        </p:txBody>
      </p:sp>
      <p:sp>
        <p:nvSpPr>
          <p:cNvPr id="8" name="Rectángulo 7">
            <a:extLst>
              <a:ext uri="{FF2B5EF4-FFF2-40B4-BE49-F238E27FC236}">
                <a16:creationId xmlns:a16="http://schemas.microsoft.com/office/drawing/2014/main" id="{B2605035-302D-4FFB-A460-FFE4C5B5B1C7}"/>
              </a:ext>
            </a:extLst>
          </p:cNvPr>
          <p:cNvSpPr/>
          <p:nvPr/>
        </p:nvSpPr>
        <p:spPr>
          <a:xfrm>
            <a:off x="1285460" y="2484581"/>
            <a:ext cx="6370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principles can we identify from Josiah’s example? </a:t>
            </a:r>
          </a:p>
        </p:txBody>
      </p:sp>
      <p:sp>
        <p:nvSpPr>
          <p:cNvPr id="9" name="Rectángulo 8">
            <a:extLst>
              <a:ext uri="{FF2B5EF4-FFF2-40B4-BE49-F238E27FC236}">
                <a16:creationId xmlns:a16="http://schemas.microsoft.com/office/drawing/2014/main" id="{7952CD5B-B601-4412-A940-0511A49A5428}"/>
              </a:ext>
            </a:extLst>
          </p:cNvPr>
          <p:cNvSpPr/>
          <p:nvPr/>
        </p:nvSpPr>
        <p:spPr>
          <a:xfrm>
            <a:off x="1285459" y="3105834"/>
            <a:ext cx="8521149"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make righteous choices, then our actions can lead others to turn to the Lord.</a:t>
            </a:r>
          </a:p>
        </p:txBody>
      </p:sp>
    </p:spTree>
    <p:extLst>
      <p:ext uri="{BB962C8B-B14F-4D97-AF65-F5344CB8AC3E}">
        <p14:creationId xmlns:p14="http://schemas.microsoft.com/office/powerpoint/2010/main" val="61073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style.rotation</p:attrName>
                                        </p:attrNameLst>
                                      </p:cBhvr>
                                      <p:tavLst>
                                        <p:tav tm="0">
                                          <p:val>
                                            <p:fltVal val="720"/>
                                          </p:val>
                                        </p:tav>
                                        <p:tav tm="100000">
                                          <p:val>
                                            <p:fltVal val="0"/>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800" decel="100000"/>
                                        <p:tgtEl>
                                          <p:spTgt spid="9"/>
                                        </p:tgtEl>
                                      </p:cBhvr>
                                    </p:animEffect>
                                    <p:anim calcmode="lin" valueType="num">
                                      <p:cBhvr>
                                        <p:cTn id="34" dur="800" decel="100000" fill="hold"/>
                                        <p:tgtEl>
                                          <p:spTgt spid="9"/>
                                        </p:tgtEl>
                                        <p:attrNameLst>
                                          <p:attrName>style.rotation</p:attrName>
                                        </p:attrNameLst>
                                      </p:cBhvr>
                                      <p:tavLst>
                                        <p:tav tm="0">
                                          <p:val>
                                            <p:fltVal val="-90"/>
                                          </p:val>
                                        </p:tav>
                                        <p:tav tm="100000">
                                          <p:val>
                                            <p:fltVal val="0"/>
                                          </p:val>
                                        </p:tav>
                                      </p:tavLst>
                                    </p:anim>
                                    <p:anim calcmode="lin" valueType="num">
                                      <p:cBhvr>
                                        <p:cTn id="35" dur="800" decel="100000" fill="hold"/>
                                        <p:tgtEl>
                                          <p:spTgt spid="9"/>
                                        </p:tgtEl>
                                        <p:attrNameLst>
                                          <p:attrName>ppt_x</p:attrName>
                                        </p:attrNameLst>
                                      </p:cBhvr>
                                      <p:tavLst>
                                        <p:tav tm="0">
                                          <p:val>
                                            <p:strVal val="#ppt_x+0.4"/>
                                          </p:val>
                                        </p:tav>
                                        <p:tav tm="100000">
                                          <p:val>
                                            <p:strVal val="#ppt_x-0.05"/>
                                          </p:val>
                                        </p:tav>
                                      </p:tavLst>
                                    </p:anim>
                                    <p:anim calcmode="lin" valueType="num">
                                      <p:cBhvr>
                                        <p:cTn id="36" dur="800" decel="100000" fill="hold"/>
                                        <p:tgtEl>
                                          <p:spTgt spid="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la imagen para la fortaleza de la juventud:">
            <a:extLst>
              <a:ext uri="{FF2B5EF4-FFF2-40B4-BE49-F238E27FC236}">
                <a16:creationId xmlns:a16="http://schemas.microsoft.com/office/drawing/2014/main" id="{ACA7DCD3-99C1-4940-AD78-C246A4080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865" y="882888"/>
            <a:ext cx="2861848" cy="3929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BA391D2-3FCC-4E71-BBC9-8FE357CF203A}"/>
              </a:ext>
            </a:extLst>
          </p:cNvPr>
          <p:cNvSpPr/>
          <p:nvPr/>
        </p:nvSpPr>
        <p:spPr>
          <a:xfrm>
            <a:off x="5870714" y="886278"/>
            <a:ext cx="3180522" cy="39257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3B81A8E-B347-4EDB-88C0-73A64D3847B7}"/>
              </a:ext>
            </a:extLst>
          </p:cNvPr>
          <p:cNvSpPr/>
          <p:nvPr/>
        </p:nvSpPr>
        <p:spPr>
          <a:xfrm>
            <a:off x="5976731" y="1030318"/>
            <a:ext cx="2948610" cy="3660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7311A9A0-29FE-4057-BBB2-C5C0F90C0861}"/>
              </a:ext>
            </a:extLst>
          </p:cNvPr>
          <p:cNvSpPr/>
          <p:nvPr/>
        </p:nvSpPr>
        <p:spPr>
          <a:xfrm>
            <a:off x="6036366" y="1030318"/>
            <a:ext cx="2888974" cy="3493264"/>
          </a:xfrm>
          <a:prstGeom prst="rect">
            <a:avLst/>
          </a:prstGeom>
        </p:spPr>
        <p:txBody>
          <a:bodyPr wrap="square">
            <a:spAutoFit/>
          </a:bodyPr>
          <a:lstStyle/>
          <a:p>
            <a:pPr algn="just" fontAlgn="base"/>
            <a:r>
              <a:rPr lang="en-US" sz="1300" dirty="0">
                <a:solidFill>
                  <a:srgbClr val="333333"/>
                </a:solidFill>
                <a:latin typeface="Arial" panose="020B0604020202020204" pitchFamily="34" charset="0"/>
                <a:cs typeface="Arial" panose="020B0604020202020204" pitchFamily="34" charset="0"/>
              </a:rPr>
              <a:t>“As you strive to live the gospel, you will encourage your friends to do likewise. Set an example of keeping the commandments, participating in Church activities, preparing to serve the Lord throughout your life, and remaining worthy to attend the temple.</a:t>
            </a:r>
          </a:p>
          <a:p>
            <a:pPr algn="just" fontAlgn="base"/>
            <a:r>
              <a:rPr lang="en-US" sz="1300" dirty="0">
                <a:solidFill>
                  <a:srgbClr val="333333"/>
                </a:solidFill>
                <a:latin typeface="Arial" panose="020B0604020202020204" pitchFamily="34" charset="0"/>
                <a:cs typeface="Arial" panose="020B0604020202020204" pitchFamily="34" charset="0"/>
              </a:rPr>
              <a:t>“Invite your friends of other faiths to your Church meetings and activities. Help them feel welcome and included. Many people have joined the Church through the example and fellowship of their friends. Also make a special effort to reach out to new converts and to those who are less active” </a:t>
            </a:r>
            <a:endParaRPr lang="en-US" sz="1300" b="0" i="0" dirty="0">
              <a:solidFill>
                <a:srgbClr val="333333"/>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5EBD8B4-EA95-4DC1-B529-D8690F1E0914}"/>
              </a:ext>
            </a:extLst>
          </p:cNvPr>
          <p:cNvSpPr/>
          <p:nvPr/>
        </p:nvSpPr>
        <p:spPr>
          <a:xfrm>
            <a:off x="1166191" y="4995777"/>
            <a:ext cx="92102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have you been blessed because of the righteous choices of others?</a:t>
            </a:r>
          </a:p>
        </p:txBody>
      </p:sp>
      <p:sp>
        <p:nvSpPr>
          <p:cNvPr id="7" name="Rectángulo 6">
            <a:extLst>
              <a:ext uri="{FF2B5EF4-FFF2-40B4-BE49-F238E27FC236}">
                <a16:creationId xmlns:a16="http://schemas.microsoft.com/office/drawing/2014/main" id="{E708CEB6-C484-4D0F-A104-EFEBC63B1AF1}"/>
              </a:ext>
            </a:extLst>
          </p:cNvPr>
          <p:cNvSpPr/>
          <p:nvPr/>
        </p:nvSpPr>
        <p:spPr>
          <a:xfrm>
            <a:off x="1166190" y="5365109"/>
            <a:ext cx="90247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been able to help someone by setting a good example or by reaching out to him or her?</a:t>
            </a:r>
          </a:p>
        </p:txBody>
      </p:sp>
    </p:spTree>
    <p:extLst>
      <p:ext uri="{BB962C8B-B14F-4D97-AF65-F5344CB8AC3E}">
        <p14:creationId xmlns:p14="http://schemas.microsoft.com/office/powerpoint/2010/main" val="426672407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1371</Words>
  <Application>Microsoft Office PowerPoint</Application>
  <PresentationFormat>Widescreen</PresentationFormat>
  <Paragraphs>61</Paragraphs>
  <Slides>11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Bahnschrift Light</vt:lpstr>
      <vt:lpstr>Calibri</vt:lpstr>
      <vt:lpstr>Dubai Medium</vt:lpstr>
      <vt:lpstr>Rockwell</vt:lpstr>
      <vt:lpstr>Times New Roman</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4766</cp:revision>
  <dcterms:created xsi:type="dcterms:W3CDTF">2018-08-29T04:26:39Z</dcterms:created>
  <dcterms:modified xsi:type="dcterms:W3CDTF">2022-02-05T02:40:23Z</dcterms:modified>
</cp:coreProperties>
</file>