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E6E6E6"/>
    <a:srgbClr val="B9B93A"/>
    <a:srgbClr val="333399"/>
    <a:srgbClr val="D6E513"/>
    <a:srgbClr val="CC0000"/>
    <a:srgbClr val="A7897B"/>
    <a:srgbClr val="FF6600"/>
    <a:srgbClr val="D88028"/>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adrimasd.org/blogs/universo/2010/02/21/13546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6000" b="-1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770038CA-8BA1-48EA-8166-A6B2F871F34C}"/>
              </a:ext>
            </a:extLst>
          </p:cNvPr>
          <p:cNvSpPr/>
          <p:nvPr/>
        </p:nvSpPr>
        <p:spPr>
          <a:xfrm>
            <a:off x="1191057" y="774195"/>
            <a:ext cx="1495872" cy="60893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Single Corner Rounded 13">
            <a:extLst>
              <a:ext uri="{FF2B5EF4-FFF2-40B4-BE49-F238E27FC236}">
                <a16:creationId xmlns:a16="http://schemas.microsoft.com/office/drawing/2014/main" id="{6363AD3D-F59C-49D9-AFB8-144C98D9BB8E}"/>
              </a:ext>
            </a:extLst>
          </p:cNvPr>
          <p:cNvSpPr/>
          <p:nvPr/>
        </p:nvSpPr>
        <p:spPr>
          <a:xfrm>
            <a:off x="1191060" y="1166466"/>
            <a:ext cx="9641059" cy="822075"/>
          </a:xfrm>
          <a:prstGeom prst="round1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Rounded 10">
            <a:extLst>
              <a:ext uri="{FF2B5EF4-FFF2-40B4-BE49-F238E27FC236}">
                <a16:creationId xmlns:a16="http://schemas.microsoft.com/office/drawing/2014/main" id="{689D2DE5-A05C-4767-8A6D-E5CC7681D182}"/>
              </a:ext>
            </a:extLst>
          </p:cNvPr>
          <p:cNvSpPr/>
          <p:nvPr/>
        </p:nvSpPr>
        <p:spPr>
          <a:xfrm>
            <a:off x="1191060" y="3575102"/>
            <a:ext cx="2142982" cy="69729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Single Corner Rounded 9">
            <a:extLst>
              <a:ext uri="{FF2B5EF4-FFF2-40B4-BE49-F238E27FC236}">
                <a16:creationId xmlns:a16="http://schemas.microsoft.com/office/drawing/2014/main" id="{197325B2-6436-459B-B8CD-2F77AFCC1E2B}"/>
              </a:ext>
            </a:extLst>
          </p:cNvPr>
          <p:cNvSpPr/>
          <p:nvPr/>
        </p:nvSpPr>
        <p:spPr>
          <a:xfrm>
            <a:off x="1191061" y="4039965"/>
            <a:ext cx="9641059" cy="2405576"/>
          </a:xfrm>
          <a:prstGeom prst="round1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7D6711-B678-42BB-93F2-0697C3E5BE2A}"/>
              </a:ext>
            </a:extLst>
          </p:cNvPr>
          <p:cNvSpPr/>
          <p:nvPr/>
        </p:nvSpPr>
        <p:spPr>
          <a:xfrm>
            <a:off x="1191064" y="839879"/>
            <a:ext cx="1428596" cy="369332"/>
          </a:xfrm>
          <a:prstGeom prst="rect">
            <a:avLst/>
          </a:prstGeom>
          <a:noFill/>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3:18</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6DFE71F2-ACC1-4996-B36C-0E92A4CE28F4}"/>
              </a:ext>
            </a:extLst>
          </p:cNvPr>
          <p:cNvSpPr/>
          <p:nvPr/>
        </p:nvSpPr>
        <p:spPr>
          <a:xfrm>
            <a:off x="1191057" y="1251372"/>
            <a:ext cx="9641059" cy="646331"/>
          </a:xfrm>
          <a:prstGeom prst="rect">
            <a:avLst/>
          </a:prstGeom>
          <a:noFill/>
          <a:ln>
            <a:noFill/>
          </a:ln>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the Lord God, said unto mine Only Begotten, that it was not good that the man should be alone; wherefore, I will make an help meet for him.</a:t>
            </a:r>
          </a:p>
        </p:txBody>
      </p:sp>
      <p:sp>
        <p:nvSpPr>
          <p:cNvPr id="5" name="Rectangle 4">
            <a:extLst>
              <a:ext uri="{FF2B5EF4-FFF2-40B4-BE49-F238E27FC236}">
                <a16:creationId xmlns:a16="http://schemas.microsoft.com/office/drawing/2014/main" id="{8FB81D61-C376-450F-AE7A-CC967C973A54}"/>
              </a:ext>
            </a:extLst>
          </p:cNvPr>
          <p:cNvSpPr/>
          <p:nvPr/>
        </p:nvSpPr>
        <p:spPr>
          <a:xfrm>
            <a:off x="1191062" y="2014363"/>
            <a:ext cx="87125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about Adam before Eve had been placed on the earth?</a:t>
            </a:r>
          </a:p>
        </p:txBody>
      </p:sp>
      <p:sp>
        <p:nvSpPr>
          <p:cNvPr id="6" name="Rectangle 5">
            <a:extLst>
              <a:ext uri="{FF2B5EF4-FFF2-40B4-BE49-F238E27FC236}">
                <a16:creationId xmlns:a16="http://schemas.microsoft.com/office/drawing/2014/main" id="{0804B2BB-332F-4E6B-96F9-876BB72BB2F6}"/>
              </a:ext>
            </a:extLst>
          </p:cNvPr>
          <p:cNvSpPr/>
          <p:nvPr/>
        </p:nvSpPr>
        <p:spPr>
          <a:xfrm>
            <a:off x="1191062" y="2479226"/>
            <a:ext cx="79529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was “not good that the man should be alone”? </a:t>
            </a:r>
          </a:p>
        </p:txBody>
      </p:sp>
      <p:sp>
        <p:nvSpPr>
          <p:cNvPr id="7" name="Rectangle 6">
            <a:extLst>
              <a:ext uri="{FF2B5EF4-FFF2-40B4-BE49-F238E27FC236}">
                <a16:creationId xmlns:a16="http://schemas.microsoft.com/office/drawing/2014/main" id="{0E7A6CA3-C514-4F5A-B3FC-2766BF225FEF}"/>
              </a:ext>
            </a:extLst>
          </p:cNvPr>
          <p:cNvSpPr/>
          <p:nvPr/>
        </p:nvSpPr>
        <p:spPr>
          <a:xfrm>
            <a:off x="1191062" y="2865681"/>
            <a:ext cx="96410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have happened to Heavenly Father’s plan of happiness if Adam had remained alone?</a:t>
            </a:r>
          </a:p>
        </p:txBody>
      </p:sp>
      <p:sp>
        <p:nvSpPr>
          <p:cNvPr id="9" name="Rectangle 8">
            <a:extLst>
              <a:ext uri="{FF2B5EF4-FFF2-40B4-BE49-F238E27FC236}">
                <a16:creationId xmlns:a16="http://schemas.microsoft.com/office/drawing/2014/main" id="{0BC558ED-732E-4DCA-975A-2494F3DFE3AE}"/>
              </a:ext>
            </a:extLst>
          </p:cNvPr>
          <p:cNvSpPr/>
          <p:nvPr/>
        </p:nvSpPr>
        <p:spPr>
          <a:xfrm>
            <a:off x="1191061" y="4143248"/>
            <a:ext cx="9641058" cy="2308324"/>
          </a:xfrm>
          <a:prstGeom prst="rect">
            <a:avLst/>
          </a:prstGeom>
          <a:noFill/>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Adam gave names to all cattle, and to the fowl of the air, and to every beast of the field; but as for Adam, there was not found an help meet for him.</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I, the Lord God, caused a deep sleep to fall upon Adam; and he slept, and I took one of his ribs and closed up the flesh in the stead thereof;</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the rib which I, the Lord God, had taken from man, made I a woman, and brought her unto the man.</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Adam said: This I know now is bone of my bones, and flesh of my flesh; she shall be called Woman, because she was taken out of man.</a:t>
            </a:r>
            <a:endParaRPr lang="en-US" b="0" i="0" dirty="0">
              <a:solidFill>
                <a:schemeClr val="bg1"/>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3296D6C-2951-49A5-A55A-F589C97A06B6}"/>
              </a:ext>
            </a:extLst>
          </p:cNvPr>
          <p:cNvSpPr/>
          <p:nvPr/>
        </p:nvSpPr>
        <p:spPr>
          <a:xfrm>
            <a:off x="1339336" y="3650432"/>
            <a:ext cx="176202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3:20-23</a:t>
            </a:r>
          </a:p>
        </p:txBody>
      </p:sp>
    </p:spTree>
    <p:extLst>
      <p:ext uri="{BB962C8B-B14F-4D97-AF65-F5344CB8AC3E}">
        <p14:creationId xmlns:p14="http://schemas.microsoft.com/office/powerpoint/2010/main" val="492956401"/>
      </p:ext>
    </p:extLst>
  </p:cSld>
  <p:clrMapOvr>
    <a:masterClrMapping/>
  </p:clrMapOvr>
  <mc:AlternateContent xmlns:mc="http://schemas.openxmlformats.org/markup-compatibility/2006" xmlns:p14="http://schemas.microsoft.com/office/powerpoint/2010/main">
    <mc:Choice Requires="p14">
      <p:transition spd="slow" p14:dur="175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Scale>
                                      <p:cBhvr>
                                        <p:cTn id="2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
                                        </p:tgtEl>
                                        <p:attrNameLst>
                                          <p:attrName>ppt_x</p:attrName>
                                          <p:attrName>ppt_y</p:attrName>
                                        </p:attrNameLst>
                                      </p:cBhvr>
                                    </p:animMotion>
                                    <p:animEffect transition="in" filter="fade">
                                      <p:cBhvr>
                                        <p:cTn id="29" dur="1000"/>
                                        <p:tgtEl>
                                          <p:spTgt spid="11"/>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Scale>
                                      <p:cBhvr>
                                        <p:cTn id="3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
                                        </p:tgtEl>
                                        <p:attrNameLst>
                                          <p:attrName>ppt_x</p:attrName>
                                          <p:attrName>ppt_y</p:attrName>
                                        </p:attrNameLst>
                                      </p:cBhvr>
                                    </p:animMotion>
                                    <p:animEffect transition="in" filter="fade">
                                      <p:cBhvr>
                                        <p:cTn id="34" dur="1000"/>
                                        <p:tgtEl>
                                          <p:spTgt spid="12"/>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Scale>
                                      <p:cBhvr>
                                        <p:cTn id="4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
                                        </p:tgtEl>
                                        <p:attrNameLst>
                                          <p:attrName>ppt_x</p:attrName>
                                          <p:attrName>ppt_y</p:attrName>
                                        </p:attrNameLst>
                                      </p:cBhvr>
                                    </p:animMotion>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Single Corner Rounded 12">
            <a:extLst>
              <a:ext uri="{FF2B5EF4-FFF2-40B4-BE49-F238E27FC236}">
                <a16:creationId xmlns:a16="http://schemas.microsoft.com/office/drawing/2014/main" id="{0DC52231-88C9-488C-AAE1-EA92FFB47E25}"/>
              </a:ext>
            </a:extLst>
          </p:cNvPr>
          <p:cNvSpPr/>
          <p:nvPr/>
        </p:nvSpPr>
        <p:spPr>
          <a:xfrm>
            <a:off x="1505134" y="3161479"/>
            <a:ext cx="2025857" cy="651718"/>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Snipped 10">
            <a:extLst>
              <a:ext uri="{FF2B5EF4-FFF2-40B4-BE49-F238E27FC236}">
                <a16:creationId xmlns:a16="http://schemas.microsoft.com/office/drawing/2014/main" id="{41348583-A5C4-4E2C-8E7A-D90FF72E0295}"/>
              </a:ext>
            </a:extLst>
          </p:cNvPr>
          <p:cNvSpPr/>
          <p:nvPr/>
        </p:nvSpPr>
        <p:spPr>
          <a:xfrm>
            <a:off x="1505134" y="3569677"/>
            <a:ext cx="9181730" cy="990043"/>
          </a:xfrm>
          <a:prstGeom prst="snip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Rounded 4">
            <a:extLst>
              <a:ext uri="{FF2B5EF4-FFF2-40B4-BE49-F238E27FC236}">
                <a16:creationId xmlns:a16="http://schemas.microsoft.com/office/drawing/2014/main" id="{25E1D37D-F36F-422A-A6BC-F94869C9298A}"/>
              </a:ext>
            </a:extLst>
          </p:cNvPr>
          <p:cNvSpPr/>
          <p:nvPr/>
        </p:nvSpPr>
        <p:spPr>
          <a:xfrm>
            <a:off x="2475915" y="1041011"/>
            <a:ext cx="7723789" cy="1827552"/>
          </a:xfrm>
          <a:prstGeom prst="round2Same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F44D8060-58D0-4FA9-819B-2CEC8A38C73C}"/>
              </a:ext>
            </a:extLst>
          </p:cNvPr>
          <p:cNvSpPr/>
          <p:nvPr/>
        </p:nvSpPr>
        <p:spPr>
          <a:xfrm>
            <a:off x="3931207" y="1152939"/>
            <a:ext cx="6096000" cy="1631216"/>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“The rib, coming as it does from the side, seems to denote partnership. The rib signifies … a lateral relationship as partners, to work and to live, side by side” (Russell M. Nelson, “Lessons from Eve,”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Nov. 1987, 87).</a:t>
            </a:r>
          </a:p>
        </p:txBody>
      </p:sp>
      <p:pic>
        <p:nvPicPr>
          <p:cNvPr id="2050" name="Picture 2" descr="Russell M. Nelson">
            <a:extLst>
              <a:ext uri="{FF2B5EF4-FFF2-40B4-BE49-F238E27FC236}">
                <a16:creationId xmlns:a16="http://schemas.microsoft.com/office/drawing/2014/main" id="{106CDB89-1F48-4F5A-B16A-9D9C78AD5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414" y="1163490"/>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A05DF4-D1B3-4068-9F78-AD086B01129D}"/>
              </a:ext>
            </a:extLst>
          </p:cNvPr>
          <p:cNvSpPr/>
          <p:nvPr/>
        </p:nvSpPr>
        <p:spPr>
          <a:xfrm>
            <a:off x="2664066" y="2478984"/>
            <a:ext cx="1321196"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President </a:t>
            </a:r>
          </a:p>
          <a:p>
            <a:pPr algn="ctr"/>
            <a:r>
              <a:rPr lang="en-US" sz="1000" b="1" dirty="0">
                <a:solidFill>
                  <a:schemeClr val="bg1"/>
                </a:solidFill>
                <a:latin typeface="Arial" panose="020B0604020202020204" pitchFamily="34" charset="0"/>
                <a:cs typeface="Arial" panose="020B0604020202020204" pitchFamily="34" charset="0"/>
              </a:rPr>
              <a:t>Russell M. Nelson:</a:t>
            </a:r>
          </a:p>
        </p:txBody>
      </p:sp>
      <p:sp>
        <p:nvSpPr>
          <p:cNvPr id="6" name="Rectangle 5">
            <a:extLst>
              <a:ext uri="{FF2B5EF4-FFF2-40B4-BE49-F238E27FC236}">
                <a16:creationId xmlns:a16="http://schemas.microsoft.com/office/drawing/2014/main" id="{E714CE92-FA7A-4B1E-A30B-4FADE87AF1C6}"/>
              </a:ext>
            </a:extLst>
          </p:cNvPr>
          <p:cNvSpPr/>
          <p:nvPr/>
        </p:nvSpPr>
        <p:spPr>
          <a:xfrm>
            <a:off x="1505136" y="3561820"/>
            <a:ext cx="9181728" cy="923330"/>
          </a:xfrm>
          <a:prstGeom prst="rect">
            <a:avLst/>
          </a:prstGeom>
          <a:noFill/>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Therefore shall a man leave his father and his mother, and shall cleave unto his wife; and they shall be one flesh.</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they were both naked, the man and his wife, and were not ashamed.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D2C1042-0D8B-45AB-BDC9-7514E2F0E057}"/>
              </a:ext>
            </a:extLst>
          </p:cNvPr>
          <p:cNvSpPr/>
          <p:nvPr/>
        </p:nvSpPr>
        <p:spPr>
          <a:xfrm>
            <a:off x="1505136" y="4654530"/>
            <a:ext cx="54425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doctrine can we learn from Genesis 2:24? </a:t>
            </a:r>
          </a:p>
        </p:txBody>
      </p:sp>
      <p:sp>
        <p:nvSpPr>
          <p:cNvPr id="9" name="Rectangle 8">
            <a:extLst>
              <a:ext uri="{FF2B5EF4-FFF2-40B4-BE49-F238E27FC236}">
                <a16:creationId xmlns:a16="http://schemas.microsoft.com/office/drawing/2014/main" id="{49A5ACB5-57C8-4092-BA87-A06ED280E42B}"/>
              </a:ext>
            </a:extLst>
          </p:cNvPr>
          <p:cNvSpPr/>
          <p:nvPr/>
        </p:nvSpPr>
        <p:spPr>
          <a:xfrm>
            <a:off x="1505134" y="5118672"/>
            <a:ext cx="6302433"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Marriage between a man and a woman is ordained of God.</a:t>
            </a:r>
          </a:p>
        </p:txBody>
      </p:sp>
      <p:sp>
        <p:nvSpPr>
          <p:cNvPr id="10" name="Rectangle 9">
            <a:extLst>
              <a:ext uri="{FF2B5EF4-FFF2-40B4-BE49-F238E27FC236}">
                <a16:creationId xmlns:a16="http://schemas.microsoft.com/office/drawing/2014/main" id="{6A5A67DA-1C64-4500-B412-870658708E93}"/>
              </a:ext>
            </a:extLst>
          </p:cNvPr>
          <p:cNvSpPr/>
          <p:nvPr/>
        </p:nvSpPr>
        <p:spPr>
          <a:xfrm>
            <a:off x="1505134" y="5493823"/>
            <a:ext cx="93691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God has ordained that marriage be between a man and a woman?</a:t>
            </a:r>
          </a:p>
        </p:txBody>
      </p:sp>
      <p:sp>
        <p:nvSpPr>
          <p:cNvPr id="12" name="Rectangle 11">
            <a:extLst>
              <a:ext uri="{FF2B5EF4-FFF2-40B4-BE49-F238E27FC236}">
                <a16:creationId xmlns:a16="http://schemas.microsoft.com/office/drawing/2014/main" id="{BBF53E64-8188-4307-AC0E-0FB7D4FEA17F}"/>
              </a:ext>
            </a:extLst>
          </p:cNvPr>
          <p:cNvSpPr/>
          <p:nvPr/>
        </p:nvSpPr>
        <p:spPr>
          <a:xfrm>
            <a:off x="1505136" y="3244334"/>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2:24-25</a:t>
            </a:r>
          </a:p>
        </p:txBody>
      </p:sp>
    </p:spTree>
    <p:extLst>
      <p:ext uri="{BB962C8B-B14F-4D97-AF65-F5344CB8AC3E}">
        <p14:creationId xmlns:p14="http://schemas.microsoft.com/office/powerpoint/2010/main" val="372328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
                                        <p:tgtEl>
                                          <p:spTgt spid="7"/>
                                        </p:tgtEl>
                                      </p:cBhvr>
                                    </p:animEffect>
                                    <p:anim calcmode="lin" valueType="num">
                                      <p:cBhvr>
                                        <p:cTn id="22" dur="400" fill="hold"/>
                                        <p:tgtEl>
                                          <p:spTgt spid="7"/>
                                        </p:tgtEl>
                                        <p:attrNameLst>
                                          <p:attrName>ppt_x</p:attrName>
                                        </p:attrNameLst>
                                      </p:cBhvr>
                                      <p:tavLst>
                                        <p:tav tm="0">
                                          <p:val>
                                            <p:strVal val="#ppt_x"/>
                                          </p:val>
                                        </p:tav>
                                        <p:tav tm="100000">
                                          <p:val>
                                            <p:strVal val="#ppt_x"/>
                                          </p:val>
                                        </p:tav>
                                      </p:tavLst>
                                    </p:anim>
                                    <p:anim calcmode="lin" valueType="num">
                                      <p:cBhvr>
                                        <p:cTn id="23" dur="400" fill="hold"/>
                                        <p:tgtEl>
                                          <p:spTgt spid="7"/>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9"/>
                                        </p:tgtEl>
                                        <p:attrNameLst>
                                          <p:attrName>ppt_y</p:attrName>
                                        </p:attrNameLst>
                                      </p:cBhvr>
                                      <p:tavLst>
                                        <p:tav tm="0">
                                          <p:val>
                                            <p:strVal val="#ppt_y"/>
                                          </p:val>
                                        </p:tav>
                                        <p:tav tm="100000">
                                          <p:val>
                                            <p:strVal val="#ppt_y"/>
                                          </p:val>
                                        </p:tav>
                                      </p:tavLst>
                                    </p:anim>
                                    <p:anim calcmode="lin" valueType="num">
                                      <p:cBhvr>
                                        <p:cTn id="32"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6" grpId="0"/>
      <p:bldP spid="7"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BACA7948-40DA-4A9B-827D-2EC5E6CED0A6}"/>
              </a:ext>
            </a:extLst>
          </p:cNvPr>
          <p:cNvSpPr/>
          <p:nvPr/>
        </p:nvSpPr>
        <p:spPr>
          <a:xfrm>
            <a:off x="703386" y="754135"/>
            <a:ext cx="10185006" cy="5082440"/>
          </a:xfrm>
          <a:prstGeom prst="round2Same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0523E47E-D89E-4FAA-A432-7536BFCD6CD1}"/>
              </a:ext>
            </a:extLst>
          </p:cNvPr>
          <p:cNvSpPr/>
          <p:nvPr/>
        </p:nvSpPr>
        <p:spPr>
          <a:xfrm>
            <a:off x="2445510" y="1001027"/>
            <a:ext cx="838661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“Two compelling doctrinal reasons help us to understand why eternal marriage is essential to the Father’s plan.</a:t>
            </a:r>
          </a:p>
        </p:txBody>
      </p:sp>
      <p:sp>
        <p:nvSpPr>
          <p:cNvPr id="4" name="Rectangle 3">
            <a:extLst>
              <a:ext uri="{FF2B5EF4-FFF2-40B4-BE49-F238E27FC236}">
                <a16:creationId xmlns:a16="http://schemas.microsoft.com/office/drawing/2014/main" id="{7DF2F9DC-1249-4A0C-A0D1-723FCC591FA1}"/>
              </a:ext>
            </a:extLst>
          </p:cNvPr>
          <p:cNvSpPr/>
          <p:nvPr/>
        </p:nvSpPr>
        <p:spPr>
          <a:xfrm>
            <a:off x="2445511" y="1593922"/>
            <a:ext cx="8386611" cy="923330"/>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Reason 1: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natures of male and female spirits complete and perfect each other, and therefore men and women are intended to progress together toward exaltation.</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9E3978A-6F66-4B1B-9195-9C386CD91263}"/>
              </a:ext>
            </a:extLst>
          </p:cNvPr>
          <p:cNvSpPr/>
          <p:nvPr/>
        </p:nvSpPr>
        <p:spPr>
          <a:xfrm>
            <a:off x="2403306" y="2399387"/>
            <a:ext cx="838661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For divine purposes, male and female spirits are different, distinctive, and complementary.</a:t>
            </a:r>
          </a:p>
        </p:txBody>
      </p:sp>
      <p:sp>
        <p:nvSpPr>
          <p:cNvPr id="6" name="Rectangle 5">
            <a:extLst>
              <a:ext uri="{FF2B5EF4-FFF2-40B4-BE49-F238E27FC236}">
                <a16:creationId xmlns:a16="http://schemas.microsoft.com/office/drawing/2014/main" id="{AFEBC204-8A35-43C4-ACBE-27D373500657}"/>
              </a:ext>
            </a:extLst>
          </p:cNvPr>
          <p:cNvSpPr/>
          <p:nvPr/>
        </p:nvSpPr>
        <p:spPr>
          <a:xfrm>
            <a:off x="876886" y="3066743"/>
            <a:ext cx="995523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The unique combination of spiritual, physical, mental, and emotional capacities of both males and females were needed to implement the plan of happiness. Alone, neither the man nor the woman could fulfill the purposes of his or her creation.</a:t>
            </a:r>
          </a:p>
        </p:txBody>
      </p:sp>
      <p:pic>
        <p:nvPicPr>
          <p:cNvPr id="3074" name="Picture 2" descr="David A. Bednar">
            <a:extLst>
              <a:ext uri="{FF2B5EF4-FFF2-40B4-BE49-F238E27FC236}">
                <a16:creationId xmlns:a16="http://schemas.microsoft.com/office/drawing/2014/main" id="{7763C3D9-A36C-4B45-BD1E-0AFE59E26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399" y="1021425"/>
            <a:ext cx="1326113" cy="17637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6735F47-3AE3-4A94-A5E4-CB2D8B6BF8FE}"/>
              </a:ext>
            </a:extLst>
          </p:cNvPr>
          <p:cNvSpPr/>
          <p:nvPr/>
        </p:nvSpPr>
        <p:spPr>
          <a:xfrm>
            <a:off x="876886" y="3910291"/>
            <a:ext cx="9955234"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Because of their distinctive temperaments and capacities, males and females each bring to a marriage relationship unique perspectives and experiences. The man and the woman contribute differently but equally to a oneness and a unity that can be achieved in no other way. The man completes and perfects the woman and the woman completes and perfects the man as they learn from and mutually strengthen and bless each other. ‘Neither is the man without the woman, neither the woman without the man, in the Lord’(1 Corinthians 11:11; italics added).</a:t>
            </a:r>
          </a:p>
        </p:txBody>
      </p:sp>
      <p:sp>
        <p:nvSpPr>
          <p:cNvPr id="8" name="TextBox 7">
            <a:extLst>
              <a:ext uri="{FF2B5EF4-FFF2-40B4-BE49-F238E27FC236}">
                <a16:creationId xmlns:a16="http://schemas.microsoft.com/office/drawing/2014/main" id="{DF84D23A-8D25-4343-A158-DC8732D81867}"/>
              </a:ext>
            </a:extLst>
          </p:cNvPr>
          <p:cNvSpPr txBox="1"/>
          <p:nvPr/>
        </p:nvSpPr>
        <p:spPr>
          <a:xfrm>
            <a:off x="1196397" y="2758531"/>
            <a:ext cx="1172116" cy="400110"/>
          </a:xfrm>
          <a:prstGeom prst="rect">
            <a:avLst/>
          </a:prstGeom>
          <a:noFill/>
        </p:spPr>
        <p:txBody>
          <a:bodyPr wrap="none" rtlCol="0">
            <a:spAutoFit/>
          </a:bodyPr>
          <a:lstStyle/>
          <a:p>
            <a:pPr algn="ctr"/>
            <a:r>
              <a:rPr lang="en-US" sz="1000" b="1" dirty="0">
                <a:solidFill>
                  <a:schemeClr val="bg1"/>
                </a:solidFill>
                <a:latin typeface="Arial" panose="020B0604020202020204" pitchFamily="34" charset="0"/>
                <a:cs typeface="Arial" panose="020B0604020202020204" pitchFamily="34" charset="0"/>
              </a:rPr>
              <a:t>Elder </a:t>
            </a:r>
          </a:p>
          <a:p>
            <a:pPr algn="ctr"/>
            <a:r>
              <a:rPr lang="en-US" sz="1000" b="1" dirty="0">
                <a:solidFill>
                  <a:schemeClr val="bg1"/>
                </a:solidFill>
                <a:latin typeface="Arial" panose="020B0604020202020204" pitchFamily="34" charset="0"/>
                <a:cs typeface="Arial" panose="020B0604020202020204" pitchFamily="34" charset="0"/>
              </a:rPr>
              <a:t>David A. Bednar</a:t>
            </a:r>
          </a:p>
        </p:txBody>
      </p:sp>
    </p:spTree>
    <p:extLst>
      <p:ext uri="{BB962C8B-B14F-4D97-AF65-F5344CB8AC3E}">
        <p14:creationId xmlns:p14="http://schemas.microsoft.com/office/powerpoint/2010/main" val="147265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405A72AF-673A-4ABF-BBC6-508BBD605F39}"/>
              </a:ext>
            </a:extLst>
          </p:cNvPr>
          <p:cNvSpPr/>
          <p:nvPr/>
        </p:nvSpPr>
        <p:spPr>
          <a:xfrm>
            <a:off x="928468" y="928468"/>
            <a:ext cx="10349132" cy="2883877"/>
          </a:xfrm>
          <a:prstGeom prst="round2Same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314761B2-D353-4E22-AB44-649F844F4159}"/>
              </a:ext>
            </a:extLst>
          </p:cNvPr>
          <p:cNvSpPr/>
          <p:nvPr/>
        </p:nvSpPr>
        <p:spPr>
          <a:xfrm>
            <a:off x="1071490" y="1092533"/>
            <a:ext cx="10049020" cy="646331"/>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a:t>
            </a:r>
            <a:r>
              <a:rPr lang="en-US" b="1" i="1" dirty="0">
                <a:solidFill>
                  <a:schemeClr val="bg1"/>
                </a:solidFill>
                <a:latin typeface="Arial" panose="020B0604020202020204" pitchFamily="34" charset="0"/>
                <a:cs typeface="Arial" panose="020B0604020202020204" pitchFamily="34" charset="0"/>
              </a:rPr>
              <a:t>Reason 2: </a:t>
            </a:r>
            <a:r>
              <a:rPr lang="en-US" i="1" dirty="0">
                <a:solidFill>
                  <a:schemeClr val="bg1"/>
                </a:solidFill>
                <a:latin typeface="Arial" panose="020B0604020202020204" pitchFamily="34" charset="0"/>
                <a:cs typeface="Arial" panose="020B0604020202020204" pitchFamily="34" charset="0"/>
              </a:rPr>
              <a:t>By divine design, both a man and a woman are needed to bring children into mortality and to provide the best setting for the rearing and nurturing of children. …</a:t>
            </a:r>
            <a:endParaRPr lang="en-US"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FF96E1F-11A7-4433-969A-147B3CC580E5}"/>
              </a:ext>
            </a:extLst>
          </p:cNvPr>
          <p:cNvSpPr/>
          <p:nvPr/>
        </p:nvSpPr>
        <p:spPr>
          <a:xfrm>
            <a:off x="1071490" y="1738864"/>
            <a:ext cx="10049021"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home with a loving and loyal husband and wife is the supreme setting in which children can be reared in love and righteousness and in which the spiritual and physical needs of children can be met. Just as the unique characteristics of both males and females contribute to the completeness of a marriage relationship, so those same characteristics are vital to the rearing, nurturing, and teaching of children” (David A. Bednar, “Marriage Is Essential to His Eternal Plan,”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June 2006, 82–84; see also “The Family: A Proclamation to the World,”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2017, 145).</a:t>
            </a:r>
          </a:p>
        </p:txBody>
      </p:sp>
      <p:sp>
        <p:nvSpPr>
          <p:cNvPr id="7" name="Rectangle 6">
            <a:extLst>
              <a:ext uri="{FF2B5EF4-FFF2-40B4-BE49-F238E27FC236}">
                <a16:creationId xmlns:a16="http://schemas.microsoft.com/office/drawing/2014/main" id="{2858996E-1E2F-43FD-8885-ACCC61402F4D}"/>
              </a:ext>
            </a:extLst>
          </p:cNvPr>
          <p:cNvSpPr/>
          <p:nvPr/>
        </p:nvSpPr>
        <p:spPr>
          <a:xfrm>
            <a:off x="928468" y="4056069"/>
            <a:ext cx="1034913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insights from Elder Bednar’s statement help you understand why God has ordained that marriage be between a man and a woman?</a:t>
            </a:r>
          </a:p>
        </p:txBody>
      </p:sp>
      <p:sp>
        <p:nvSpPr>
          <p:cNvPr id="8" name="Rectangle 7">
            <a:extLst>
              <a:ext uri="{FF2B5EF4-FFF2-40B4-BE49-F238E27FC236}">
                <a16:creationId xmlns:a16="http://schemas.microsoft.com/office/drawing/2014/main" id="{ADC82A0D-3397-439C-AD42-9F381F21C94D}"/>
              </a:ext>
            </a:extLst>
          </p:cNvPr>
          <p:cNvSpPr/>
          <p:nvPr/>
        </p:nvSpPr>
        <p:spPr>
          <a:xfrm>
            <a:off x="928468" y="4822093"/>
            <a:ext cx="82296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relationship are husband and wife to have with each other?</a:t>
            </a:r>
          </a:p>
        </p:txBody>
      </p:sp>
      <p:sp>
        <p:nvSpPr>
          <p:cNvPr id="9" name="Rectangle 8">
            <a:extLst>
              <a:ext uri="{FF2B5EF4-FFF2-40B4-BE49-F238E27FC236}">
                <a16:creationId xmlns:a16="http://schemas.microsoft.com/office/drawing/2014/main" id="{12AAB4B8-A923-433D-9EC9-8CAC263DB641}"/>
              </a:ext>
            </a:extLst>
          </p:cNvPr>
          <p:cNvSpPr/>
          <p:nvPr/>
        </p:nvSpPr>
        <p:spPr>
          <a:xfrm>
            <a:off x="928468" y="5191425"/>
            <a:ext cx="467307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Husband and wife are to be equal partners. </a:t>
            </a:r>
          </a:p>
        </p:txBody>
      </p:sp>
      <p:sp>
        <p:nvSpPr>
          <p:cNvPr id="10" name="Rectangle 9">
            <a:extLst>
              <a:ext uri="{FF2B5EF4-FFF2-40B4-BE49-F238E27FC236}">
                <a16:creationId xmlns:a16="http://schemas.microsoft.com/office/drawing/2014/main" id="{271FAE58-F435-435D-B654-483DF1E6F5A3}"/>
              </a:ext>
            </a:extLst>
          </p:cNvPr>
          <p:cNvSpPr/>
          <p:nvPr/>
        </p:nvSpPr>
        <p:spPr>
          <a:xfrm>
            <a:off x="928468" y="5632322"/>
            <a:ext cx="65197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In what ways can husbands and wives be equal partners?</a:t>
            </a:r>
          </a:p>
        </p:txBody>
      </p:sp>
    </p:spTree>
    <p:extLst>
      <p:ext uri="{BB962C8B-B14F-4D97-AF65-F5344CB8AC3E}">
        <p14:creationId xmlns:p14="http://schemas.microsoft.com/office/powerpoint/2010/main" val="17565485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anim calcmode="lin" valueType="num">
                                      <p:cBhvr>
                                        <p:cTn id="1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72B06035-1A77-41AE-92C8-25A5FB9EECB6}"/>
              </a:ext>
            </a:extLst>
          </p:cNvPr>
          <p:cNvSpPr/>
          <p:nvPr/>
        </p:nvSpPr>
        <p:spPr>
          <a:xfrm>
            <a:off x="1826241" y="2850439"/>
            <a:ext cx="8539517" cy="923330"/>
          </a:xfrm>
          <a:prstGeom prst="rect">
            <a:avLst/>
          </a:prstGeom>
        </p:spPr>
        <p:txBody>
          <a:bodyPr wrap="none">
            <a:spAutoFit/>
          </a:bodyPr>
          <a:lstStyle/>
          <a:p>
            <a:pPr fontAlgn="base"/>
            <a:r>
              <a:rPr lang="en-US" sz="5400" b="1" dirty="0">
                <a:solidFill>
                  <a:schemeClr val="bg2">
                    <a:lumMod val="75000"/>
                  </a:schemeClr>
                </a:solidFill>
                <a:latin typeface="Bahnschrift Light SemiCondensed" panose="020B0502040204020203" pitchFamily="34" charset="0"/>
              </a:rPr>
              <a:t>Moses 3 (Genesis 2; Abraham 5)</a:t>
            </a:r>
            <a:endParaRPr lang="en-US" sz="5400" b="1" i="0" dirty="0">
              <a:solidFill>
                <a:schemeClr val="bg2">
                  <a:lumMod val="75000"/>
                </a:schemeClr>
              </a:solidFill>
              <a:effectLst/>
              <a:latin typeface="Bahnschrift Light SemiCondensed" panose="020B0502040204020203" pitchFamily="34"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1BE03B33-8D98-4281-9B0E-82F46F126F38}"/>
              </a:ext>
            </a:extLst>
          </p:cNvPr>
          <p:cNvSpPr/>
          <p:nvPr/>
        </p:nvSpPr>
        <p:spPr>
          <a:xfrm>
            <a:off x="1132181" y="595017"/>
            <a:ext cx="15055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3:1-3</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D4394DD-C99E-4209-9C07-BF20B48A20EA}"/>
              </a:ext>
            </a:extLst>
          </p:cNvPr>
          <p:cNvSpPr/>
          <p:nvPr/>
        </p:nvSpPr>
        <p:spPr>
          <a:xfrm>
            <a:off x="2749987" y="2844225"/>
            <a:ext cx="6692025" cy="584775"/>
          </a:xfrm>
          <a:prstGeom prst="rect">
            <a:avLst/>
          </a:prstGeom>
        </p:spPr>
        <p:txBody>
          <a:bodyPr wrap="none">
            <a:spAutoFit/>
          </a:bodyPr>
          <a:lstStyle/>
          <a:p>
            <a:pPr fontAlgn="base"/>
            <a:r>
              <a:rPr lang="en-US" sz="3200" b="1" dirty="0">
                <a:solidFill>
                  <a:srgbClr val="C00000"/>
                </a:solidFill>
                <a:latin typeface="Open Sans"/>
              </a:rPr>
              <a:t>The Lord rests on the seventh day</a:t>
            </a:r>
            <a:endParaRPr lang="en-US" sz="3200" b="1" dirty="0">
              <a:solidFill>
                <a:srgbClr val="C00000"/>
              </a:solidFill>
              <a:effectLst/>
              <a:latin typeface="Open Sans"/>
            </a:endParaRPr>
          </a:p>
        </p:txBody>
      </p:sp>
    </p:spTree>
    <p:extLst>
      <p:ext uri="{BB962C8B-B14F-4D97-AF65-F5344CB8AC3E}">
        <p14:creationId xmlns:p14="http://schemas.microsoft.com/office/powerpoint/2010/main" val="1050403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AE039ED0-59D9-4BE9-AB0E-520E7715FC08}"/>
              </a:ext>
            </a:extLst>
          </p:cNvPr>
          <p:cNvSpPr/>
          <p:nvPr/>
        </p:nvSpPr>
        <p:spPr>
          <a:xfrm>
            <a:off x="801858" y="1885305"/>
            <a:ext cx="1618082" cy="75493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Snipped 10">
            <a:extLst>
              <a:ext uri="{FF2B5EF4-FFF2-40B4-BE49-F238E27FC236}">
                <a16:creationId xmlns:a16="http://schemas.microsoft.com/office/drawing/2014/main" id="{E1278324-1794-42C3-81F3-F0E52E763C3E}"/>
              </a:ext>
            </a:extLst>
          </p:cNvPr>
          <p:cNvSpPr/>
          <p:nvPr/>
        </p:nvSpPr>
        <p:spPr>
          <a:xfrm>
            <a:off x="801858" y="2304251"/>
            <a:ext cx="10086536" cy="1800493"/>
          </a:xfrm>
          <a:prstGeom prst="snip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66AC68C1-95C0-48C2-8F6C-C038A4D17299}"/>
              </a:ext>
            </a:extLst>
          </p:cNvPr>
          <p:cNvSpPr/>
          <p:nvPr/>
        </p:nvSpPr>
        <p:spPr>
          <a:xfrm>
            <a:off x="914400" y="783607"/>
            <a:ext cx="65710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day of the week do you enjoy more than any other?</a:t>
            </a:r>
          </a:p>
        </p:txBody>
      </p:sp>
      <p:sp>
        <p:nvSpPr>
          <p:cNvPr id="4" name="Rectangle 3">
            <a:extLst>
              <a:ext uri="{FF2B5EF4-FFF2-40B4-BE49-F238E27FC236}">
                <a16:creationId xmlns:a16="http://schemas.microsoft.com/office/drawing/2014/main" id="{2E74C8EA-C096-4EFB-B200-5BA767783168}"/>
              </a:ext>
            </a:extLst>
          </p:cNvPr>
          <p:cNvSpPr/>
          <p:nvPr/>
        </p:nvSpPr>
        <p:spPr>
          <a:xfrm>
            <a:off x="914400" y="1359263"/>
            <a:ext cx="53682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makes that day different from the others?</a:t>
            </a:r>
          </a:p>
        </p:txBody>
      </p:sp>
      <p:sp>
        <p:nvSpPr>
          <p:cNvPr id="5" name="Rectangle 4">
            <a:extLst>
              <a:ext uri="{FF2B5EF4-FFF2-40B4-BE49-F238E27FC236}">
                <a16:creationId xmlns:a16="http://schemas.microsoft.com/office/drawing/2014/main" id="{15B4E6B2-E759-40AB-B7F3-073E4435372D}"/>
              </a:ext>
            </a:extLst>
          </p:cNvPr>
          <p:cNvSpPr/>
          <p:nvPr/>
        </p:nvSpPr>
        <p:spPr>
          <a:xfrm>
            <a:off x="914400" y="1934919"/>
            <a:ext cx="1505540" cy="369332"/>
          </a:xfrm>
          <a:prstGeom prst="rect">
            <a:avLst/>
          </a:prstGeom>
        </p:spPr>
        <p:txBody>
          <a:bodyPr wrap="none">
            <a:spAutoFit/>
          </a:bodyPr>
          <a:lstStyle/>
          <a:p>
            <a:r>
              <a:rPr lang="en-US" b="1" dirty="0">
                <a:solidFill>
                  <a:srgbClr val="002060"/>
                </a:solidFill>
                <a:latin typeface="Arial" panose="020B0604020202020204" pitchFamily="34" charset="0"/>
                <a:cs typeface="Arial" panose="020B0604020202020204" pitchFamily="34" charset="0"/>
              </a:rPr>
              <a:t>Moses 3:1-3</a:t>
            </a:r>
          </a:p>
        </p:txBody>
      </p:sp>
      <p:sp>
        <p:nvSpPr>
          <p:cNvPr id="6" name="Rectangle 5">
            <a:extLst>
              <a:ext uri="{FF2B5EF4-FFF2-40B4-BE49-F238E27FC236}">
                <a16:creationId xmlns:a16="http://schemas.microsoft.com/office/drawing/2014/main" id="{A16C32F2-6437-477A-9A69-527FD0ACB2C9}"/>
              </a:ext>
            </a:extLst>
          </p:cNvPr>
          <p:cNvSpPr/>
          <p:nvPr/>
        </p:nvSpPr>
        <p:spPr>
          <a:xfrm>
            <a:off x="914400" y="2304251"/>
            <a:ext cx="9973994"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Thus the heaven and the earth were finished, and all the host of them.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on the seventh day I, God, ended my work, and all things which I had made; and I rested on the seventh day from all my work, and all things which I had made were finished, and I, God, saw that they were good;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 God, blessed the seventh day, and sanctified it; because that in it I had rested from all my work which I, God, had created and made.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7580336-3FEE-46B4-BEE7-5726936A0FE8}"/>
              </a:ext>
            </a:extLst>
          </p:cNvPr>
          <p:cNvSpPr/>
          <p:nvPr/>
        </p:nvSpPr>
        <p:spPr>
          <a:xfrm>
            <a:off x="914399" y="4354541"/>
            <a:ext cx="10508566" cy="369332"/>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What did the Lord do on the seventh day that was different from what He did on the other six?</a:t>
            </a:r>
          </a:p>
        </p:txBody>
      </p:sp>
      <p:sp>
        <p:nvSpPr>
          <p:cNvPr id="8" name="Rectangle 7">
            <a:extLst>
              <a:ext uri="{FF2B5EF4-FFF2-40B4-BE49-F238E27FC236}">
                <a16:creationId xmlns:a16="http://schemas.microsoft.com/office/drawing/2014/main" id="{246AFE96-FA8B-466E-8912-6DEAADC419CE}"/>
              </a:ext>
            </a:extLst>
          </p:cNvPr>
          <p:cNvSpPr/>
          <p:nvPr/>
        </p:nvSpPr>
        <p:spPr>
          <a:xfrm>
            <a:off x="914400" y="4896470"/>
            <a:ext cx="41216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word </a:t>
            </a:r>
            <a:r>
              <a:rPr lang="en-US" b="1" i="1" dirty="0">
                <a:solidFill>
                  <a:schemeClr val="bg1"/>
                </a:solidFill>
                <a:latin typeface="Arial" panose="020B0604020202020204" pitchFamily="34" charset="0"/>
                <a:cs typeface="Arial" panose="020B0604020202020204" pitchFamily="34" charset="0"/>
              </a:rPr>
              <a:t>sanctify</a:t>
            </a:r>
            <a:r>
              <a:rPr lang="en-US" b="1" dirty="0">
                <a:solidFill>
                  <a:schemeClr val="bg1"/>
                </a:solidFill>
                <a:latin typeface="Arial" panose="020B0604020202020204" pitchFamily="34" charset="0"/>
                <a:cs typeface="Arial" panose="020B0604020202020204" pitchFamily="34" charset="0"/>
              </a:rPr>
              <a:t> mean?</a:t>
            </a:r>
          </a:p>
        </p:txBody>
      </p:sp>
    </p:spTree>
    <p:extLst>
      <p:ext uri="{BB962C8B-B14F-4D97-AF65-F5344CB8AC3E}">
        <p14:creationId xmlns:p14="http://schemas.microsoft.com/office/powerpoint/2010/main" val="364089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3A2B785B-6557-4233-B5A1-870D5CA615A2}"/>
              </a:ext>
            </a:extLst>
          </p:cNvPr>
          <p:cNvSpPr/>
          <p:nvPr/>
        </p:nvSpPr>
        <p:spPr>
          <a:xfrm>
            <a:off x="998804" y="1990831"/>
            <a:ext cx="87266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we can focus on sacred things on the Sabbath? </a:t>
            </a:r>
          </a:p>
        </p:txBody>
      </p:sp>
      <p:sp>
        <p:nvSpPr>
          <p:cNvPr id="4" name="Rectangle 3">
            <a:extLst>
              <a:ext uri="{FF2B5EF4-FFF2-40B4-BE49-F238E27FC236}">
                <a16:creationId xmlns:a16="http://schemas.microsoft.com/office/drawing/2014/main" id="{6C39CF10-CDC0-4A3E-9A39-664E23860A3A}"/>
              </a:ext>
            </a:extLst>
          </p:cNvPr>
          <p:cNvSpPr/>
          <p:nvPr/>
        </p:nvSpPr>
        <p:spPr>
          <a:xfrm>
            <a:off x="998804" y="2594443"/>
            <a:ext cx="95847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feel you have been blessed by resting from your labors on the Sabbath day and focusing on sacred things?</a:t>
            </a:r>
          </a:p>
        </p:txBody>
      </p:sp>
      <p:sp>
        <p:nvSpPr>
          <p:cNvPr id="5" name="Rectangle 4">
            <a:extLst>
              <a:ext uri="{FF2B5EF4-FFF2-40B4-BE49-F238E27FC236}">
                <a16:creationId xmlns:a16="http://schemas.microsoft.com/office/drawing/2014/main" id="{C6CC4E9F-BC08-482F-99C8-C81F5FB01819}"/>
              </a:ext>
            </a:extLst>
          </p:cNvPr>
          <p:cNvSpPr/>
          <p:nvPr/>
        </p:nvSpPr>
        <p:spPr>
          <a:xfrm>
            <a:off x="998804" y="968273"/>
            <a:ext cx="91158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Sabbath day observance? </a:t>
            </a:r>
          </a:p>
        </p:txBody>
      </p:sp>
      <p:sp>
        <p:nvSpPr>
          <p:cNvPr id="6" name="Rectangle 5">
            <a:extLst>
              <a:ext uri="{FF2B5EF4-FFF2-40B4-BE49-F238E27FC236}">
                <a16:creationId xmlns:a16="http://schemas.microsoft.com/office/drawing/2014/main" id="{A9667124-7850-426D-8B2F-607502F23D2C}"/>
              </a:ext>
            </a:extLst>
          </p:cNvPr>
          <p:cNvSpPr/>
          <p:nvPr/>
        </p:nvSpPr>
        <p:spPr>
          <a:xfrm>
            <a:off x="998804" y="1387219"/>
            <a:ext cx="965043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keep the Sabbath day holy as we rest from our labors and focus on sacred things.</a:t>
            </a:r>
          </a:p>
        </p:txBody>
      </p:sp>
    </p:spTree>
    <p:extLst>
      <p:ext uri="{BB962C8B-B14F-4D97-AF65-F5344CB8AC3E}">
        <p14:creationId xmlns:p14="http://schemas.microsoft.com/office/powerpoint/2010/main" val="3363020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6"/>
                                        </p:tgtEl>
                                        <p:attrNameLst>
                                          <p:attrName>ppt_y</p:attrName>
                                        </p:attrNameLst>
                                      </p:cBhvr>
                                      <p:tavLst>
                                        <p:tav tm="0">
                                          <p:val>
                                            <p:strVal val="#ppt_y"/>
                                          </p:val>
                                        </p:tav>
                                        <p:tav tm="100000">
                                          <p:val>
                                            <p:strVal val="#ppt_y"/>
                                          </p:val>
                                        </p:tav>
                                      </p:tavLst>
                                    </p:anim>
                                    <p:anim calcmode="lin" valueType="num">
                                      <p:cBhvr>
                                        <p:cTn id="9" dur="2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BB478E0B-5EBE-4CB9-AFC3-921CC6047E32}"/>
              </a:ext>
            </a:extLst>
          </p:cNvPr>
          <p:cNvSpPr/>
          <p:nvPr/>
        </p:nvSpPr>
        <p:spPr>
          <a:xfrm>
            <a:off x="3047999" y="2782669"/>
            <a:ext cx="6616505" cy="1384995"/>
          </a:xfrm>
          <a:prstGeom prst="rect">
            <a:avLst/>
          </a:prstGeom>
        </p:spPr>
        <p:txBody>
          <a:bodyPr wrap="square">
            <a:spAutoFit/>
          </a:bodyPr>
          <a:lstStyle/>
          <a:p>
            <a:pPr algn="ctr" fontAlgn="base"/>
            <a:r>
              <a:rPr lang="en-US" sz="2800" b="1" dirty="0">
                <a:solidFill>
                  <a:schemeClr val="bg2">
                    <a:lumMod val="75000"/>
                  </a:schemeClr>
                </a:solidFill>
                <a:latin typeface="Open Sans"/>
              </a:rPr>
              <a:t>“The Lord reveals that He created all things spiritually before creating them physically upon the earth”</a:t>
            </a:r>
            <a:endParaRPr lang="en-US" sz="2800" b="1" dirty="0">
              <a:solidFill>
                <a:schemeClr val="bg2">
                  <a:lumMod val="75000"/>
                </a:schemeClr>
              </a:solidFill>
              <a:effectLst/>
              <a:latin typeface="Open Sans"/>
            </a:endParaRPr>
          </a:p>
        </p:txBody>
      </p:sp>
      <p:sp>
        <p:nvSpPr>
          <p:cNvPr id="4" name="Rectangle 3">
            <a:extLst>
              <a:ext uri="{FF2B5EF4-FFF2-40B4-BE49-F238E27FC236}">
                <a16:creationId xmlns:a16="http://schemas.microsoft.com/office/drawing/2014/main" id="{4625E302-1F58-4D32-AC65-E93DD3469245}"/>
              </a:ext>
            </a:extLst>
          </p:cNvPr>
          <p:cNvSpPr/>
          <p:nvPr/>
        </p:nvSpPr>
        <p:spPr>
          <a:xfrm>
            <a:off x="1132181" y="595017"/>
            <a:ext cx="1697901" cy="369332"/>
          </a:xfrm>
          <a:prstGeom prst="rect">
            <a:avLst/>
          </a:prstGeom>
        </p:spPr>
        <p:txBody>
          <a:bodyPr wrap="none">
            <a:spAutoFit/>
          </a:bodyPr>
          <a:lstStyle/>
          <a:p>
            <a:pPr fontAlgn="base"/>
            <a:r>
              <a:rPr lang="en-US" b="1">
                <a:solidFill>
                  <a:schemeClr val="bg1"/>
                </a:solidFill>
                <a:latin typeface="Arial" panose="020B0604020202020204" pitchFamily="34" charset="0"/>
                <a:cs typeface="Arial" panose="020B0604020202020204" pitchFamily="34" charset="0"/>
              </a:rPr>
              <a:t>Moses 3:4-17.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409467"/>
      </p:ext>
    </p:extLst>
  </p:cSld>
  <p:clrMapOvr>
    <a:masterClrMapping/>
  </p:clrMapOvr>
  <p:transition spd="slow">
    <p:strips dir="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1C984C93-B3DC-4045-923D-581D656C6076}"/>
              </a:ext>
            </a:extLst>
          </p:cNvPr>
          <p:cNvSpPr/>
          <p:nvPr/>
        </p:nvSpPr>
        <p:spPr>
          <a:xfrm>
            <a:off x="1270780" y="2592880"/>
            <a:ext cx="1861624" cy="646331"/>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Single Corner Rounded 7">
            <a:extLst>
              <a:ext uri="{FF2B5EF4-FFF2-40B4-BE49-F238E27FC236}">
                <a16:creationId xmlns:a16="http://schemas.microsoft.com/office/drawing/2014/main" id="{B3C70B88-6893-4131-B122-2104A81DAED8}"/>
              </a:ext>
            </a:extLst>
          </p:cNvPr>
          <p:cNvSpPr/>
          <p:nvPr/>
        </p:nvSpPr>
        <p:spPr>
          <a:xfrm>
            <a:off x="1261401" y="2970033"/>
            <a:ext cx="9795805" cy="3231654"/>
          </a:xfrm>
          <a:prstGeom prst="round1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DBD6CB40-4ABB-4E04-AEEE-6E536840FF66}"/>
              </a:ext>
            </a:extLst>
          </p:cNvPr>
          <p:cNvSpPr/>
          <p:nvPr/>
        </p:nvSpPr>
        <p:spPr>
          <a:xfrm>
            <a:off x="1261402" y="953478"/>
            <a:ext cx="8134389"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lived in heaven as spirit children of God before we were born on earth.</a:t>
            </a:r>
          </a:p>
        </p:txBody>
      </p:sp>
      <p:sp>
        <p:nvSpPr>
          <p:cNvPr id="4" name="Rectangle 3">
            <a:extLst>
              <a:ext uri="{FF2B5EF4-FFF2-40B4-BE49-F238E27FC236}">
                <a16:creationId xmlns:a16="http://schemas.microsoft.com/office/drawing/2014/main" id="{FB44CB9F-F8A2-4AC9-B6E1-1FE1AA755F6A}"/>
              </a:ext>
            </a:extLst>
          </p:cNvPr>
          <p:cNvSpPr/>
          <p:nvPr/>
        </p:nvSpPr>
        <p:spPr>
          <a:xfrm>
            <a:off x="1261402" y="1476354"/>
            <a:ext cx="9556652"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Plants and animals were created spiritually in heaven before they were created physically on the earth.</a:t>
            </a:r>
          </a:p>
        </p:txBody>
      </p:sp>
      <p:sp>
        <p:nvSpPr>
          <p:cNvPr id="5" name="Rectangle 4">
            <a:extLst>
              <a:ext uri="{FF2B5EF4-FFF2-40B4-BE49-F238E27FC236}">
                <a16:creationId xmlns:a16="http://schemas.microsoft.com/office/drawing/2014/main" id="{E6C63C82-3496-4A48-802D-5D1884EC44D5}"/>
              </a:ext>
            </a:extLst>
          </p:cNvPr>
          <p:cNvSpPr/>
          <p:nvPr/>
        </p:nvSpPr>
        <p:spPr>
          <a:xfrm>
            <a:off x="1261401" y="2177027"/>
            <a:ext cx="5923288"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forms of life on the earth are not creations of God.</a:t>
            </a:r>
          </a:p>
        </p:txBody>
      </p:sp>
      <p:sp>
        <p:nvSpPr>
          <p:cNvPr id="6" name="Rectangle 5">
            <a:extLst>
              <a:ext uri="{FF2B5EF4-FFF2-40B4-BE49-F238E27FC236}">
                <a16:creationId xmlns:a16="http://schemas.microsoft.com/office/drawing/2014/main" id="{FAAB3214-2012-4C4F-88A6-2D48E2B33687}"/>
              </a:ext>
            </a:extLst>
          </p:cNvPr>
          <p:cNvSpPr/>
          <p:nvPr/>
        </p:nvSpPr>
        <p:spPr>
          <a:xfrm>
            <a:off x="1317674" y="2656973"/>
            <a:ext cx="1633781" cy="369332"/>
          </a:xfrm>
          <a:prstGeom prst="rect">
            <a:avLst/>
          </a:prstGeom>
          <a:noFill/>
        </p:spPr>
        <p:txBody>
          <a:bodyPr wrap="none">
            <a:spAutoFit/>
          </a:bodyPr>
          <a:lstStyle/>
          <a:p>
            <a:r>
              <a:rPr lang="en-US" b="1" dirty="0">
                <a:solidFill>
                  <a:schemeClr val="bg1"/>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Moses 3:4-7</a:t>
            </a:r>
            <a:r>
              <a:rPr lang="en-US" b="1" dirty="0">
                <a:solidFill>
                  <a:schemeClr val="bg1"/>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67DB038-4424-4ED7-ADB4-0FA9C1040BCC}"/>
              </a:ext>
            </a:extLst>
          </p:cNvPr>
          <p:cNvSpPr/>
          <p:nvPr/>
        </p:nvSpPr>
        <p:spPr>
          <a:xfrm>
            <a:off x="1317674" y="2970033"/>
            <a:ext cx="9556653" cy="3231654"/>
          </a:xfrm>
          <a:prstGeom prst="rect">
            <a:avLst/>
          </a:prstGeom>
          <a:noFill/>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every plant of the field before it was in the earth, and every herb of the field before it grew. For I, the Lord God, created all things, of which I have spoken, spiritually, before they were naturally upon the face of the earth. For I, the Lord God, had not caused it to rain upon the face of the earth. And I, the Lord God, had created all the children of men; and not yet a man to till the ground; for in heaven created I them; and there was not yet flesh upon the earth, neither in the water, neither in the air;</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But I, the Lord God, spake, and there went up a mist from the earth, and watered the whole face of the ground.</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And I, the Lord God, formed man from the dust of the ground, and breathed into his nostrils the breath of life; and man became a living soul, the first flesh upon the earth, the first man also; nevertheless, all things were before created; but spiritually were they created and made according to my word.</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32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68" fill="hold">
                                          <p:stCondLst>
                                            <p:cond delay="0"/>
                                          </p:stCondLst>
                                        </p:cTn>
                                        <p:tgtEl>
                                          <p:spTgt spid="2"/>
                                        </p:tgtEl>
                                        <p:attrNameLst>
                                          <p:attrName>style.rotation</p:attrName>
                                        </p:attrNameLst>
                                      </p:cBhvr>
                                      <p:to>
                                        <p:strVal val="-45.0"/>
                                      </p:to>
                                    </p:set>
                                    <p:anim calcmode="lin" valueType="num">
                                      <p:cBhvr>
                                        <p:cTn id="8" dur="68" fill="hold">
                                          <p:stCondLst>
                                            <p:cond delay="6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75"/>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4"/>
                                        </p:tgtEl>
                                        <p:attrNameLst>
                                          <p:attrName>ppt_y</p:attrName>
                                        </p:attrNameLst>
                                      </p:cBhvr>
                                      <p:tavLst>
                                        <p:tav tm="0">
                                          <p:val>
                                            <p:strVal val="#ppt_y"/>
                                          </p:val>
                                        </p:tav>
                                        <p:tav tm="100000">
                                          <p:val>
                                            <p:strVal val="#ppt_y"/>
                                          </p:val>
                                        </p:tav>
                                      </p:tavLst>
                                    </p:anim>
                                    <p:anim calcmode="lin" valueType="num">
                                      <p:cBhvr>
                                        <p:cTn id="17"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4"/>
                                        </p:tgtEl>
                                      </p:cBhvr>
                                    </p:animEffect>
                                  </p:childTnLst>
                                </p:cTn>
                              </p:par>
                            </p:childTnLst>
                          </p:cTn>
                        </p:par>
                        <p:par>
                          <p:cTn id="20" fill="hold">
                            <p:stCondLst>
                              <p:cond delay="7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125" autoRev="1" fill="hold">
                                          <p:stCondLst>
                                            <p:cond delay="0"/>
                                          </p:stCondLst>
                                        </p:cTn>
                                        <p:tgtEl>
                                          <p:spTgt spid="5"/>
                                        </p:tgtEl>
                                        <p:attrNameLst>
                                          <p:attrName>ppt_w</p:attrName>
                                        </p:attrNameLst>
                                      </p:cBhvr>
                                    </p:anim>
                                    <p:anim by="(#ppt_w*0.50)" calcmode="lin" valueType="num">
                                      <p:cBhvr>
                                        <p:cTn id="24" dur="125" decel="50000" autoRev="1" fill="hold">
                                          <p:stCondLst>
                                            <p:cond delay="0"/>
                                          </p:stCondLst>
                                        </p:cTn>
                                        <p:tgtEl>
                                          <p:spTgt spid="5"/>
                                        </p:tgtEl>
                                        <p:attrNameLst>
                                          <p:attrName>ppt_x</p:attrName>
                                        </p:attrNameLst>
                                      </p:cBhvr>
                                    </p:anim>
                                    <p:anim from="(-#ppt_h/2)" to="(#ppt_y)" calcmode="lin" valueType="num">
                                      <p:cBhvr>
                                        <p:cTn id="25" dur="250" fill="hold">
                                          <p:stCondLst>
                                            <p:cond delay="0"/>
                                          </p:stCondLst>
                                        </p:cTn>
                                        <p:tgtEl>
                                          <p:spTgt spid="5"/>
                                        </p:tgtEl>
                                        <p:attrNameLst>
                                          <p:attrName>ppt_y</p:attrName>
                                        </p:attrNameLst>
                                      </p:cBhvr>
                                    </p:anim>
                                    <p:animRot by="21600000">
                                      <p:cBhvr>
                                        <p:cTn id="26" dur="25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vertical)">
                                      <p:cBhvr>
                                        <p:cTn id="34" dur="500"/>
                                        <p:tgtEl>
                                          <p:spTgt spid="6"/>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vertical)">
                                      <p:cBhvr>
                                        <p:cTn id="37" dur="500"/>
                                        <p:tgtEl>
                                          <p:spTgt spid="7"/>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A5F106DD-D2EB-4191-9AE4-8C78DD0F2774}"/>
              </a:ext>
            </a:extLst>
          </p:cNvPr>
          <p:cNvSpPr/>
          <p:nvPr/>
        </p:nvSpPr>
        <p:spPr>
          <a:xfrm>
            <a:off x="2504048" y="1152939"/>
            <a:ext cx="7554351" cy="1835215"/>
          </a:xfrm>
          <a:prstGeom prst="round2SameRect">
            <a:avLst/>
          </a:prstGeom>
          <a:blipFill>
            <a:blip r:embed="rId2">
              <a:extLst>
                <a:ext uri="{BEBA8EAE-BF5A-486C-A8C5-ECC9F3942E4B}">
                  <a14:imgProps xmlns:a14="http://schemas.microsoft.com/office/drawing/2010/main">
                    <a14:imgLayer r:embed="rId3">
                      <a14:imgEffect>
                        <a14:artisticGlowDiffused/>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D9A93630-2F39-4ED4-95BD-F42D30FC4FD5}"/>
              </a:ext>
            </a:extLst>
          </p:cNvPr>
          <p:cNvSpPr/>
          <p:nvPr/>
        </p:nvSpPr>
        <p:spPr>
          <a:xfrm>
            <a:off x="3868876" y="1239631"/>
            <a:ext cx="6096000" cy="1754326"/>
          </a:xfrm>
          <a:prstGeom prst="rect">
            <a:avLst/>
          </a:prstGeom>
        </p:spPr>
        <p:txBody>
          <a:bodyPr>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earth, all men [and women], animals, fish, fowls, plants, all things—all lived first as spirit entities. Their home was heaven, and the earth was created to be the place where they could take upon themselves mortality” (Bruce R. McConkie, “Christ and the Creation,”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June 1982, 13).</a:t>
            </a:r>
          </a:p>
        </p:txBody>
      </p:sp>
      <p:pic>
        <p:nvPicPr>
          <p:cNvPr id="1026" name="Picture 2" descr="Bruce R. McConkie">
            <a:extLst>
              <a:ext uri="{FF2B5EF4-FFF2-40B4-BE49-F238E27FC236}">
                <a16:creationId xmlns:a16="http://schemas.microsoft.com/office/drawing/2014/main" id="{E0E0F5D0-05AD-4D14-95AF-12FB77244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343" y="1290100"/>
            <a:ext cx="95250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B8ADF2CF-EA36-446C-AEEC-4FFC7BDC8B99}"/>
              </a:ext>
            </a:extLst>
          </p:cNvPr>
          <p:cNvSpPr/>
          <p:nvPr/>
        </p:nvSpPr>
        <p:spPr>
          <a:xfrm>
            <a:off x="2456310" y="2572656"/>
            <a:ext cx="1412566"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Elder </a:t>
            </a:r>
          </a:p>
          <a:p>
            <a:pPr algn="ctr"/>
            <a:r>
              <a:rPr lang="en-US" sz="1050" b="1" dirty="0">
                <a:solidFill>
                  <a:schemeClr val="bg1"/>
                </a:solidFill>
                <a:latin typeface="Arial" panose="020B0604020202020204" pitchFamily="34" charset="0"/>
                <a:cs typeface="Arial" panose="020B0604020202020204" pitchFamily="34" charset="0"/>
              </a:rPr>
              <a:t>Bruce R. McConkie</a:t>
            </a:r>
          </a:p>
        </p:txBody>
      </p:sp>
      <p:sp>
        <p:nvSpPr>
          <p:cNvPr id="7" name="Rectangle 6">
            <a:extLst>
              <a:ext uri="{FF2B5EF4-FFF2-40B4-BE49-F238E27FC236}">
                <a16:creationId xmlns:a16="http://schemas.microsoft.com/office/drawing/2014/main" id="{52F8BC5B-DB98-4D97-AFCA-44CEF25DAFE0}"/>
              </a:ext>
            </a:extLst>
          </p:cNvPr>
          <p:cNvSpPr/>
          <p:nvPr/>
        </p:nvSpPr>
        <p:spPr>
          <a:xfrm>
            <a:off x="1388012" y="3332159"/>
            <a:ext cx="91486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you have learned from Moses 3:4–7 as a statement of doctrine?</a:t>
            </a:r>
          </a:p>
        </p:txBody>
      </p:sp>
      <p:sp>
        <p:nvSpPr>
          <p:cNvPr id="8" name="Rectangle 7">
            <a:extLst>
              <a:ext uri="{FF2B5EF4-FFF2-40B4-BE49-F238E27FC236}">
                <a16:creationId xmlns:a16="http://schemas.microsoft.com/office/drawing/2014/main" id="{27F19C70-2ABF-4691-9BF6-BA7F1CECD125}"/>
              </a:ext>
            </a:extLst>
          </p:cNvPr>
          <p:cNvSpPr/>
          <p:nvPr/>
        </p:nvSpPr>
        <p:spPr>
          <a:xfrm>
            <a:off x="1388011" y="4054337"/>
            <a:ext cx="935970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created the spirits of all living things before they were created physically on the earth.</a:t>
            </a:r>
          </a:p>
        </p:txBody>
      </p:sp>
    </p:spTree>
    <p:extLst>
      <p:ext uri="{BB962C8B-B14F-4D97-AF65-F5344CB8AC3E}">
        <p14:creationId xmlns:p14="http://schemas.microsoft.com/office/powerpoint/2010/main" val="1239364302"/>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9</a:t>
            </a:r>
          </a:p>
        </p:txBody>
      </p:sp>
      <p:sp>
        <p:nvSpPr>
          <p:cNvPr id="2" name="Rectangle 1">
            <a:extLst>
              <a:ext uri="{FF2B5EF4-FFF2-40B4-BE49-F238E27FC236}">
                <a16:creationId xmlns:a16="http://schemas.microsoft.com/office/drawing/2014/main" id="{3E3AB537-3CF8-4629-8BC4-939053F4EEC3}"/>
              </a:ext>
            </a:extLst>
          </p:cNvPr>
          <p:cNvSpPr/>
          <p:nvPr/>
        </p:nvSpPr>
        <p:spPr>
          <a:xfrm>
            <a:off x="1720947" y="2767280"/>
            <a:ext cx="8750105" cy="1323439"/>
          </a:xfrm>
          <a:prstGeom prst="rect">
            <a:avLst/>
          </a:prstGeom>
        </p:spPr>
        <p:txBody>
          <a:bodyPr wrap="square">
            <a:spAutoFit/>
          </a:bodyPr>
          <a:lstStyle/>
          <a:p>
            <a:pPr algn="ctr" fontAlgn="base"/>
            <a:r>
              <a:rPr lang="en-US" sz="4000" b="1" dirty="0">
                <a:solidFill>
                  <a:srgbClr val="FF0000"/>
                </a:solidFill>
                <a:latin typeface="Open Sans"/>
              </a:rPr>
              <a:t>“The Lord teaches that Adam and Eve were husband and wife”</a:t>
            </a:r>
            <a:endParaRPr lang="en-US" sz="4000" b="1" dirty="0">
              <a:solidFill>
                <a:srgbClr val="FF0000"/>
              </a:solidFill>
              <a:effectLst/>
              <a:latin typeface="Open Sans"/>
            </a:endParaRPr>
          </a:p>
        </p:txBody>
      </p:sp>
      <p:sp>
        <p:nvSpPr>
          <p:cNvPr id="4" name="Rectangle 3">
            <a:extLst>
              <a:ext uri="{FF2B5EF4-FFF2-40B4-BE49-F238E27FC236}">
                <a16:creationId xmlns:a16="http://schemas.microsoft.com/office/drawing/2014/main" id="{B4F5EA23-82CD-48EA-9BE0-5FFF17374692}"/>
              </a:ext>
            </a:extLst>
          </p:cNvPr>
          <p:cNvSpPr/>
          <p:nvPr/>
        </p:nvSpPr>
        <p:spPr>
          <a:xfrm>
            <a:off x="1132181" y="595017"/>
            <a:ext cx="182614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3:18-25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8104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1492</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Bahnschrift Light SemiCondensed</vt:lpstr>
      <vt:lpstr>Calibri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3569</cp:revision>
  <dcterms:created xsi:type="dcterms:W3CDTF">2018-08-29T04:26:39Z</dcterms:created>
  <dcterms:modified xsi:type="dcterms:W3CDTF">2022-01-20T17:37:27Z</dcterms:modified>
</cp:coreProperties>
</file>