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3A"/>
    <a:srgbClr val="333399"/>
    <a:srgbClr val="D6E513"/>
    <a:srgbClr val="CC0000"/>
    <a:srgbClr val="A7897B"/>
    <a:srgbClr val="FF6600"/>
    <a:srgbClr val="FFD757"/>
    <a:srgbClr val="E6E6E6"/>
    <a:srgbClr val="D88028"/>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codigooculto.com/2017/05/nuevo-estudio-encuentra-evidencia-sobre-los-origenes-de-la-vida-en-la-tierr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codigooculto.com/2017/05/nuevo-estudio-encuentra-evidencia-sobre-los-origenes-de-la-vida-en-la-tierra/"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2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9485FCD5-3A4D-464F-8609-4CC6AE7B5D88}"/>
              </a:ext>
            </a:extLst>
          </p:cNvPr>
          <p:cNvSpPr/>
          <p:nvPr/>
        </p:nvSpPr>
        <p:spPr>
          <a:xfrm>
            <a:off x="1486484" y="1050259"/>
            <a:ext cx="8174352" cy="369332"/>
          </a:xfrm>
          <a:prstGeom prst="rect">
            <a:avLst/>
          </a:prstGeom>
        </p:spPr>
        <p:txBody>
          <a:bodyPr wrap="square">
            <a:spAutoFit/>
          </a:bodyPr>
          <a:lstStyle/>
          <a:p>
            <a:pPr algn="just" fontAlgn="base"/>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missionary is teaching a person who wants to know what God looks like.</a:t>
            </a:r>
          </a:p>
        </p:txBody>
      </p:sp>
      <p:sp>
        <p:nvSpPr>
          <p:cNvPr id="4" name="Rectangle 3">
            <a:extLst>
              <a:ext uri="{FF2B5EF4-FFF2-40B4-BE49-F238E27FC236}">
                <a16:creationId xmlns:a16="http://schemas.microsoft.com/office/drawing/2014/main" id="{A6C7FD74-E11B-4FF5-BACF-19D7382D6D04}"/>
              </a:ext>
            </a:extLst>
          </p:cNvPr>
          <p:cNvSpPr/>
          <p:nvPr/>
        </p:nvSpPr>
        <p:spPr>
          <a:xfrm>
            <a:off x="1486485" y="2675933"/>
            <a:ext cx="1941557"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b="1" dirty="0">
                <a:solidFill>
                  <a:schemeClr val="bg1"/>
                </a:solidFill>
                <a:latin typeface="Arial" panose="020B0604020202020204" pitchFamily="34" charset="0"/>
                <a:cs typeface="Arial" panose="020B0604020202020204" pitchFamily="34" charset="0"/>
              </a:rPr>
              <a:t>Genesis 1:26-27</a:t>
            </a:r>
          </a:p>
        </p:txBody>
      </p:sp>
      <p:sp>
        <p:nvSpPr>
          <p:cNvPr id="5" name="Rectangle 4">
            <a:extLst>
              <a:ext uri="{FF2B5EF4-FFF2-40B4-BE49-F238E27FC236}">
                <a16:creationId xmlns:a16="http://schemas.microsoft.com/office/drawing/2014/main" id="{5E0E5A54-F190-4F60-9335-B5DF5E049389}"/>
              </a:ext>
            </a:extLst>
          </p:cNvPr>
          <p:cNvSpPr/>
          <p:nvPr/>
        </p:nvSpPr>
        <p:spPr>
          <a:xfrm>
            <a:off x="1486485" y="3059668"/>
            <a:ext cx="8909539"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 And God said, Let us make man in our image, after our likeness: and let them have dominion over the fish of the sea, and over the fowl of the air, and over the cattle, and over all the earth, and over every creeping thing that creepeth upon the earth.</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So God created man in his own image, in the image of God created he him; male and female created he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D0127BB-A337-438F-8B7C-A1F9AB5E9DE1}"/>
              </a:ext>
            </a:extLst>
          </p:cNvPr>
          <p:cNvSpPr/>
          <p:nvPr/>
        </p:nvSpPr>
        <p:spPr>
          <a:xfrm>
            <a:off x="1486484" y="4948703"/>
            <a:ext cx="77559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concerning our creation is taught in Genesis 1:26-27?</a:t>
            </a:r>
          </a:p>
        </p:txBody>
      </p:sp>
      <p:sp>
        <p:nvSpPr>
          <p:cNvPr id="7" name="Rectangle 6">
            <a:extLst>
              <a:ext uri="{FF2B5EF4-FFF2-40B4-BE49-F238E27FC236}">
                <a16:creationId xmlns:a16="http://schemas.microsoft.com/office/drawing/2014/main" id="{9BD00120-5BCF-4695-98B1-4DC173911C50}"/>
              </a:ext>
            </a:extLst>
          </p:cNvPr>
          <p:cNvSpPr/>
          <p:nvPr/>
        </p:nvSpPr>
        <p:spPr>
          <a:xfrm>
            <a:off x="1486484" y="5348069"/>
            <a:ext cx="464325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been created in the image of God.</a:t>
            </a:r>
          </a:p>
        </p:txBody>
      </p:sp>
      <p:sp>
        <p:nvSpPr>
          <p:cNvPr id="8" name="Rectangle 7">
            <a:extLst>
              <a:ext uri="{FF2B5EF4-FFF2-40B4-BE49-F238E27FC236}">
                <a16:creationId xmlns:a16="http://schemas.microsoft.com/office/drawing/2014/main" id="{9BBBE79C-8804-4454-BC4B-BF459951B79A}"/>
              </a:ext>
            </a:extLst>
          </p:cNvPr>
          <p:cNvSpPr/>
          <p:nvPr/>
        </p:nvSpPr>
        <p:spPr>
          <a:xfrm>
            <a:off x="1486483" y="1960243"/>
            <a:ext cx="8909539" cy="646331"/>
          </a:xfrm>
          <a:prstGeom prst="rect">
            <a:avLst/>
          </a:prstGeom>
        </p:spPr>
        <p:txBody>
          <a:bodyPr wrap="square">
            <a:spAutoFit/>
          </a:bodyPr>
          <a:lstStyle/>
          <a:p>
            <a:pPr algn="just" fontAlgn="base"/>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 young man does not like his body. He struggles with feelings of low self-worth because of his physical appearance.</a:t>
            </a:r>
          </a:p>
        </p:txBody>
      </p:sp>
      <p:sp>
        <p:nvSpPr>
          <p:cNvPr id="9" name="Rectangle 8">
            <a:extLst>
              <a:ext uri="{FF2B5EF4-FFF2-40B4-BE49-F238E27FC236}">
                <a16:creationId xmlns:a16="http://schemas.microsoft.com/office/drawing/2014/main" id="{269BD81A-5ADA-4B24-945C-71F6BB9DD8EB}"/>
              </a:ext>
            </a:extLst>
          </p:cNvPr>
          <p:cNvSpPr/>
          <p:nvPr/>
        </p:nvSpPr>
        <p:spPr>
          <a:xfrm>
            <a:off x="1486483" y="1400435"/>
            <a:ext cx="8909538" cy="646331"/>
          </a:xfrm>
          <a:prstGeom prst="rect">
            <a:avLst/>
          </a:prstGeom>
        </p:spPr>
        <p:txBody>
          <a:bodyPr wrap="square">
            <a:spAutoFit/>
          </a:bodyPr>
          <a:lstStyle/>
          <a:p>
            <a:pPr algn="just" fontAlgn="base"/>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 young woman has been told that gender is a matter of chance. She has begun to question if gender matters and whether it should influence any of her choices in life.</a:t>
            </a:r>
          </a:p>
        </p:txBody>
      </p:sp>
    </p:spTree>
    <p:extLst>
      <p:ext uri="{BB962C8B-B14F-4D97-AF65-F5344CB8AC3E}">
        <p14:creationId xmlns:p14="http://schemas.microsoft.com/office/powerpoint/2010/main" val="395132722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7"/>
                                        </p:tgtEl>
                                        <p:attrNameLst>
                                          <p:attrName>ppt_y</p:attrName>
                                        </p:attrNameLst>
                                      </p:cBhvr>
                                      <p:tavLst>
                                        <p:tav tm="0">
                                          <p:val>
                                            <p:strVal val="#ppt_y"/>
                                          </p:val>
                                        </p:tav>
                                        <p:tav tm="100000">
                                          <p:val>
                                            <p:strVal val="#ppt_y"/>
                                          </p:val>
                                        </p:tav>
                                      </p:tavLst>
                                    </p:anim>
                                    <p:anim calcmode="lin" valueType="num">
                                      <p:cBhvr>
                                        <p:cTn id="41"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349AA8B-1588-49ED-8E05-D508722FA169}"/>
              </a:ext>
            </a:extLst>
          </p:cNvPr>
          <p:cNvSpPr/>
          <p:nvPr/>
        </p:nvSpPr>
        <p:spPr>
          <a:xfrm>
            <a:off x="956603" y="3940090"/>
            <a:ext cx="10044333" cy="2817606"/>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F50E265F-908D-450E-9549-8669975D5562}"/>
              </a:ext>
            </a:extLst>
          </p:cNvPr>
          <p:cNvSpPr/>
          <p:nvPr/>
        </p:nvSpPr>
        <p:spPr>
          <a:xfrm>
            <a:off x="3048000" y="978434"/>
            <a:ext cx="6096000" cy="2031325"/>
          </a:xfrm>
          <a:prstGeom prst="rect">
            <a:avLst/>
          </a:prstGeom>
        </p:spPr>
        <p:style>
          <a:lnRef idx="0">
            <a:scrgbClr r="0" g="0" b="0"/>
          </a:lnRef>
          <a:fillRef idx="1002">
            <a:schemeClr val="lt2"/>
          </a:fillRef>
          <a:effectRef idx="0">
            <a:scrgbClr r="0" g="0" b="0"/>
          </a:effectRef>
          <a:fontRef idx="major"/>
        </p:style>
        <p:txBody>
          <a:bodyPr>
            <a:spAutoFit/>
          </a:bodyPr>
          <a:lstStyle/>
          <a:p>
            <a:pPr algn="just"/>
            <a:r>
              <a:rPr lang="en-US" dirty="0">
                <a:solidFill>
                  <a:schemeClr val="bg1"/>
                </a:solidFill>
                <a:latin typeface="Arial" panose="020B0604020202020204" pitchFamily="34" charset="0"/>
                <a:cs typeface="Arial" panose="020B0604020202020204" pitchFamily="34" charset="0"/>
              </a:rPr>
              <a:t>“God our Father has ears with which to hear our prayers. He has eyes with which to see our actions. He has a mouth with which to speak to us. He has a heart with which to feel compassion and love. He is real. He is living. We are his children, made in his image. We look like him, and he looks like us” (Thomas S. Monson, “I Know That My Redeemer Lives,”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Apr. 1990, 6)</a:t>
            </a:r>
          </a:p>
        </p:txBody>
      </p:sp>
      <p:sp>
        <p:nvSpPr>
          <p:cNvPr id="4" name="Rectangle 3">
            <a:extLst>
              <a:ext uri="{FF2B5EF4-FFF2-40B4-BE49-F238E27FC236}">
                <a16:creationId xmlns:a16="http://schemas.microsoft.com/office/drawing/2014/main" id="{684928D3-8F5E-4C41-930B-66159B7B3B5F}"/>
              </a:ext>
            </a:extLst>
          </p:cNvPr>
          <p:cNvSpPr/>
          <p:nvPr/>
        </p:nvSpPr>
        <p:spPr>
          <a:xfrm>
            <a:off x="994115" y="3201911"/>
            <a:ext cx="99364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use Genesis 1:26-27 and the statement by President Monson to teach someone about God?</a:t>
            </a:r>
          </a:p>
        </p:txBody>
      </p:sp>
      <p:sp>
        <p:nvSpPr>
          <p:cNvPr id="5" name="Rectangle 4">
            <a:extLst>
              <a:ext uri="{FF2B5EF4-FFF2-40B4-BE49-F238E27FC236}">
                <a16:creationId xmlns:a16="http://schemas.microsoft.com/office/drawing/2014/main" id="{FE6BE45C-0949-4096-9A85-5F5CEC2555BC}"/>
              </a:ext>
            </a:extLst>
          </p:cNvPr>
          <p:cNvSpPr/>
          <p:nvPr/>
        </p:nvSpPr>
        <p:spPr>
          <a:xfrm>
            <a:off x="1774874" y="4519217"/>
            <a:ext cx="8642252" cy="1631216"/>
          </a:xfrm>
          <a:prstGeom prst="rect">
            <a:avLst/>
          </a:prstGeom>
        </p:spPr>
        <p:txBody>
          <a:bodyPr wrap="square">
            <a:spAutoFit/>
          </a:bodyPr>
          <a:lstStyle/>
          <a:p>
            <a:pPr algn="ct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human beings—male and female—are created in the image of God. Each is a beloved spirit son or daughter of heavenly parents, and, as such, each has a divine nature and destiny. Gender is an essential characteristic of individual premortal, mortal, and eternal identity and purpose” (“</a:t>
            </a:r>
            <a:r>
              <a:rPr lang="en-US" sz="2000" i="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Family: A Proclamation to the World</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May 2017, 145).</a:t>
            </a:r>
          </a:p>
        </p:txBody>
      </p:sp>
    </p:spTree>
    <p:extLst>
      <p:ext uri="{BB962C8B-B14F-4D97-AF65-F5344CB8AC3E}">
        <p14:creationId xmlns:p14="http://schemas.microsoft.com/office/powerpoint/2010/main" val="11334454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ACAAD7-1249-4381-B6A2-090817DC0A7A}"/>
              </a:ext>
            </a:extLst>
          </p:cNvPr>
          <p:cNvSpPr/>
          <p:nvPr/>
        </p:nvSpPr>
        <p:spPr>
          <a:xfrm>
            <a:off x="1108515" y="4014773"/>
            <a:ext cx="149271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a:solidFill>
                  <a:schemeClr val="bg1"/>
                </a:solidFill>
                <a:latin typeface="Arial" panose="020B0604020202020204" pitchFamily="34" charset="0"/>
                <a:cs typeface="Arial" panose="020B0604020202020204" pitchFamily="34" charset="0"/>
              </a:rPr>
              <a:t>Moses 2:28 </a:t>
            </a:r>
          </a:p>
        </p:txBody>
      </p:sp>
      <p:sp>
        <p:nvSpPr>
          <p:cNvPr id="5" name="Rectangle 4">
            <a:extLst>
              <a:ext uri="{FF2B5EF4-FFF2-40B4-BE49-F238E27FC236}">
                <a16:creationId xmlns:a16="http://schemas.microsoft.com/office/drawing/2014/main" id="{E9E5BF86-DB48-486B-BFE4-F59C817A18FD}"/>
              </a:ext>
            </a:extLst>
          </p:cNvPr>
          <p:cNvSpPr/>
          <p:nvPr/>
        </p:nvSpPr>
        <p:spPr>
          <a:xfrm>
            <a:off x="2719906" y="903738"/>
            <a:ext cx="6927472" cy="1628446"/>
          </a:xfrm>
          <a:prstGeom prst="rect">
            <a:avLst/>
          </a:prstGeom>
          <a:solidFill>
            <a:srgbClr val="B9B9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60C53952-D496-4BE7-891B-52431557DA5B}"/>
              </a:ext>
            </a:extLst>
          </p:cNvPr>
          <p:cNvSpPr/>
          <p:nvPr/>
        </p:nvSpPr>
        <p:spPr>
          <a:xfrm>
            <a:off x="4035489" y="945942"/>
            <a:ext cx="5611889"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“Think of [God’s] gift to you of your own physical body. The many amazing attributes of your body attest to your own ‘divine nature’ [2 Peter 1:4]” (Russell M. Nelson, “Thanks Be to God,”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2012, 78).</a:t>
            </a:r>
          </a:p>
        </p:txBody>
      </p:sp>
      <p:sp>
        <p:nvSpPr>
          <p:cNvPr id="4" name="Rectangle 3">
            <a:extLst>
              <a:ext uri="{FF2B5EF4-FFF2-40B4-BE49-F238E27FC236}">
                <a16:creationId xmlns:a16="http://schemas.microsoft.com/office/drawing/2014/main" id="{693C9F13-D6A6-4B6B-9354-17BED0B534A6}"/>
              </a:ext>
            </a:extLst>
          </p:cNvPr>
          <p:cNvSpPr/>
          <p:nvPr/>
        </p:nvSpPr>
        <p:spPr>
          <a:xfrm>
            <a:off x="2719906" y="1992383"/>
            <a:ext cx="1436611"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Russell M. Nelson:</a:t>
            </a:r>
          </a:p>
        </p:txBody>
      </p:sp>
      <p:pic>
        <p:nvPicPr>
          <p:cNvPr id="4098" name="Picture 2" descr="President Russell M. Nelson">
            <a:extLst>
              <a:ext uri="{FF2B5EF4-FFF2-40B4-BE49-F238E27FC236}">
                <a16:creationId xmlns:a16="http://schemas.microsoft.com/office/drawing/2014/main" id="{106C9CF7-6561-4FC1-8BE2-91C6ACFCE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962" y="992837"/>
            <a:ext cx="952500" cy="10218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33EB9A-4DB4-4D10-BB34-26363FABE24A}"/>
              </a:ext>
            </a:extLst>
          </p:cNvPr>
          <p:cNvSpPr/>
          <p:nvPr/>
        </p:nvSpPr>
        <p:spPr>
          <a:xfrm>
            <a:off x="1108516" y="2744442"/>
            <a:ext cx="97798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use </a:t>
            </a:r>
            <a:r>
              <a:rPr lang="en-US" b="1">
                <a:solidFill>
                  <a:schemeClr val="bg1"/>
                </a:solidFill>
                <a:latin typeface="Arial" panose="020B0604020202020204" pitchFamily="34" charset="0"/>
                <a:cs typeface="Arial" panose="020B0604020202020204" pitchFamily="34" charset="0"/>
              </a:rPr>
              <a:t>Genesis 1:26-27</a:t>
            </a:r>
            <a:r>
              <a:rPr lang="en-US" b="1" dirty="0">
                <a:solidFill>
                  <a:schemeClr val="bg1"/>
                </a:solidFill>
                <a:latin typeface="Arial" panose="020B0604020202020204" pitchFamily="34" charset="0"/>
                <a:cs typeface="Arial" panose="020B0604020202020204" pitchFamily="34" charset="0"/>
              </a:rPr>
              <a:t> and the statement by President Nelson to help the young man in scenario 3?</a:t>
            </a:r>
          </a:p>
        </p:txBody>
      </p:sp>
      <p:sp>
        <p:nvSpPr>
          <p:cNvPr id="7" name="Rectangle 6">
            <a:extLst>
              <a:ext uri="{FF2B5EF4-FFF2-40B4-BE49-F238E27FC236}">
                <a16:creationId xmlns:a16="http://schemas.microsoft.com/office/drawing/2014/main" id="{23431E81-BDD6-476F-8500-D0777E8D91CD}"/>
              </a:ext>
            </a:extLst>
          </p:cNvPr>
          <p:cNvSpPr/>
          <p:nvPr/>
        </p:nvSpPr>
        <p:spPr>
          <a:xfrm>
            <a:off x="1108515" y="3413439"/>
            <a:ext cx="99205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remember that your physical body is a gift from God?</a:t>
            </a:r>
          </a:p>
        </p:txBody>
      </p:sp>
      <p:sp>
        <p:nvSpPr>
          <p:cNvPr id="8" name="Rectangle 7">
            <a:extLst>
              <a:ext uri="{FF2B5EF4-FFF2-40B4-BE49-F238E27FC236}">
                <a16:creationId xmlns:a16="http://schemas.microsoft.com/office/drawing/2014/main" id="{470FDF82-3503-4C56-AE0C-31531BBDD008}"/>
              </a:ext>
            </a:extLst>
          </p:cNvPr>
          <p:cNvSpPr/>
          <p:nvPr/>
        </p:nvSpPr>
        <p:spPr>
          <a:xfrm>
            <a:off x="1111610" y="4353803"/>
            <a:ext cx="9920555" cy="9233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God, blessed them, and said unto them: Be fruitful, and multiply, and replenish the earth, and subdue it, and have dominion over the fish of the sea, and over the fowl of the air, and over every living thing that moveth upon the earth.</a:t>
            </a:r>
          </a:p>
        </p:txBody>
      </p:sp>
    </p:spTree>
    <p:extLst>
      <p:ext uri="{BB962C8B-B14F-4D97-AF65-F5344CB8AC3E}">
        <p14:creationId xmlns:p14="http://schemas.microsoft.com/office/powerpoint/2010/main" val="42786121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32031E0F-088C-41A0-BDDC-5194D9E5E914}"/>
              </a:ext>
            </a:extLst>
          </p:cNvPr>
          <p:cNvSpPr/>
          <p:nvPr/>
        </p:nvSpPr>
        <p:spPr>
          <a:xfrm>
            <a:off x="1181015" y="956603"/>
            <a:ext cx="9482296" cy="2067951"/>
          </a:xfrm>
          <a:prstGeom prst="round2DiagRect">
            <a:avLst/>
          </a:prstGeom>
          <a:gradFill flip="none" rotWithShape="1">
            <a:gsLst>
              <a:gs pos="10000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5ADAC1E5-DECB-4D8C-A9B0-7A17B111C27C}"/>
              </a:ext>
            </a:extLst>
          </p:cNvPr>
          <p:cNvSpPr/>
          <p:nvPr/>
        </p:nvSpPr>
        <p:spPr>
          <a:xfrm>
            <a:off x="2571622" y="1152939"/>
            <a:ext cx="8021349" cy="17543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Lord [brought] together Adam and Eve, his first male and first female on this earth, and perform[ed] a holy marriage ceremony to make them husband and wife. They were quite different in their makeup, with different roles to play. Hardly had he performed the ceremony than he said to them: ‘Multiply, and replenish the earth, and subdue it: and have dominion’ (Gen. 1:28)” (</a:t>
            </a:r>
            <a:r>
              <a:rPr lang="en-US" i="1" dirty="0">
                <a:solidFill>
                  <a:schemeClr val="bg1"/>
                </a:solidFill>
                <a:latin typeface="Arial" panose="020B0604020202020204" pitchFamily="34" charset="0"/>
                <a:cs typeface="Arial" panose="020B0604020202020204" pitchFamily="34" charset="0"/>
              </a:rPr>
              <a:t>Teachings of Presidents of the Church: Spencer W. Kimball</a:t>
            </a:r>
            <a:r>
              <a:rPr lang="en-US" dirty="0">
                <a:solidFill>
                  <a:schemeClr val="bg1"/>
                </a:solidFill>
                <a:latin typeface="Arial" panose="020B0604020202020204" pitchFamily="34" charset="0"/>
                <a:cs typeface="Arial" panose="020B0604020202020204" pitchFamily="34" charset="0"/>
              </a:rPr>
              <a:t> [2006], 192).</a:t>
            </a:r>
          </a:p>
        </p:txBody>
      </p:sp>
      <p:pic>
        <p:nvPicPr>
          <p:cNvPr id="5122" name="Picture 2" descr="President Spencer W. Kimball">
            <a:extLst>
              <a:ext uri="{FF2B5EF4-FFF2-40B4-BE49-F238E27FC236}">
                <a16:creationId xmlns:a16="http://schemas.microsoft.com/office/drawing/2014/main" id="{D619EB35-08E2-4C84-A078-8A97B6CFD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808" y="1152939"/>
            <a:ext cx="1225814" cy="12951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76D19D-1ABB-4933-8EED-DA4966401791}"/>
              </a:ext>
            </a:extLst>
          </p:cNvPr>
          <p:cNvSpPr/>
          <p:nvPr/>
        </p:nvSpPr>
        <p:spPr>
          <a:xfrm>
            <a:off x="1181015" y="2448071"/>
            <a:ext cx="149912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Spencer W. Kimball</a:t>
            </a:r>
          </a:p>
        </p:txBody>
      </p:sp>
      <p:sp>
        <p:nvSpPr>
          <p:cNvPr id="6" name="Rectangle 5">
            <a:extLst>
              <a:ext uri="{FF2B5EF4-FFF2-40B4-BE49-F238E27FC236}">
                <a16:creationId xmlns:a16="http://schemas.microsoft.com/office/drawing/2014/main" id="{94900D04-5692-4E74-AA0F-C84ADA9CF475}"/>
              </a:ext>
            </a:extLst>
          </p:cNvPr>
          <p:cNvSpPr/>
          <p:nvPr/>
        </p:nvSpPr>
        <p:spPr>
          <a:xfrm>
            <a:off x="1181015" y="3293208"/>
            <a:ext cx="94119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first commandment God gave to Adam and Eve as husband and wife?</a:t>
            </a:r>
          </a:p>
        </p:txBody>
      </p:sp>
      <p:sp>
        <p:nvSpPr>
          <p:cNvPr id="7" name="Rectangle 6">
            <a:extLst>
              <a:ext uri="{FF2B5EF4-FFF2-40B4-BE49-F238E27FC236}">
                <a16:creationId xmlns:a16="http://schemas.microsoft.com/office/drawing/2014/main" id="{DCB04E82-FDF3-4BFD-A249-A83AFB1F0E10}"/>
              </a:ext>
            </a:extLst>
          </p:cNvPr>
          <p:cNvSpPr/>
          <p:nvPr/>
        </p:nvSpPr>
        <p:spPr>
          <a:xfrm>
            <a:off x="1181015" y="3743203"/>
            <a:ext cx="866637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has commanded those who are married as husband and wife to have children.</a:t>
            </a:r>
          </a:p>
        </p:txBody>
      </p:sp>
    </p:spTree>
    <p:extLst>
      <p:ext uri="{BB962C8B-B14F-4D97-AF65-F5344CB8AC3E}">
        <p14:creationId xmlns:p14="http://schemas.microsoft.com/office/powerpoint/2010/main" val="4095397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4" name="Rectangle 3">
            <a:extLst>
              <a:ext uri="{FF2B5EF4-FFF2-40B4-BE49-F238E27FC236}">
                <a16:creationId xmlns:a16="http://schemas.microsoft.com/office/drawing/2014/main" id="{5B1D4D79-BFAA-403F-86C8-AB8EF5F2BB6B}"/>
              </a:ext>
            </a:extLst>
          </p:cNvPr>
          <p:cNvSpPr/>
          <p:nvPr/>
        </p:nvSpPr>
        <p:spPr>
          <a:xfrm>
            <a:off x="1162928" y="968273"/>
            <a:ext cx="2966806" cy="369332"/>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wrap="square">
            <a:spAutoFit/>
          </a:bodyPr>
          <a:lstStyle/>
          <a:p>
            <a:r>
              <a:rPr lang="en-US" b="1" dirty="0">
                <a:solidFill>
                  <a:schemeClr val="bg1"/>
                </a:solidFill>
                <a:latin typeface="Arial" panose="020B0604020202020204" pitchFamily="34" charset="0"/>
                <a:cs typeface="Arial" panose="020B0604020202020204" pitchFamily="34" charset="0"/>
              </a:rPr>
              <a:t>Genesis 2:10</a:t>
            </a:r>
          </a:p>
        </p:txBody>
      </p:sp>
      <p:sp>
        <p:nvSpPr>
          <p:cNvPr id="2" name="Rectangle 1">
            <a:extLst>
              <a:ext uri="{FF2B5EF4-FFF2-40B4-BE49-F238E27FC236}">
                <a16:creationId xmlns:a16="http://schemas.microsoft.com/office/drawing/2014/main" id="{4BF22501-DFE9-4CBC-A4AB-25F2DE402664}"/>
              </a:ext>
            </a:extLst>
          </p:cNvPr>
          <p:cNvSpPr/>
          <p:nvPr/>
        </p:nvSpPr>
        <p:spPr>
          <a:xfrm>
            <a:off x="1162917" y="1418209"/>
            <a:ext cx="9669196" cy="646331"/>
          </a:xfrm>
          <a:prstGeom prst="rect">
            <a:avLst/>
          </a:prstGeom>
          <a:solidFill>
            <a:srgbClr val="FFC000"/>
          </a:solidFill>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 God, called the dry land Earth; and the gathering together of the waters, called I the Sea; and I, God, saw that all things which I had made were good.</a:t>
            </a:r>
          </a:p>
        </p:txBody>
      </p:sp>
      <p:sp>
        <p:nvSpPr>
          <p:cNvPr id="5" name="Rectangle 4">
            <a:extLst>
              <a:ext uri="{FF2B5EF4-FFF2-40B4-BE49-F238E27FC236}">
                <a16:creationId xmlns:a16="http://schemas.microsoft.com/office/drawing/2014/main" id="{A65C82C4-0F5D-4A98-A29C-F6C603415BE7}"/>
              </a:ext>
            </a:extLst>
          </p:cNvPr>
          <p:cNvSpPr/>
          <p:nvPr/>
        </p:nvSpPr>
        <p:spPr>
          <a:xfrm>
            <a:off x="1162927" y="2043281"/>
            <a:ext cx="9669195" cy="923330"/>
          </a:xfrm>
          <a:prstGeom prst="rect">
            <a:avLst/>
          </a:prstGeom>
          <a:solidFill>
            <a:srgbClr val="FFC000"/>
          </a:solidFill>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 earth brought forth grass, every herb yielding seed after his kind, and the tree yielding fruit, whose seed should be in itself, after his kind; and I, God, saw that all things which I had made were good;</a:t>
            </a:r>
          </a:p>
        </p:txBody>
      </p:sp>
      <p:sp>
        <p:nvSpPr>
          <p:cNvPr id="6" name="Rectangle 5">
            <a:extLst>
              <a:ext uri="{FF2B5EF4-FFF2-40B4-BE49-F238E27FC236}">
                <a16:creationId xmlns:a16="http://schemas.microsoft.com/office/drawing/2014/main" id="{FFAB4377-5A1C-4491-9E96-ADACC8E5CFC1}"/>
              </a:ext>
            </a:extLst>
          </p:cNvPr>
          <p:cNvSpPr/>
          <p:nvPr/>
        </p:nvSpPr>
        <p:spPr>
          <a:xfrm>
            <a:off x="1162926" y="2877733"/>
            <a:ext cx="9669194" cy="646331"/>
          </a:xfrm>
          <a:prstGeom prst="rect">
            <a:avLst/>
          </a:prstGeom>
          <a:solidFill>
            <a:srgbClr val="FFC000"/>
          </a:solidFill>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the sun to rule over the day, and the moon to rule over the night, and to divide the light from the darkness; and I, God, saw that all things which I had made were good;</a:t>
            </a:r>
          </a:p>
        </p:txBody>
      </p:sp>
      <p:sp>
        <p:nvSpPr>
          <p:cNvPr id="7" name="Rectangle 6">
            <a:extLst>
              <a:ext uri="{FF2B5EF4-FFF2-40B4-BE49-F238E27FC236}">
                <a16:creationId xmlns:a16="http://schemas.microsoft.com/office/drawing/2014/main" id="{2BED82D5-30AB-4CA8-9C1C-F7EC3303958F}"/>
              </a:ext>
            </a:extLst>
          </p:cNvPr>
          <p:cNvSpPr/>
          <p:nvPr/>
        </p:nvSpPr>
        <p:spPr>
          <a:xfrm>
            <a:off x="1162924" y="3435186"/>
            <a:ext cx="9669193" cy="923330"/>
          </a:xfrm>
          <a:prstGeom prst="rect">
            <a:avLst/>
          </a:prstGeom>
          <a:solidFill>
            <a:srgbClr val="FFC000"/>
          </a:solidFill>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I, God, created great whales, and every living creature that moveth, which the waters brought forth abundantly, after their kind, and every winged fowl after his kind; and I, God, saw that all things which I had created were good.</a:t>
            </a:r>
          </a:p>
        </p:txBody>
      </p:sp>
      <p:sp>
        <p:nvSpPr>
          <p:cNvPr id="8" name="Rectangle 7">
            <a:extLst>
              <a:ext uri="{FF2B5EF4-FFF2-40B4-BE49-F238E27FC236}">
                <a16:creationId xmlns:a16="http://schemas.microsoft.com/office/drawing/2014/main" id="{2E7F6DA2-45EE-4BCE-BDA3-1ABBDAE59D97}"/>
              </a:ext>
            </a:extLst>
          </p:cNvPr>
          <p:cNvSpPr/>
          <p:nvPr/>
        </p:nvSpPr>
        <p:spPr>
          <a:xfrm>
            <a:off x="1162920" y="4312402"/>
            <a:ext cx="9669193" cy="923330"/>
          </a:xfrm>
          <a:prstGeom prst="rect">
            <a:avLst/>
          </a:prstGeom>
          <a:solidFill>
            <a:srgbClr val="FFC000"/>
          </a:solidFill>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I, God, made the beasts of the earth after their kind, and cattle after their kind, and everything which creepeth upon the earth after his kind; and I, God, saw that all these things were good.</a:t>
            </a:r>
          </a:p>
        </p:txBody>
      </p:sp>
      <p:sp>
        <p:nvSpPr>
          <p:cNvPr id="9" name="Rectangle 8">
            <a:extLst>
              <a:ext uri="{FF2B5EF4-FFF2-40B4-BE49-F238E27FC236}">
                <a16:creationId xmlns:a16="http://schemas.microsoft.com/office/drawing/2014/main" id="{2C49AFD1-A0BF-4F56-82BA-7DF44D520C76}"/>
              </a:ext>
            </a:extLst>
          </p:cNvPr>
          <p:cNvSpPr/>
          <p:nvPr/>
        </p:nvSpPr>
        <p:spPr>
          <a:xfrm>
            <a:off x="2540566" y="982341"/>
            <a:ext cx="569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12</a:t>
            </a:r>
            <a:endParaRPr lang="en-US" dirty="0"/>
          </a:p>
        </p:txBody>
      </p:sp>
      <p:sp>
        <p:nvSpPr>
          <p:cNvPr id="10" name="Rectangle 9">
            <a:extLst>
              <a:ext uri="{FF2B5EF4-FFF2-40B4-BE49-F238E27FC236}">
                <a16:creationId xmlns:a16="http://schemas.microsoft.com/office/drawing/2014/main" id="{33870D68-B2AD-4C1D-8300-7494E049263E}"/>
              </a:ext>
            </a:extLst>
          </p:cNvPr>
          <p:cNvSpPr/>
          <p:nvPr/>
        </p:nvSpPr>
        <p:spPr>
          <a:xfrm>
            <a:off x="2916557" y="982341"/>
            <a:ext cx="569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,18 </a:t>
            </a:r>
            <a:endParaRPr lang="en-US" dirty="0"/>
          </a:p>
        </p:txBody>
      </p:sp>
      <p:sp>
        <p:nvSpPr>
          <p:cNvPr id="11" name="Rectangle 10">
            <a:extLst>
              <a:ext uri="{FF2B5EF4-FFF2-40B4-BE49-F238E27FC236}">
                <a16:creationId xmlns:a16="http://schemas.microsoft.com/office/drawing/2014/main" id="{9FA92DF6-EEC2-4B44-9FD2-56AFEA6C0438}"/>
              </a:ext>
            </a:extLst>
          </p:cNvPr>
          <p:cNvSpPr/>
          <p:nvPr/>
        </p:nvSpPr>
        <p:spPr>
          <a:xfrm>
            <a:off x="3213905" y="975307"/>
            <a:ext cx="569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21</a:t>
            </a:r>
            <a:endParaRPr lang="en-US" dirty="0"/>
          </a:p>
        </p:txBody>
      </p:sp>
      <p:sp>
        <p:nvSpPr>
          <p:cNvPr id="12" name="Rectangle 11">
            <a:extLst>
              <a:ext uri="{FF2B5EF4-FFF2-40B4-BE49-F238E27FC236}">
                <a16:creationId xmlns:a16="http://schemas.microsoft.com/office/drawing/2014/main" id="{ABE557E4-54BC-4125-9534-118980005104}"/>
              </a:ext>
            </a:extLst>
          </p:cNvPr>
          <p:cNvSpPr/>
          <p:nvPr/>
        </p:nvSpPr>
        <p:spPr>
          <a:xfrm>
            <a:off x="3560346" y="992385"/>
            <a:ext cx="569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25</a:t>
            </a:r>
            <a:endParaRPr lang="en-US" dirty="0"/>
          </a:p>
        </p:txBody>
      </p:sp>
    </p:spTree>
    <p:extLst>
      <p:ext uri="{BB962C8B-B14F-4D97-AF65-F5344CB8AC3E}">
        <p14:creationId xmlns:p14="http://schemas.microsoft.com/office/powerpoint/2010/main" val="51099726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vertical)">
                                      <p:cBhvr>
                                        <p:cTn id="23" dur="500"/>
                                        <p:tgtEl>
                                          <p:spTgt spid="11"/>
                                        </p:tgtEl>
                                      </p:cBhvr>
                                    </p:animEffect>
                                  </p:childTnLst>
                                </p:cTn>
                              </p:par>
                              <p:par>
                                <p:cTn id="24" presetID="14" presetClass="entr" presetSubtype="5"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26066780-2CC2-4BF8-A5CE-0976F95D245F}"/>
              </a:ext>
            </a:extLst>
          </p:cNvPr>
          <p:cNvSpPr/>
          <p:nvPr/>
        </p:nvSpPr>
        <p:spPr>
          <a:xfrm>
            <a:off x="2136581" y="1253254"/>
            <a:ext cx="7710804" cy="1938992"/>
          </a:xfrm>
          <a:prstGeom prst="round2Diag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228E11D2-EDB8-4FD5-BB50-ACFA7129CD54}"/>
              </a:ext>
            </a:extLst>
          </p:cNvPr>
          <p:cNvSpPr/>
          <p:nvPr/>
        </p:nvSpPr>
        <p:spPr>
          <a:xfrm>
            <a:off x="3474720" y="1253254"/>
            <a:ext cx="6372665" cy="1938992"/>
          </a:xfrm>
          <a:prstGeom prst="rect">
            <a:avLst/>
          </a:prstGeom>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“Grand as it is, planet Earth is part of something even grander—that great plan of God. Simply summarized, the earth was created that families might be” (Russell M. Nelson, “The Creation,” 85).</a:t>
            </a:r>
          </a:p>
        </p:txBody>
      </p:sp>
      <p:pic>
        <p:nvPicPr>
          <p:cNvPr id="6146" name="Picture 2" descr="President Russell M. Nelson">
            <a:extLst>
              <a:ext uri="{FF2B5EF4-FFF2-40B4-BE49-F238E27FC236}">
                <a16:creationId xmlns:a16="http://schemas.microsoft.com/office/drawing/2014/main" id="{15BF0410-6845-4BED-8EBC-2F58623F8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15" y="1354662"/>
            <a:ext cx="1012529" cy="1346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7FF920A-175F-40B8-87B4-DF4D338D604A}"/>
              </a:ext>
            </a:extLst>
          </p:cNvPr>
          <p:cNvSpPr/>
          <p:nvPr/>
        </p:nvSpPr>
        <p:spPr>
          <a:xfrm>
            <a:off x="2136581" y="2701325"/>
            <a:ext cx="1428596"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Russell M. Nelson </a:t>
            </a:r>
          </a:p>
        </p:txBody>
      </p:sp>
    </p:spTree>
    <p:extLst>
      <p:ext uri="{BB962C8B-B14F-4D97-AF65-F5344CB8AC3E}">
        <p14:creationId xmlns:p14="http://schemas.microsoft.com/office/powerpoint/2010/main" val="9304362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5" name="Rectangle 4">
            <a:extLst>
              <a:ext uri="{FF2B5EF4-FFF2-40B4-BE49-F238E27FC236}">
                <a16:creationId xmlns:a16="http://schemas.microsoft.com/office/drawing/2014/main" id="{6DFD6196-8BBF-4F0B-B6C6-4C70DCFE63B9}"/>
              </a:ext>
            </a:extLst>
          </p:cNvPr>
          <p:cNvSpPr/>
          <p:nvPr/>
        </p:nvSpPr>
        <p:spPr>
          <a:xfrm>
            <a:off x="1242620" y="2967335"/>
            <a:ext cx="9706760" cy="923330"/>
          </a:xfrm>
          <a:prstGeom prst="rect">
            <a:avLst/>
          </a:prstGeom>
        </p:spPr>
        <p:txBody>
          <a:bodyPr wrap="none">
            <a:spAutoFit/>
          </a:bodyPr>
          <a:lstStyle/>
          <a:p>
            <a:pPr fontAlgn="base"/>
            <a:r>
              <a:rPr lang="en-US" sz="5400" b="1" dirty="0">
                <a:solidFill>
                  <a:srgbClr val="002060"/>
                </a:solidFill>
                <a:latin typeface="Times New Roman" panose="02020603050405020304" pitchFamily="18" charset="0"/>
                <a:cs typeface="Times New Roman" panose="02020603050405020304" pitchFamily="18" charset="0"/>
              </a:rPr>
              <a:t>Moses 2 (Genesis 1; Abraham 4)</a:t>
            </a:r>
            <a:endParaRPr lang="en-US" sz="5400" b="1"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07F5B45D-E10E-4AF9-A4DB-6B4A009D83B9}"/>
              </a:ext>
            </a:extLst>
          </p:cNvPr>
          <p:cNvSpPr/>
          <p:nvPr/>
        </p:nvSpPr>
        <p:spPr>
          <a:xfrm>
            <a:off x="1065656" y="783607"/>
            <a:ext cx="163378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2:1-25</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51CE532-7F36-42D4-AFED-470E6D87B9BA}"/>
              </a:ext>
            </a:extLst>
          </p:cNvPr>
          <p:cNvSpPr/>
          <p:nvPr/>
        </p:nvSpPr>
        <p:spPr>
          <a:xfrm>
            <a:off x="2332892" y="2736502"/>
            <a:ext cx="7526215" cy="1384995"/>
          </a:xfrm>
          <a:prstGeom prst="rect">
            <a:avLst/>
          </a:prstGeom>
        </p:spPr>
        <p:txBody>
          <a:bodyPr wrap="square">
            <a:spAutoFit/>
          </a:bodyPr>
          <a:lstStyle/>
          <a:p>
            <a:pPr algn="ctr" fontAlgn="base"/>
            <a:r>
              <a:rPr lang="en-US" sz="2800" b="1" dirty="0">
                <a:solidFill>
                  <a:srgbClr val="002060"/>
                </a:solidFill>
                <a:latin typeface="Arial" panose="020B0604020202020204" pitchFamily="34" charset="0"/>
                <a:cs typeface="Arial" panose="020B0604020202020204" pitchFamily="34" charset="0"/>
              </a:rPr>
              <a:t>“Under the direction of the Father, Jesus Christ creates the earth and all living things upon it except mankind”</a:t>
            </a:r>
            <a:endParaRPr lang="en-US" sz="28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31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45C0ED82-D561-4831-9BD9-1FAEB3CF138F}"/>
              </a:ext>
            </a:extLst>
          </p:cNvPr>
          <p:cNvSpPr/>
          <p:nvPr/>
        </p:nvSpPr>
        <p:spPr>
          <a:xfrm>
            <a:off x="914399" y="943766"/>
            <a:ext cx="9819249"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When has someone made something for you? What feelings do you have for the person who made it?</a:t>
            </a:r>
          </a:p>
        </p:txBody>
      </p:sp>
      <p:sp>
        <p:nvSpPr>
          <p:cNvPr id="4" name="Rectangle 3">
            <a:extLst>
              <a:ext uri="{FF2B5EF4-FFF2-40B4-BE49-F238E27FC236}">
                <a16:creationId xmlns:a16="http://schemas.microsoft.com/office/drawing/2014/main" id="{C96DDD32-472F-40AC-ADD0-96D19FFF4D1B}"/>
              </a:ext>
            </a:extLst>
          </p:cNvPr>
          <p:cNvSpPr/>
          <p:nvPr/>
        </p:nvSpPr>
        <p:spPr>
          <a:xfrm>
            <a:off x="914399" y="1729967"/>
            <a:ext cx="1300356"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b="1" dirty="0">
                <a:solidFill>
                  <a:schemeClr val="bg1"/>
                </a:solidFill>
                <a:latin typeface="Arial" panose="020B0604020202020204" pitchFamily="34" charset="0"/>
                <a:cs typeface="Arial" panose="020B0604020202020204" pitchFamily="34" charset="0"/>
              </a:rPr>
              <a:t>Moses 2:1</a:t>
            </a:r>
          </a:p>
        </p:txBody>
      </p:sp>
      <p:sp>
        <p:nvSpPr>
          <p:cNvPr id="5" name="Rectangle 4">
            <a:extLst>
              <a:ext uri="{FF2B5EF4-FFF2-40B4-BE49-F238E27FC236}">
                <a16:creationId xmlns:a16="http://schemas.microsoft.com/office/drawing/2014/main" id="{836A5A26-1002-4185-8191-1A6F7F8E7BBD}"/>
              </a:ext>
            </a:extLst>
          </p:cNvPr>
          <p:cNvSpPr/>
          <p:nvPr/>
        </p:nvSpPr>
        <p:spPr>
          <a:xfrm>
            <a:off x="914399" y="2041244"/>
            <a:ext cx="9819248"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that the Lord spake unto Moses, saying: Behold, I reveal unto you concerning this heaven, and this earth; write the words which I speak. I am the Beginning and the End, the Almighty God; by mine Only Begotten I created these things; yea, in the beginning I created the heaven, and the earth upon which thou standest.</a:t>
            </a:r>
          </a:p>
        </p:txBody>
      </p:sp>
      <p:sp>
        <p:nvSpPr>
          <p:cNvPr id="6" name="Rectangle 5">
            <a:extLst>
              <a:ext uri="{FF2B5EF4-FFF2-40B4-BE49-F238E27FC236}">
                <a16:creationId xmlns:a16="http://schemas.microsoft.com/office/drawing/2014/main" id="{44A3A897-E350-43C2-B763-01F87690E089}"/>
              </a:ext>
            </a:extLst>
          </p:cNvPr>
          <p:cNvSpPr/>
          <p:nvPr/>
        </p:nvSpPr>
        <p:spPr>
          <a:xfrm>
            <a:off x="914399" y="3552850"/>
            <a:ext cx="83702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do we learn from verse 1 concerning who created the earth?</a:t>
            </a:r>
          </a:p>
        </p:txBody>
      </p:sp>
      <p:sp>
        <p:nvSpPr>
          <p:cNvPr id="7" name="Rectangle 6">
            <a:extLst>
              <a:ext uri="{FF2B5EF4-FFF2-40B4-BE49-F238E27FC236}">
                <a16:creationId xmlns:a16="http://schemas.microsoft.com/office/drawing/2014/main" id="{3CC9F623-96A0-4922-BB1E-14DEB20ADFA3}"/>
              </a:ext>
            </a:extLst>
          </p:cNvPr>
          <p:cNvSpPr/>
          <p:nvPr/>
        </p:nvSpPr>
        <p:spPr>
          <a:xfrm>
            <a:off x="914398" y="4062438"/>
            <a:ext cx="7568419"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created the earth under the direction of Heavenly Father.</a:t>
            </a:r>
          </a:p>
        </p:txBody>
      </p:sp>
      <p:sp>
        <p:nvSpPr>
          <p:cNvPr id="8" name="Rectangle 7">
            <a:extLst>
              <a:ext uri="{FF2B5EF4-FFF2-40B4-BE49-F238E27FC236}">
                <a16:creationId xmlns:a16="http://schemas.microsoft.com/office/drawing/2014/main" id="{EA11B79C-5D64-49A9-8814-F0F54F6E4585}"/>
              </a:ext>
            </a:extLst>
          </p:cNvPr>
          <p:cNvSpPr/>
          <p:nvPr/>
        </p:nvSpPr>
        <p:spPr>
          <a:xfrm>
            <a:off x="914397" y="4558381"/>
            <a:ext cx="929874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for us to know that Jesus Christ created the earth?</a:t>
            </a:r>
          </a:p>
        </p:txBody>
      </p:sp>
    </p:spTree>
    <p:extLst>
      <p:ext uri="{BB962C8B-B14F-4D97-AF65-F5344CB8AC3E}">
        <p14:creationId xmlns:p14="http://schemas.microsoft.com/office/powerpoint/2010/main" val="633796578"/>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7"/>
                                        </p:tgtEl>
                                        <p:attrNameLst>
                                          <p:attrName>ppt_y</p:attrName>
                                        </p:attrNameLst>
                                      </p:cBhvr>
                                      <p:tavLst>
                                        <p:tav tm="0">
                                          <p:val>
                                            <p:strVal val="#ppt_y"/>
                                          </p:val>
                                        </p:tav>
                                        <p:tav tm="100000">
                                          <p:val>
                                            <p:strVal val="#ppt_y"/>
                                          </p:val>
                                        </p:tav>
                                      </p:tavLst>
                                    </p:anim>
                                    <p:anim calcmode="lin" valueType="num">
                                      <p:cBhvr>
                                        <p:cTn id="24"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4A3EB-D1B7-43A4-8DA3-CA93DDC0C4FF}"/>
              </a:ext>
            </a:extLst>
          </p:cNvPr>
          <p:cNvSpPr/>
          <p:nvPr/>
        </p:nvSpPr>
        <p:spPr>
          <a:xfrm>
            <a:off x="783101" y="1025774"/>
            <a:ext cx="1505540" cy="369332"/>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wrap="none">
            <a:spAutoFit/>
          </a:bodyPr>
          <a:lstStyle/>
          <a:p>
            <a:r>
              <a:rPr lang="en-US" b="1" dirty="0">
                <a:solidFill>
                  <a:schemeClr val="bg1"/>
                </a:solidFill>
                <a:latin typeface="Arial" panose="020B0604020202020204" pitchFamily="34" charset="0"/>
                <a:cs typeface="Arial" panose="020B0604020202020204" pitchFamily="34" charset="0"/>
              </a:rPr>
              <a:t>Moses 2:2-5</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F15373E0-66A8-4834-A223-83B89C19B8B6}"/>
              </a:ext>
            </a:extLst>
          </p:cNvPr>
          <p:cNvSpPr/>
          <p:nvPr/>
        </p:nvSpPr>
        <p:spPr>
          <a:xfrm>
            <a:off x="783101" y="1395106"/>
            <a:ext cx="9964615"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2 And the earth was without form, and void; and I caused darkness to come up upon the face of the deep; and my Spirit moved upon the face of the water; for I am God.</a:t>
            </a:r>
          </a:p>
          <a:p>
            <a:pPr algn="just" fontAlgn="base"/>
            <a:r>
              <a:rPr lang="en-US" dirty="0">
                <a:solidFill>
                  <a:schemeClr val="bg1"/>
                </a:solidFill>
                <a:latin typeface="Arial" panose="020B0604020202020204" pitchFamily="34" charset="0"/>
                <a:cs typeface="Arial" panose="020B0604020202020204" pitchFamily="34" charset="0"/>
              </a:rPr>
              <a:t>3 And I, God, said: Let there be light; and there was light.</a:t>
            </a:r>
          </a:p>
          <a:p>
            <a:pPr algn="just" fontAlgn="base"/>
            <a:r>
              <a:rPr lang="en-US" dirty="0">
                <a:solidFill>
                  <a:schemeClr val="bg1"/>
                </a:solidFill>
                <a:latin typeface="Arial" panose="020B0604020202020204" pitchFamily="34" charset="0"/>
                <a:cs typeface="Arial" panose="020B0604020202020204" pitchFamily="34" charset="0"/>
              </a:rPr>
              <a:t>4 And I, God, saw the light; and that light was good. And I, God, divided the light from the darkness.</a:t>
            </a:r>
          </a:p>
          <a:p>
            <a:pPr algn="just" fontAlgn="base"/>
            <a:r>
              <a:rPr lang="en-US" dirty="0">
                <a:solidFill>
                  <a:schemeClr val="bg1"/>
                </a:solidFill>
                <a:latin typeface="Arial" panose="020B0604020202020204" pitchFamily="34" charset="0"/>
                <a:cs typeface="Arial" panose="020B0604020202020204" pitchFamily="34" charset="0"/>
              </a:rPr>
              <a:t>5 And I, God, called the light Day; and the darkness, I called Night; and this I did by the word of my power, and it was done as I spake; and the evening and the morning were the first day.</a:t>
            </a:r>
            <a:endParaRPr lang="en-US"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1789469-3DFE-4C13-80D3-CB148830DF16}"/>
              </a:ext>
            </a:extLst>
          </p:cNvPr>
          <p:cNvSpPr/>
          <p:nvPr/>
        </p:nvSpPr>
        <p:spPr>
          <a:xfrm>
            <a:off x="783101" y="3668598"/>
            <a:ext cx="6096000" cy="369332"/>
          </a:xfrm>
          <a:prstGeom prst="rect">
            <a:avLst/>
          </a:prstGeom>
        </p:spPr>
        <p:txBody>
          <a:bodyPr>
            <a:spAutoFit/>
          </a:bodyPr>
          <a:lstStyle/>
          <a:p>
            <a:r>
              <a:rPr lang="en-US" b="1" dirty="0">
                <a:solidFill>
                  <a:schemeClr val="bg1"/>
                </a:solidFill>
                <a:latin typeface="Arial" panose="020B0604020202020204" pitchFamily="34" charset="0"/>
                <a:cs typeface="Arial" panose="020B0604020202020204" pitchFamily="34" charset="0"/>
              </a:rPr>
              <a:t>How does the Lord refer to this period of creation?</a:t>
            </a:r>
          </a:p>
        </p:txBody>
      </p:sp>
    </p:spTree>
    <p:extLst>
      <p:ext uri="{BB962C8B-B14F-4D97-AF65-F5344CB8AC3E}">
        <p14:creationId xmlns:p14="http://schemas.microsoft.com/office/powerpoint/2010/main" val="2569689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5A7DE6-2C96-4625-9293-13D5B123C1DB}"/>
              </a:ext>
            </a:extLst>
          </p:cNvPr>
          <p:cNvSpPr/>
          <p:nvPr/>
        </p:nvSpPr>
        <p:spPr>
          <a:xfrm>
            <a:off x="2236762" y="2274227"/>
            <a:ext cx="8207321"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2" name="Rectangle 1">
            <a:extLst>
              <a:ext uri="{FF2B5EF4-FFF2-40B4-BE49-F238E27FC236}">
                <a16:creationId xmlns:a16="http://schemas.microsoft.com/office/drawing/2014/main" id="{04D81EC7-6BCF-492A-A776-E17FC34E4A8C}"/>
              </a:ext>
            </a:extLst>
          </p:cNvPr>
          <p:cNvSpPr/>
          <p:nvPr/>
        </p:nvSpPr>
        <p:spPr>
          <a:xfrm>
            <a:off x="3451249" y="2274226"/>
            <a:ext cx="6936562"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physical Creation itself was staged through ordered periods of time. In Genesis and Moses, those periods are called </a:t>
            </a:r>
            <a:r>
              <a:rPr lang="en-US" i="1" dirty="0">
                <a:solidFill>
                  <a:schemeClr val="bg1"/>
                </a:solidFill>
                <a:latin typeface="Arial" panose="020B0604020202020204" pitchFamily="34" charset="0"/>
                <a:cs typeface="Arial" panose="020B0604020202020204" pitchFamily="34" charset="0"/>
              </a:rPr>
              <a:t>days.</a:t>
            </a:r>
            <a:r>
              <a:rPr lang="en-US" dirty="0">
                <a:solidFill>
                  <a:schemeClr val="bg1"/>
                </a:solidFill>
                <a:latin typeface="Arial" panose="020B0604020202020204" pitchFamily="34" charset="0"/>
                <a:cs typeface="Arial" panose="020B0604020202020204" pitchFamily="34" charset="0"/>
              </a:rPr>
              <a:t> But in the book of Abraham, each period is referred to as a </a:t>
            </a:r>
            <a:r>
              <a:rPr lang="en-US" i="1" dirty="0">
                <a:solidFill>
                  <a:schemeClr val="bg1"/>
                </a:solidFill>
                <a:latin typeface="Arial" panose="020B0604020202020204" pitchFamily="34" charset="0"/>
                <a:cs typeface="Arial" panose="020B0604020202020204" pitchFamily="34" charset="0"/>
              </a:rPr>
              <a:t>time</a:t>
            </a:r>
            <a:r>
              <a:rPr lang="en-US" dirty="0">
                <a:solidFill>
                  <a:schemeClr val="bg1"/>
                </a:solidFill>
                <a:latin typeface="Arial" panose="020B0604020202020204" pitchFamily="34" charset="0"/>
                <a:cs typeface="Arial" panose="020B0604020202020204" pitchFamily="34" charset="0"/>
              </a:rPr>
              <a:t>[see Abraham 4:8–5:3]. Whether termed a </a:t>
            </a:r>
            <a:r>
              <a:rPr lang="en-US" i="1" dirty="0">
                <a:solidFill>
                  <a:schemeClr val="bg1"/>
                </a:solidFill>
                <a:latin typeface="Arial" panose="020B0604020202020204" pitchFamily="34" charset="0"/>
                <a:cs typeface="Arial" panose="020B0604020202020204" pitchFamily="34" charset="0"/>
              </a:rPr>
              <a:t>day,</a:t>
            </a:r>
            <a:r>
              <a:rPr lang="en-US" dirty="0">
                <a:solidFill>
                  <a:schemeClr val="bg1"/>
                </a:solidFill>
                <a:latin typeface="Arial" panose="020B0604020202020204" pitchFamily="34" charset="0"/>
                <a:cs typeface="Arial" panose="020B0604020202020204" pitchFamily="34" charset="0"/>
              </a:rPr>
              <a:t> a </a:t>
            </a:r>
            <a:r>
              <a:rPr lang="en-US" i="1" dirty="0">
                <a:solidFill>
                  <a:schemeClr val="bg1"/>
                </a:solidFill>
                <a:latin typeface="Arial" panose="020B0604020202020204" pitchFamily="34" charset="0"/>
                <a:cs typeface="Arial" panose="020B0604020202020204" pitchFamily="34" charset="0"/>
              </a:rPr>
              <a:t>time,</a:t>
            </a:r>
            <a:r>
              <a:rPr lang="en-US" dirty="0">
                <a:solidFill>
                  <a:schemeClr val="bg1"/>
                </a:solidFill>
                <a:latin typeface="Arial" panose="020B0604020202020204" pitchFamily="34" charset="0"/>
                <a:cs typeface="Arial" panose="020B0604020202020204" pitchFamily="34" charset="0"/>
              </a:rPr>
              <a:t> or an </a:t>
            </a:r>
            <a:r>
              <a:rPr lang="en-US" i="1" dirty="0">
                <a:solidFill>
                  <a:schemeClr val="bg1"/>
                </a:solidFill>
                <a:latin typeface="Arial" panose="020B0604020202020204" pitchFamily="34" charset="0"/>
                <a:cs typeface="Arial" panose="020B0604020202020204" pitchFamily="34" charset="0"/>
              </a:rPr>
              <a:t>age,</a:t>
            </a:r>
            <a:r>
              <a:rPr lang="en-US" dirty="0">
                <a:solidFill>
                  <a:schemeClr val="bg1"/>
                </a:solidFill>
                <a:latin typeface="Arial" panose="020B0604020202020204" pitchFamily="34" charset="0"/>
                <a:cs typeface="Arial" panose="020B0604020202020204" pitchFamily="34" charset="0"/>
              </a:rPr>
              <a:t> each phase was a period between two identifiable events—a division of eternity” (Russell M. Nelson, “The Creation,”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May 2000, 85).</a:t>
            </a:r>
          </a:p>
        </p:txBody>
      </p:sp>
      <p:pic>
        <p:nvPicPr>
          <p:cNvPr id="1026" name="Picture 2" descr="President Russell M. Nelson">
            <a:extLst>
              <a:ext uri="{FF2B5EF4-FFF2-40B4-BE49-F238E27FC236}">
                <a16:creationId xmlns:a16="http://schemas.microsoft.com/office/drawing/2014/main" id="{56B87422-18BD-4416-AD1D-7638EF8D0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695" y="2386771"/>
            <a:ext cx="1029554" cy="1369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77F67E-4998-4107-9611-21F3E84F854E}"/>
              </a:ext>
            </a:extLst>
          </p:cNvPr>
          <p:cNvSpPr txBox="1"/>
          <p:nvPr/>
        </p:nvSpPr>
        <p:spPr>
          <a:xfrm>
            <a:off x="2282729" y="3729947"/>
            <a:ext cx="1335622" cy="415498"/>
          </a:xfrm>
          <a:prstGeom prst="rect">
            <a:avLst/>
          </a:prstGeom>
          <a:noFill/>
        </p:spPr>
        <p:txBody>
          <a:bodyPr wrap="none" rtlCol="0">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Russell M. Nelson</a:t>
            </a:r>
          </a:p>
        </p:txBody>
      </p:sp>
    </p:spTree>
    <p:extLst>
      <p:ext uri="{BB962C8B-B14F-4D97-AF65-F5344CB8AC3E}">
        <p14:creationId xmlns:p14="http://schemas.microsoft.com/office/powerpoint/2010/main" val="3907787150"/>
      </p:ext>
    </p:extLst>
  </p:cSld>
  <p:clrMapOvr>
    <a:masterClrMapping/>
  </p:clrMapOvr>
  <mc:AlternateContent xmlns:mc="http://schemas.openxmlformats.org/markup-compatibility/2006" xmlns:p14="http://schemas.microsoft.com/office/powerpoint/2010/main">
    <mc:Choice Requires="p14">
      <p:transition spd="slow" p14:dur="2000">
        <p14:window/>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graphicFrame>
        <p:nvGraphicFramePr>
          <p:cNvPr id="4" name="Table 3">
            <a:extLst>
              <a:ext uri="{FF2B5EF4-FFF2-40B4-BE49-F238E27FC236}">
                <a16:creationId xmlns:a16="http://schemas.microsoft.com/office/drawing/2014/main" id="{E9AD886A-2695-41B6-A56E-A018F9473A0E}"/>
              </a:ext>
            </a:extLst>
          </p:cNvPr>
          <p:cNvGraphicFramePr>
            <a:graphicFrameLocks noGrp="1"/>
          </p:cNvGraphicFramePr>
          <p:nvPr>
            <p:extLst>
              <p:ext uri="{D42A27DB-BD31-4B8C-83A1-F6EECF244321}">
                <p14:modId xmlns:p14="http://schemas.microsoft.com/office/powerpoint/2010/main" val="3255579697"/>
              </p:ext>
            </p:extLst>
          </p:nvPr>
        </p:nvGraphicFramePr>
        <p:xfrm>
          <a:off x="2037193" y="1680740"/>
          <a:ext cx="8117613" cy="3496519"/>
        </p:xfrm>
        <a:graphic>
          <a:graphicData uri="http://schemas.openxmlformats.org/drawingml/2006/table">
            <a:tbl>
              <a:tblPr>
                <a:tableStyleId>{2D5ABB26-0587-4C30-8999-92F81FD0307C}</a:tableStyleId>
              </a:tblPr>
              <a:tblGrid>
                <a:gridCol w="2705871">
                  <a:extLst>
                    <a:ext uri="{9D8B030D-6E8A-4147-A177-3AD203B41FA5}">
                      <a16:colId xmlns:a16="http://schemas.microsoft.com/office/drawing/2014/main" val="2512201994"/>
                    </a:ext>
                  </a:extLst>
                </a:gridCol>
                <a:gridCol w="2705871">
                  <a:extLst>
                    <a:ext uri="{9D8B030D-6E8A-4147-A177-3AD203B41FA5}">
                      <a16:colId xmlns:a16="http://schemas.microsoft.com/office/drawing/2014/main" val="3896816456"/>
                    </a:ext>
                  </a:extLst>
                </a:gridCol>
                <a:gridCol w="2705871">
                  <a:extLst>
                    <a:ext uri="{9D8B030D-6E8A-4147-A177-3AD203B41FA5}">
                      <a16:colId xmlns:a16="http://schemas.microsoft.com/office/drawing/2014/main" val="4106150161"/>
                    </a:ext>
                  </a:extLst>
                </a:gridCol>
              </a:tblGrid>
              <a:tr h="903534">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Day 1</a:t>
                      </a:r>
                    </a:p>
                  </a:txBody>
                  <a:tcPr marL="67693" marR="67693" marT="67693" marB="67693" anchor="ctr"/>
                </a:tc>
                <a:tc>
                  <a:txBody>
                    <a:bodyPr/>
                    <a:lstStyle/>
                    <a:p>
                      <a:pPr algn="ctr" fontAlgn="base"/>
                      <a:r>
                        <a:rPr lang="en-US" sz="1800" b="1" u="none" strike="noStrike" dirty="0">
                          <a:solidFill>
                            <a:schemeClr val="tx2">
                              <a:lumMod val="75000"/>
                            </a:schemeClr>
                          </a:solidFill>
                          <a:effectLst/>
                          <a:latin typeface="Arial" panose="020B0604020202020204" pitchFamily="34" charset="0"/>
                          <a:cs typeface="Arial" panose="020B0604020202020204" pitchFamily="34" charset="0"/>
                        </a:rPr>
                        <a:t>Moses 2:2–5</a:t>
                      </a:r>
                      <a:endParaRPr lang="en-US" sz="1800" b="1" dirty="0">
                        <a:solidFill>
                          <a:schemeClr val="tx2">
                            <a:lumMod val="75000"/>
                          </a:schemeClr>
                        </a:solidFill>
                        <a:effectLst/>
                        <a:latin typeface="Arial" panose="020B0604020202020204" pitchFamily="34" charset="0"/>
                        <a:cs typeface="Arial" panose="020B0604020202020204" pitchFamily="34" charset="0"/>
                      </a:endParaRPr>
                    </a:p>
                  </a:txBody>
                  <a:tcPr marL="67693" marR="67693" marT="67693" marB="67693" anchor="ctr"/>
                </a:tc>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Divided the light from the darkness</a:t>
                      </a:r>
                    </a:p>
                  </a:txBody>
                  <a:tcPr marL="67693" marR="67693" marT="67693" marB="67693" anchor="ctr"/>
                </a:tc>
                <a:extLst>
                  <a:ext uri="{0D108BD9-81ED-4DB2-BD59-A6C34878D82A}">
                    <a16:rowId xmlns:a16="http://schemas.microsoft.com/office/drawing/2014/main" val="4099283132"/>
                  </a:ext>
                </a:extLst>
              </a:tr>
              <a:tr h="518597">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Day 2</a:t>
                      </a:r>
                    </a:p>
                  </a:txBody>
                  <a:tcPr marL="67693" marR="67693" marT="67693" marB="67693" anchor="ctr"/>
                </a:tc>
                <a:tc>
                  <a:txBody>
                    <a:bodyPr/>
                    <a:lstStyle/>
                    <a:p>
                      <a:pPr algn="ctr" fontAlgn="base"/>
                      <a:r>
                        <a:rPr lang="en-US" sz="1800" b="1" u="none" strike="noStrike" dirty="0">
                          <a:solidFill>
                            <a:schemeClr val="tx2">
                              <a:lumMod val="75000"/>
                            </a:schemeClr>
                          </a:solidFill>
                          <a:effectLst/>
                          <a:latin typeface="Arial" panose="020B0604020202020204" pitchFamily="34" charset="0"/>
                          <a:cs typeface="Arial" panose="020B0604020202020204" pitchFamily="34" charset="0"/>
                        </a:rPr>
                        <a:t>Moses 2:6–8</a:t>
                      </a:r>
                      <a:endParaRPr lang="en-US" sz="1800" b="1" dirty="0">
                        <a:solidFill>
                          <a:schemeClr val="tx2">
                            <a:lumMod val="75000"/>
                          </a:schemeClr>
                        </a:solidFill>
                        <a:effectLst/>
                        <a:latin typeface="Arial" panose="020B0604020202020204" pitchFamily="34" charset="0"/>
                        <a:cs typeface="Arial" panose="020B0604020202020204" pitchFamily="34" charset="0"/>
                      </a:endParaRPr>
                    </a:p>
                  </a:txBody>
                  <a:tcPr marL="67693" marR="67693" marT="67693" marB="67693" anchor="ctr"/>
                </a:tc>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 </a:t>
                      </a:r>
                    </a:p>
                  </a:txBody>
                  <a:tcPr marL="67693" marR="67693" marT="67693" marB="67693" anchor="ctr"/>
                </a:tc>
                <a:extLst>
                  <a:ext uri="{0D108BD9-81ED-4DB2-BD59-A6C34878D82A}">
                    <a16:rowId xmlns:a16="http://schemas.microsoft.com/office/drawing/2014/main" val="2806188133"/>
                  </a:ext>
                </a:extLst>
              </a:tr>
              <a:tr h="518597">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Day 3</a:t>
                      </a:r>
                    </a:p>
                  </a:txBody>
                  <a:tcPr marL="67693" marR="67693" marT="67693" marB="67693" anchor="ctr"/>
                </a:tc>
                <a:tc>
                  <a:txBody>
                    <a:bodyPr/>
                    <a:lstStyle/>
                    <a:p>
                      <a:pPr algn="ctr" fontAlgn="base"/>
                      <a:r>
                        <a:rPr lang="en-US" sz="1800" b="1" u="none" strike="noStrike" dirty="0">
                          <a:solidFill>
                            <a:schemeClr val="tx2">
                              <a:lumMod val="75000"/>
                            </a:schemeClr>
                          </a:solidFill>
                          <a:effectLst/>
                          <a:latin typeface="Arial" panose="020B0604020202020204" pitchFamily="34" charset="0"/>
                          <a:cs typeface="Arial" panose="020B0604020202020204" pitchFamily="34" charset="0"/>
                        </a:rPr>
                        <a:t>Moses 2:9–13</a:t>
                      </a:r>
                      <a:endParaRPr lang="en-US" sz="1800" b="1" dirty="0">
                        <a:solidFill>
                          <a:schemeClr val="tx2">
                            <a:lumMod val="75000"/>
                          </a:schemeClr>
                        </a:solidFill>
                        <a:effectLst/>
                        <a:latin typeface="Arial" panose="020B0604020202020204" pitchFamily="34" charset="0"/>
                        <a:cs typeface="Arial" panose="020B0604020202020204" pitchFamily="34" charset="0"/>
                      </a:endParaRPr>
                    </a:p>
                  </a:txBody>
                  <a:tcPr marL="67693" marR="67693" marT="67693" marB="67693" anchor="ctr"/>
                </a:tc>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 </a:t>
                      </a:r>
                    </a:p>
                  </a:txBody>
                  <a:tcPr marL="67693" marR="67693" marT="67693" marB="67693" anchor="ctr"/>
                </a:tc>
                <a:extLst>
                  <a:ext uri="{0D108BD9-81ED-4DB2-BD59-A6C34878D82A}">
                    <a16:rowId xmlns:a16="http://schemas.microsoft.com/office/drawing/2014/main" val="2753214689"/>
                  </a:ext>
                </a:extLst>
              </a:tr>
              <a:tr h="518597">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Day 4</a:t>
                      </a:r>
                    </a:p>
                  </a:txBody>
                  <a:tcPr marL="67693" marR="67693" marT="67693" marB="67693" anchor="ctr"/>
                </a:tc>
                <a:tc>
                  <a:txBody>
                    <a:bodyPr/>
                    <a:lstStyle/>
                    <a:p>
                      <a:pPr algn="ctr" fontAlgn="base"/>
                      <a:r>
                        <a:rPr lang="en-US" sz="1800" b="1" u="none" strike="noStrike" dirty="0">
                          <a:solidFill>
                            <a:schemeClr val="tx2">
                              <a:lumMod val="75000"/>
                            </a:schemeClr>
                          </a:solidFill>
                          <a:effectLst/>
                          <a:latin typeface="Arial" panose="020B0604020202020204" pitchFamily="34" charset="0"/>
                          <a:cs typeface="Arial" panose="020B0604020202020204" pitchFamily="34" charset="0"/>
                        </a:rPr>
                        <a:t>Moses 2:14–19</a:t>
                      </a:r>
                      <a:endParaRPr lang="en-US" sz="1800" b="1" dirty="0">
                        <a:solidFill>
                          <a:schemeClr val="tx2">
                            <a:lumMod val="75000"/>
                          </a:schemeClr>
                        </a:solidFill>
                        <a:effectLst/>
                        <a:latin typeface="Arial" panose="020B0604020202020204" pitchFamily="34" charset="0"/>
                        <a:cs typeface="Arial" panose="020B0604020202020204" pitchFamily="34" charset="0"/>
                      </a:endParaRPr>
                    </a:p>
                  </a:txBody>
                  <a:tcPr marL="67693" marR="67693" marT="67693" marB="67693" anchor="ctr"/>
                </a:tc>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 </a:t>
                      </a:r>
                    </a:p>
                  </a:txBody>
                  <a:tcPr marL="67693" marR="67693" marT="67693" marB="67693" anchor="ctr"/>
                </a:tc>
                <a:extLst>
                  <a:ext uri="{0D108BD9-81ED-4DB2-BD59-A6C34878D82A}">
                    <a16:rowId xmlns:a16="http://schemas.microsoft.com/office/drawing/2014/main" val="1586501493"/>
                  </a:ext>
                </a:extLst>
              </a:tr>
              <a:tr h="518597">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Day 5</a:t>
                      </a:r>
                    </a:p>
                  </a:txBody>
                  <a:tcPr marL="67693" marR="67693" marT="67693" marB="67693" anchor="ctr"/>
                </a:tc>
                <a:tc>
                  <a:txBody>
                    <a:bodyPr/>
                    <a:lstStyle/>
                    <a:p>
                      <a:pPr algn="ctr" fontAlgn="base"/>
                      <a:r>
                        <a:rPr lang="en-US" sz="1800" b="1" u="none" strike="noStrike" dirty="0">
                          <a:solidFill>
                            <a:schemeClr val="tx2">
                              <a:lumMod val="75000"/>
                            </a:schemeClr>
                          </a:solidFill>
                          <a:effectLst/>
                          <a:latin typeface="Arial" panose="020B0604020202020204" pitchFamily="34" charset="0"/>
                          <a:cs typeface="Arial" panose="020B0604020202020204" pitchFamily="34" charset="0"/>
                        </a:rPr>
                        <a:t>Moses 2:20–23</a:t>
                      </a:r>
                      <a:endParaRPr lang="en-US" sz="1800" b="1" dirty="0">
                        <a:solidFill>
                          <a:schemeClr val="tx2">
                            <a:lumMod val="75000"/>
                          </a:schemeClr>
                        </a:solidFill>
                        <a:effectLst/>
                        <a:latin typeface="Arial" panose="020B0604020202020204" pitchFamily="34" charset="0"/>
                        <a:cs typeface="Arial" panose="020B0604020202020204" pitchFamily="34" charset="0"/>
                      </a:endParaRPr>
                    </a:p>
                  </a:txBody>
                  <a:tcPr marL="67693" marR="67693" marT="67693" marB="67693" anchor="ctr"/>
                </a:tc>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 </a:t>
                      </a:r>
                    </a:p>
                  </a:txBody>
                  <a:tcPr marL="67693" marR="67693" marT="67693" marB="67693" anchor="ctr"/>
                </a:tc>
                <a:extLst>
                  <a:ext uri="{0D108BD9-81ED-4DB2-BD59-A6C34878D82A}">
                    <a16:rowId xmlns:a16="http://schemas.microsoft.com/office/drawing/2014/main" val="2713890571"/>
                  </a:ext>
                </a:extLst>
              </a:tr>
              <a:tr h="518597">
                <a:tc>
                  <a:txBody>
                    <a:bodyPr/>
                    <a:lstStyle/>
                    <a:p>
                      <a:pPr algn="ctr" fontAlgn="base"/>
                      <a:r>
                        <a:rPr lang="en-US" sz="1800" b="1" dirty="0">
                          <a:solidFill>
                            <a:schemeClr val="tx2">
                              <a:lumMod val="75000"/>
                            </a:schemeClr>
                          </a:solidFill>
                          <a:effectLst/>
                          <a:latin typeface="Arial" panose="020B0604020202020204" pitchFamily="34" charset="0"/>
                          <a:cs typeface="Arial" panose="020B0604020202020204" pitchFamily="34" charset="0"/>
                        </a:rPr>
                        <a:t>Day 6</a:t>
                      </a:r>
                    </a:p>
                  </a:txBody>
                  <a:tcPr marL="67693" marR="67693" marT="67693" marB="67693" anchor="ctr"/>
                </a:tc>
                <a:tc>
                  <a:txBody>
                    <a:bodyPr/>
                    <a:lstStyle/>
                    <a:p>
                      <a:pPr algn="ctr" fontAlgn="base"/>
                      <a:r>
                        <a:rPr lang="en-US" sz="1800" b="1" u="none" strike="noStrike" dirty="0">
                          <a:solidFill>
                            <a:schemeClr val="tx2">
                              <a:lumMod val="75000"/>
                            </a:schemeClr>
                          </a:solidFill>
                          <a:effectLst/>
                          <a:latin typeface="Arial" panose="020B0604020202020204" pitchFamily="34" charset="0"/>
                          <a:cs typeface="Arial" panose="020B0604020202020204" pitchFamily="34" charset="0"/>
                        </a:rPr>
                        <a:t>Moses 2:24–31</a:t>
                      </a:r>
                      <a:endParaRPr lang="en-US" sz="1800" b="1" dirty="0">
                        <a:solidFill>
                          <a:schemeClr val="tx2">
                            <a:lumMod val="75000"/>
                          </a:schemeClr>
                        </a:solidFill>
                        <a:effectLst/>
                        <a:latin typeface="Arial" panose="020B0604020202020204" pitchFamily="34" charset="0"/>
                        <a:cs typeface="Arial" panose="020B0604020202020204" pitchFamily="34" charset="0"/>
                      </a:endParaRPr>
                    </a:p>
                  </a:txBody>
                  <a:tcPr marL="67693" marR="67693" marT="67693" marB="67693" anchor="ctr"/>
                </a:tc>
                <a:tc>
                  <a:txBody>
                    <a:bodyPr/>
                    <a:lstStyle/>
                    <a:p>
                      <a:pPr algn="ctr"/>
                      <a:endParaRPr lang="en-US" sz="1800" b="1" dirty="0">
                        <a:solidFill>
                          <a:schemeClr val="tx2">
                            <a:lumMod val="75000"/>
                          </a:schemeClr>
                        </a:solidFill>
                        <a:latin typeface="Arial" panose="020B0604020202020204" pitchFamily="34" charset="0"/>
                        <a:cs typeface="Arial" panose="020B0604020202020204" pitchFamily="34" charset="0"/>
                      </a:endParaRPr>
                    </a:p>
                  </a:txBody>
                  <a:tcPr marL="64986" marR="64986" marT="32493" marB="32493"/>
                </a:tc>
                <a:extLst>
                  <a:ext uri="{0D108BD9-81ED-4DB2-BD59-A6C34878D82A}">
                    <a16:rowId xmlns:a16="http://schemas.microsoft.com/office/drawing/2014/main" val="870456902"/>
                  </a:ext>
                </a:extLst>
              </a:tr>
            </a:tbl>
          </a:graphicData>
        </a:graphic>
      </p:graphicFrame>
    </p:spTree>
    <p:extLst>
      <p:ext uri="{BB962C8B-B14F-4D97-AF65-F5344CB8AC3E}">
        <p14:creationId xmlns:p14="http://schemas.microsoft.com/office/powerpoint/2010/main" val="339502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13DC26-35F9-4EFA-B694-40C387753217}"/>
              </a:ext>
            </a:extLst>
          </p:cNvPr>
          <p:cNvSpPr/>
          <p:nvPr/>
        </p:nvSpPr>
        <p:spPr>
          <a:xfrm>
            <a:off x="2475914" y="779683"/>
            <a:ext cx="7527741" cy="211826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pic>
        <p:nvPicPr>
          <p:cNvPr id="2050" name="Picture 2" descr="Ãlder Russell M. Nelson">
            <a:extLst>
              <a:ext uri="{FF2B5EF4-FFF2-40B4-BE49-F238E27FC236}">
                <a16:creationId xmlns:a16="http://schemas.microsoft.com/office/drawing/2014/main" id="{4E47F34C-58C0-4A74-95E0-AF58F6103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782" y="970323"/>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A850164-E395-42CE-9240-37930A582707}"/>
              </a:ext>
            </a:extLst>
          </p:cNvPr>
          <p:cNvSpPr/>
          <p:nvPr/>
        </p:nvSpPr>
        <p:spPr>
          <a:xfrm>
            <a:off x="3781044" y="1019550"/>
            <a:ext cx="6096000" cy="1477328"/>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“The entire Creation was planned by God. …</a:t>
            </a:r>
          </a:p>
          <a:p>
            <a:pPr algn="just" fontAlgn="base"/>
            <a:r>
              <a:rPr lang="en-US" dirty="0">
                <a:solidFill>
                  <a:schemeClr val="bg1"/>
                </a:solidFill>
                <a:latin typeface="Arial" panose="020B0604020202020204" pitchFamily="34" charset="0"/>
                <a:cs typeface="Arial" panose="020B0604020202020204" pitchFamily="34" charset="0"/>
              </a:rPr>
              <a:t>“I testify that the earth and all life upon it are of divine origin. The Creation did not happen by chance. … The Creation itself testifies of a Creator” (Russell M. Nelson, “The Creation,” 84–85).</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EDAAC11-7992-48BA-80A5-4B4D18CC35AB}"/>
              </a:ext>
            </a:extLst>
          </p:cNvPr>
          <p:cNvSpPr/>
          <p:nvPr/>
        </p:nvSpPr>
        <p:spPr>
          <a:xfrm>
            <a:off x="2507970" y="2237148"/>
            <a:ext cx="139012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 President </a:t>
            </a:r>
          </a:p>
          <a:p>
            <a:pPr algn="ctr"/>
            <a:r>
              <a:rPr lang="en-US" sz="1100" b="1" dirty="0">
                <a:solidFill>
                  <a:schemeClr val="bg1"/>
                </a:solidFill>
                <a:latin typeface="Arial" panose="020B0604020202020204" pitchFamily="34" charset="0"/>
                <a:cs typeface="Arial" panose="020B0604020202020204" pitchFamily="34" charset="0"/>
              </a:rPr>
              <a:t>Russell M. Nelson</a:t>
            </a:r>
          </a:p>
        </p:txBody>
      </p:sp>
      <p:sp>
        <p:nvSpPr>
          <p:cNvPr id="8" name="Rectangle 7">
            <a:extLst>
              <a:ext uri="{FF2B5EF4-FFF2-40B4-BE49-F238E27FC236}">
                <a16:creationId xmlns:a16="http://schemas.microsoft.com/office/drawing/2014/main" id="{EADFDF5F-1AB1-470C-8D8E-5042ACF0146F}"/>
              </a:ext>
            </a:extLst>
          </p:cNvPr>
          <p:cNvSpPr/>
          <p:nvPr/>
        </p:nvSpPr>
        <p:spPr>
          <a:xfrm>
            <a:off x="-9156136" y="1453487"/>
            <a:ext cx="88407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that show how the Creation testifies of the Creator?</a:t>
            </a:r>
          </a:p>
        </p:txBody>
      </p:sp>
      <p:sp>
        <p:nvSpPr>
          <p:cNvPr id="9" name="Rectangle 8">
            <a:extLst>
              <a:ext uri="{FF2B5EF4-FFF2-40B4-BE49-F238E27FC236}">
                <a16:creationId xmlns:a16="http://schemas.microsoft.com/office/drawing/2014/main" id="{C27F3651-7E8F-45D1-8728-A73752F9BC7E}"/>
              </a:ext>
            </a:extLst>
          </p:cNvPr>
          <p:cNvSpPr/>
          <p:nvPr/>
        </p:nvSpPr>
        <p:spPr>
          <a:xfrm>
            <a:off x="1162928" y="3744582"/>
            <a:ext cx="93456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do you have for Heavenly Father and Jesus Christ as you consider Their creations?</a:t>
            </a:r>
          </a:p>
        </p:txBody>
      </p:sp>
    </p:spTree>
    <p:extLst>
      <p:ext uri="{BB962C8B-B14F-4D97-AF65-F5344CB8AC3E}">
        <p14:creationId xmlns:p14="http://schemas.microsoft.com/office/powerpoint/2010/main" val="10966598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0.0194 0.37616 L 0.22773 0.03634 C 0.27083 -0.03958 0.33828 -0.08727 0.41198 -0.09861 C 0.49518 -0.11158 0.56367 -0.08519 0.61354 -0.02361 L 0.85182 0.24676 " pathEditMode="relative" rAng="21300000" ptsTypes="AAAAA">
                                      <p:cBhvr>
                                        <p:cTn id="6" dur="2000" fill="hold"/>
                                        <p:tgtEl>
                                          <p:spTgt spid="8"/>
                                        </p:tgtEl>
                                        <p:attrNameLst>
                                          <p:attrName>ppt_x</p:attrName>
                                          <p:attrName>ppt_y</p:attrName>
                                        </p:attrNameLst>
                                      </p:cBhvr>
                                      <p:rCtr x="40612" y="-27014"/>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8</a:t>
            </a:r>
          </a:p>
        </p:txBody>
      </p:sp>
      <p:sp>
        <p:nvSpPr>
          <p:cNvPr id="4" name="Rectangle 3">
            <a:extLst>
              <a:ext uri="{FF2B5EF4-FFF2-40B4-BE49-F238E27FC236}">
                <a16:creationId xmlns:a16="http://schemas.microsoft.com/office/drawing/2014/main" id="{2AE38954-30F0-4F9A-8BF7-C3342182D831}"/>
              </a:ext>
            </a:extLst>
          </p:cNvPr>
          <p:cNvSpPr/>
          <p:nvPr/>
        </p:nvSpPr>
        <p:spPr>
          <a:xfrm>
            <a:off x="1065656" y="783607"/>
            <a:ext cx="176202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2:26-31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45DC10-4956-4336-9A5B-A6555B605BA3}"/>
              </a:ext>
            </a:extLst>
          </p:cNvPr>
          <p:cNvSpPr/>
          <p:nvPr/>
        </p:nvSpPr>
        <p:spPr>
          <a:xfrm>
            <a:off x="2332892" y="2736502"/>
            <a:ext cx="7526215" cy="1200329"/>
          </a:xfrm>
          <a:prstGeom prst="rect">
            <a:avLst/>
          </a:prstGeom>
        </p:spPr>
        <p:txBody>
          <a:bodyPr wrap="square">
            <a:spAutoFit/>
          </a:bodyPr>
          <a:lstStyle/>
          <a:p>
            <a:pPr algn="ctr" fontAlgn="base"/>
            <a:r>
              <a:rPr lang="en-US" sz="3600" b="1" dirty="0">
                <a:solidFill>
                  <a:srgbClr val="333399"/>
                </a:solidFill>
                <a:latin typeface="Arial" panose="020B0604020202020204" pitchFamily="34" charset="0"/>
                <a:cs typeface="Arial" panose="020B0604020202020204" pitchFamily="34" charset="0"/>
              </a:rPr>
              <a:t>“God creates both man and woman in His own image”</a:t>
            </a:r>
            <a:endParaRPr lang="en-US" sz="3600" b="1" dirty="0">
              <a:solidFill>
                <a:srgbClr val="33339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4952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1554</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Ebrima</vt:lpstr>
      <vt:lpstr>Microsoft Tai Le</vt:lpstr>
      <vt:lpstr>Times New Roman</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3549</cp:revision>
  <dcterms:created xsi:type="dcterms:W3CDTF">2018-08-29T04:26:39Z</dcterms:created>
  <dcterms:modified xsi:type="dcterms:W3CDTF">2022-01-20T17:35:46Z</dcterms:modified>
</cp:coreProperties>
</file>