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333399"/>
    <a:srgbClr val="E6E6E6"/>
    <a:srgbClr val="CC0000"/>
    <a:srgbClr val="D88028"/>
    <a:srgbClr val="D6E513"/>
    <a:srgbClr val="13BD23"/>
    <a:srgbClr val="B9B93A"/>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library.duke.edu/exhibits/hebrewbible/torah.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8000"/>
            <a:lum/>
            <a:extLst>
              <a:ext uri="{837473B0-CC2E-450A-ABE3-18F120FF3D39}">
                <a1611:picAttrSrcUrl xmlns:a1611="http://schemas.microsoft.com/office/drawing/2016/11/main" r:id="rId20"/>
              </a:ext>
            </a:extLst>
          </a:blip>
          <a:srcRect/>
          <a:stretch>
            <a:fillRect t="-14000" b="-1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jBIOQu-3EXc"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7FFC1E-7FE1-448C-9B21-AF06DB6D2A33}"/>
              </a:ext>
            </a:extLst>
          </p:cNvPr>
          <p:cNvSpPr/>
          <p:nvPr/>
        </p:nvSpPr>
        <p:spPr>
          <a:xfrm>
            <a:off x="891051" y="779682"/>
            <a:ext cx="1881808"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411FFD7-894F-4098-B632-5AB119371657}"/>
              </a:ext>
            </a:extLst>
          </p:cNvPr>
          <p:cNvSpPr/>
          <p:nvPr/>
        </p:nvSpPr>
        <p:spPr>
          <a:xfrm>
            <a:off x="870856" y="1117686"/>
            <a:ext cx="9855200" cy="227606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2" name="Rectangle 1">
            <a:extLst>
              <a:ext uri="{FF2B5EF4-FFF2-40B4-BE49-F238E27FC236}">
                <a16:creationId xmlns:a16="http://schemas.microsoft.com/office/drawing/2014/main" id="{914FD958-B9CD-4337-8245-E64C817E0349}"/>
              </a:ext>
            </a:extLst>
          </p:cNvPr>
          <p:cNvSpPr/>
          <p:nvPr/>
        </p:nvSpPr>
        <p:spPr>
          <a:xfrm>
            <a:off x="943428" y="1206197"/>
            <a:ext cx="9710057"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behold, the glory of the Lord was upon Moses, so that Moses stood in the presence of God, and talked with him face to face. And the Lord God said unto Moses: For mine own purpose have I made these things. Here is wisdom and it remaineth in me.</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And by the word of my power, have I created them, which is mine Only Begotten Son, who is full of grace and truth.</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worlds without number have I created; and I also created them for mine own purpose; and by the Son I created them, which is mine Only Begotten.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9A52DCA-4484-4174-8CA2-D4D8003C66D1}"/>
              </a:ext>
            </a:extLst>
          </p:cNvPr>
          <p:cNvSpPr/>
          <p:nvPr/>
        </p:nvSpPr>
        <p:spPr>
          <a:xfrm>
            <a:off x="891051" y="766195"/>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1:31-33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C17BCA-2650-48CC-9275-3963D23ABE69}"/>
              </a:ext>
            </a:extLst>
          </p:cNvPr>
          <p:cNvSpPr/>
          <p:nvPr/>
        </p:nvSpPr>
        <p:spPr>
          <a:xfrm>
            <a:off x="896770" y="3543943"/>
            <a:ext cx="98552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do we learn from verses 32-33 concerning who created the earth and “worlds without number”?</a:t>
            </a:r>
          </a:p>
        </p:txBody>
      </p:sp>
      <p:sp>
        <p:nvSpPr>
          <p:cNvPr id="6" name="Rectangle 5">
            <a:extLst>
              <a:ext uri="{FF2B5EF4-FFF2-40B4-BE49-F238E27FC236}">
                <a16:creationId xmlns:a16="http://schemas.microsoft.com/office/drawing/2014/main" id="{0E847771-8EC6-449B-89C3-A84D93F0C04C}"/>
              </a:ext>
            </a:extLst>
          </p:cNvPr>
          <p:cNvSpPr/>
          <p:nvPr/>
        </p:nvSpPr>
        <p:spPr>
          <a:xfrm>
            <a:off x="896770" y="4340470"/>
            <a:ext cx="882468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 the direction of Heavenly Father, Jesus Christ created worlds without number.</a:t>
            </a:r>
          </a:p>
        </p:txBody>
      </p:sp>
    </p:spTree>
    <p:extLst>
      <p:ext uri="{BB962C8B-B14F-4D97-AF65-F5344CB8AC3E}">
        <p14:creationId xmlns:p14="http://schemas.microsoft.com/office/powerpoint/2010/main" val="4272005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6"/>
                                        </p:tgtEl>
                                        <p:attrNameLst>
                                          <p:attrName>ppt_y</p:attrName>
                                        </p:attrNameLst>
                                      </p:cBhvr>
                                      <p:tavLst>
                                        <p:tav tm="0">
                                          <p:val>
                                            <p:strVal val="#ppt_y"/>
                                          </p:val>
                                        </p:tav>
                                        <p:tav tm="100000">
                                          <p:val>
                                            <p:strVal val="#ppt_y"/>
                                          </p:val>
                                        </p:tav>
                                      </p:tavLst>
                                    </p:anim>
                                    <p:anim calcmode="lin" valueType="num">
                                      <p:cBhvr>
                                        <p:cTn id="2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49F0A0-A5A6-4A11-941D-23D1FE2AAAC4}"/>
              </a:ext>
            </a:extLst>
          </p:cNvPr>
          <p:cNvSpPr/>
          <p:nvPr/>
        </p:nvSpPr>
        <p:spPr>
          <a:xfrm>
            <a:off x="943426" y="778997"/>
            <a:ext cx="1936751" cy="5441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Snipped 6">
            <a:extLst>
              <a:ext uri="{FF2B5EF4-FFF2-40B4-BE49-F238E27FC236}">
                <a16:creationId xmlns:a16="http://schemas.microsoft.com/office/drawing/2014/main" id="{40AA8891-B157-4BD2-A878-63660795B618}"/>
              </a:ext>
            </a:extLst>
          </p:cNvPr>
          <p:cNvSpPr/>
          <p:nvPr/>
        </p:nvSpPr>
        <p:spPr>
          <a:xfrm>
            <a:off x="943426" y="1152939"/>
            <a:ext cx="9652001" cy="3519432"/>
          </a:xfrm>
          <a:prstGeom prst="snip1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4" name="Rectangle 3">
            <a:extLst>
              <a:ext uri="{FF2B5EF4-FFF2-40B4-BE49-F238E27FC236}">
                <a16:creationId xmlns:a16="http://schemas.microsoft.com/office/drawing/2014/main" id="{1A8B47F4-008C-41BD-9F0B-CB7F5BBE3DDA}"/>
              </a:ext>
            </a:extLst>
          </p:cNvPr>
          <p:cNvSpPr/>
          <p:nvPr/>
        </p:nvSpPr>
        <p:spPr>
          <a:xfrm>
            <a:off x="943428" y="801230"/>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1:34-38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01867BA-7D39-45A9-9F36-2F83BF171784}"/>
              </a:ext>
            </a:extLst>
          </p:cNvPr>
          <p:cNvSpPr/>
          <p:nvPr/>
        </p:nvSpPr>
        <p:spPr>
          <a:xfrm>
            <a:off x="943426" y="1256051"/>
            <a:ext cx="9652001"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the first man of all men have I called Adam, which is many.</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But only an account of this earth, and the inhabitants thereof, give I unto you. For behold, there are many worlds that have passed away by the word of my power. And there are many that now stand, and innumerable are they unto man; but all things are numbered unto me, for they are mine and I know them.</a:t>
            </a:r>
          </a:p>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And it came to pass that Moses spake unto the Lord, saying: Be merciful unto thy servant, O God, and tell me concerning this earth, and the inhabitants thereof, and also the heavens, and then thy servant will be content.</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the Lord God spake unto Moses, saying: The heavens, they are many, and they cannot be numbered unto man; but they are numbered unto me, for they are mine.</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as one earth shall pass away, and the heavens thereof even so shall another come; and there is no end to my works, neither to my words.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9D9AA5C-3849-4863-B2F8-1BD5810146F8}"/>
              </a:ext>
            </a:extLst>
          </p:cNvPr>
          <p:cNvSpPr/>
          <p:nvPr/>
        </p:nvSpPr>
        <p:spPr>
          <a:xfrm>
            <a:off x="943426" y="4767175"/>
            <a:ext cx="89988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worlds did God say had been created “by the Son” (Moses 1:33)? </a:t>
            </a:r>
          </a:p>
        </p:txBody>
      </p:sp>
      <p:sp>
        <p:nvSpPr>
          <p:cNvPr id="6" name="Rectangle 5">
            <a:extLst>
              <a:ext uri="{FF2B5EF4-FFF2-40B4-BE49-F238E27FC236}">
                <a16:creationId xmlns:a16="http://schemas.microsoft.com/office/drawing/2014/main" id="{5CD388C2-1DF5-4986-A23C-FDC5823C7253}"/>
              </a:ext>
            </a:extLst>
          </p:cNvPr>
          <p:cNvSpPr/>
          <p:nvPr/>
        </p:nvSpPr>
        <p:spPr>
          <a:xfrm>
            <a:off x="943426" y="5165535"/>
            <a:ext cx="92310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these worlds did the Lord say He was going to teach Moses more about?</a:t>
            </a:r>
          </a:p>
        </p:txBody>
      </p:sp>
    </p:spTree>
    <p:extLst>
      <p:ext uri="{BB962C8B-B14F-4D97-AF65-F5344CB8AC3E}">
        <p14:creationId xmlns:p14="http://schemas.microsoft.com/office/powerpoint/2010/main" val="1973559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EBBB038A-5EF5-4F18-B23D-BA90CC34B552}"/>
              </a:ext>
            </a:extLst>
          </p:cNvPr>
          <p:cNvSpPr/>
          <p:nvPr/>
        </p:nvSpPr>
        <p:spPr>
          <a:xfrm>
            <a:off x="2772229" y="1156377"/>
            <a:ext cx="6647541" cy="1127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2" name="Rectangle 1">
            <a:extLst>
              <a:ext uri="{FF2B5EF4-FFF2-40B4-BE49-F238E27FC236}">
                <a16:creationId xmlns:a16="http://schemas.microsoft.com/office/drawing/2014/main" id="{7CD1EB95-F6BE-4186-A6C8-E26BC2556A57}"/>
              </a:ext>
            </a:extLst>
          </p:cNvPr>
          <p:cNvSpPr/>
          <p:nvPr/>
        </p:nvSpPr>
        <p:spPr>
          <a:xfrm>
            <a:off x="3354698" y="1494828"/>
            <a:ext cx="5749093" cy="646331"/>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For behold, this is my work and my glory—to bring to pass the immortality and eternal life of man.</a:t>
            </a:r>
          </a:p>
        </p:txBody>
      </p:sp>
      <p:sp>
        <p:nvSpPr>
          <p:cNvPr id="4" name="Rectangle 3">
            <a:extLst>
              <a:ext uri="{FF2B5EF4-FFF2-40B4-BE49-F238E27FC236}">
                <a16:creationId xmlns:a16="http://schemas.microsoft.com/office/drawing/2014/main" id="{852F100C-95C1-4733-A7F2-78FAF23AF734}"/>
              </a:ext>
            </a:extLst>
          </p:cNvPr>
          <p:cNvSpPr/>
          <p:nvPr/>
        </p:nvSpPr>
        <p:spPr>
          <a:xfrm>
            <a:off x="5312773" y="1154375"/>
            <a:ext cx="156645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1:39</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21FAB0-8175-4BEF-9DCE-3B6C2400570D}"/>
              </a:ext>
            </a:extLst>
          </p:cNvPr>
          <p:cNvSpPr/>
          <p:nvPr/>
        </p:nvSpPr>
        <p:spPr>
          <a:xfrm>
            <a:off x="1030512" y="2731888"/>
            <a:ext cx="91149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Heavenly Father’s purpose in creating the worlds and their inhabitants?</a:t>
            </a:r>
          </a:p>
        </p:txBody>
      </p:sp>
      <p:sp>
        <p:nvSpPr>
          <p:cNvPr id="6" name="Rectangle 5">
            <a:extLst>
              <a:ext uri="{FF2B5EF4-FFF2-40B4-BE49-F238E27FC236}">
                <a16:creationId xmlns:a16="http://schemas.microsoft.com/office/drawing/2014/main" id="{75CBA453-7BCF-423A-B1C1-50C1B8E8E8BB}"/>
              </a:ext>
            </a:extLst>
          </p:cNvPr>
          <p:cNvSpPr/>
          <p:nvPr/>
        </p:nvSpPr>
        <p:spPr>
          <a:xfrm>
            <a:off x="1030512" y="3213079"/>
            <a:ext cx="8940802"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Father’s purpose is to bring about the immortality and eternal life of man.</a:t>
            </a:r>
          </a:p>
        </p:txBody>
      </p:sp>
      <p:sp>
        <p:nvSpPr>
          <p:cNvPr id="7" name="Rectangle 6">
            <a:extLst>
              <a:ext uri="{FF2B5EF4-FFF2-40B4-BE49-F238E27FC236}">
                <a16:creationId xmlns:a16="http://schemas.microsoft.com/office/drawing/2014/main" id="{BCAA0FDD-0546-4F05-B465-5CFC5B58E5FA}"/>
              </a:ext>
            </a:extLst>
          </p:cNvPr>
          <p:cNvSpPr/>
          <p:nvPr/>
        </p:nvSpPr>
        <p:spPr>
          <a:xfrm>
            <a:off x="1030512" y="3942379"/>
            <a:ext cx="2451825" cy="369332"/>
          </a:xfrm>
          <a:prstGeom prst="rect">
            <a:avLst/>
          </a:prstGeom>
        </p:spPr>
        <p:txBody>
          <a:bodyPr wrap="none">
            <a:spAutoFit/>
          </a:bodyPr>
          <a:lstStyle/>
          <a:p>
            <a:r>
              <a:rPr lang="en-US" b="1" dirty="0">
                <a:solidFill>
                  <a:schemeClr val="tx2">
                    <a:lumMod val="75000"/>
                  </a:schemeClr>
                </a:solidFill>
                <a:latin typeface="Arial" panose="020B0604020202020204" pitchFamily="34" charset="0"/>
                <a:cs typeface="Arial" panose="020B0604020202020204" pitchFamily="34" charset="0"/>
              </a:rPr>
              <a:t>What is immortality?</a:t>
            </a:r>
          </a:p>
        </p:txBody>
      </p:sp>
      <p:sp>
        <p:nvSpPr>
          <p:cNvPr id="8" name="Rectangle 7">
            <a:extLst>
              <a:ext uri="{FF2B5EF4-FFF2-40B4-BE49-F238E27FC236}">
                <a16:creationId xmlns:a16="http://schemas.microsoft.com/office/drawing/2014/main" id="{2FEA04E1-FB89-4224-A873-64E2BF077B3E}"/>
              </a:ext>
            </a:extLst>
          </p:cNvPr>
          <p:cNvSpPr/>
          <p:nvPr/>
        </p:nvSpPr>
        <p:spPr>
          <a:xfrm>
            <a:off x="-2139114" y="7146443"/>
            <a:ext cx="5493812" cy="369332"/>
          </a:xfrm>
          <a:prstGeom prst="rect">
            <a:avLst/>
          </a:prstGeom>
        </p:spPr>
        <p:txBody>
          <a:bodyPr wrap="none">
            <a:spAutoFit/>
          </a:bodyPr>
          <a:lstStyle/>
          <a:p>
            <a:r>
              <a:rPr lang="en-US"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condition of living forever in a resurrected state.</a:t>
            </a:r>
          </a:p>
        </p:txBody>
      </p:sp>
      <p:sp>
        <p:nvSpPr>
          <p:cNvPr id="9" name="Rectangle 8">
            <a:extLst>
              <a:ext uri="{FF2B5EF4-FFF2-40B4-BE49-F238E27FC236}">
                <a16:creationId xmlns:a16="http://schemas.microsoft.com/office/drawing/2014/main" id="{8524B36E-E568-4399-80B5-EC2AB50FA5AF}"/>
              </a:ext>
            </a:extLst>
          </p:cNvPr>
          <p:cNvSpPr/>
          <p:nvPr/>
        </p:nvSpPr>
        <p:spPr>
          <a:xfrm>
            <a:off x="1030512" y="4495503"/>
            <a:ext cx="6923317" cy="369332"/>
          </a:xfrm>
          <a:prstGeom prst="rect">
            <a:avLst/>
          </a:prstGeom>
        </p:spPr>
        <p:txBody>
          <a:bodyPr wrap="square">
            <a:spAutoFit/>
          </a:bodyPr>
          <a:lstStyle/>
          <a:p>
            <a:pPr algn="just"/>
            <a:r>
              <a:rPr lang="en-US" b="1" dirty="0">
                <a:solidFill>
                  <a:schemeClr val="tx2">
                    <a:lumMod val="75000"/>
                  </a:schemeClr>
                </a:solidFill>
                <a:latin typeface="Arial" panose="020B0604020202020204" pitchFamily="34" charset="0"/>
                <a:cs typeface="Arial" panose="020B0604020202020204" pitchFamily="34" charset="0"/>
              </a:rPr>
              <a:t>How has the immortality of all mankind been made possible?</a:t>
            </a:r>
          </a:p>
        </p:txBody>
      </p:sp>
      <p:sp>
        <p:nvSpPr>
          <p:cNvPr id="10" name="Rectangle 9">
            <a:extLst>
              <a:ext uri="{FF2B5EF4-FFF2-40B4-BE49-F238E27FC236}">
                <a16:creationId xmlns:a16="http://schemas.microsoft.com/office/drawing/2014/main" id="{AD57C8A1-1892-4D43-8D3C-7BB60D4D2F75}"/>
              </a:ext>
            </a:extLst>
          </p:cNvPr>
          <p:cNvSpPr/>
          <p:nvPr/>
        </p:nvSpPr>
        <p:spPr>
          <a:xfrm>
            <a:off x="1030512" y="4901637"/>
            <a:ext cx="9405255" cy="646331"/>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of the Atonement of Jesus Christ—which includes His Resurrection—every person who is born with a physical body will be resurrected and will live forever.</a:t>
            </a:r>
          </a:p>
        </p:txBody>
      </p:sp>
    </p:spTree>
    <p:extLst>
      <p:ext uri="{BB962C8B-B14F-4D97-AF65-F5344CB8AC3E}">
        <p14:creationId xmlns:p14="http://schemas.microsoft.com/office/powerpoint/2010/main" val="2017515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200" fill="hold"/>
                                        <p:tgtEl>
                                          <p:spTgt spid="6"/>
                                        </p:tgtEl>
                                        <p:attrNameLst>
                                          <p:attrName>ppt_y</p:attrName>
                                        </p:attrNameLst>
                                      </p:cBhvr>
                                      <p:tavLst>
                                        <p:tav tm="0">
                                          <p:val>
                                            <p:strVal val="#ppt_y"/>
                                          </p:val>
                                        </p:tav>
                                        <p:tav tm="100000">
                                          <p:val>
                                            <p:strVal val="#ppt_y"/>
                                          </p:val>
                                        </p:tav>
                                      </p:tavLst>
                                    </p:anim>
                                    <p:anim calcmode="lin" valueType="num">
                                      <p:cBhvr>
                                        <p:cTn id="14" dur="2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2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path" presetSubtype="0" accel="50000" decel="50000" fill="hold" grpId="0" nodeType="clickEffect">
                                  <p:stCondLst>
                                    <p:cond delay="0"/>
                                  </p:stCondLst>
                                  <p:childTnLst>
                                    <p:animMotion origin="layout" path="M 2.08333E-7 -1.48148E-6 L 0.23164 -1.48148E-6 C 0.33529 -1.48148E-6 0.46328 -0.1287 0.46328 -0.23287 L 0.46328 -0.46574 " pathEditMode="relative" rAng="0" ptsTypes="AAAA">
                                      <p:cBhvr>
                                        <p:cTn id="30" dur="2000" fill="hold"/>
                                        <p:tgtEl>
                                          <p:spTgt spid="8"/>
                                        </p:tgtEl>
                                        <p:attrNameLst>
                                          <p:attrName>ppt_x</p:attrName>
                                          <p:attrName>ppt_y</p:attrName>
                                        </p:attrNameLst>
                                      </p:cBhvr>
                                      <p:rCtr x="23164" y="-23287"/>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2" name="Rectangle 1">
            <a:extLst>
              <a:ext uri="{FF2B5EF4-FFF2-40B4-BE49-F238E27FC236}">
                <a16:creationId xmlns:a16="http://schemas.microsoft.com/office/drawing/2014/main" id="{506D3201-49C6-4F47-9407-2675F71B0FE8}"/>
              </a:ext>
            </a:extLst>
          </p:cNvPr>
          <p:cNvSpPr/>
          <p:nvPr/>
        </p:nvSpPr>
        <p:spPr>
          <a:xfrm>
            <a:off x="1062068" y="2782669"/>
            <a:ext cx="9405256" cy="646331"/>
          </a:xfrm>
          <a:prstGeom prst="rect">
            <a:avLst/>
          </a:prstGeom>
        </p:spPr>
        <p:txBody>
          <a:bodyPr wrap="square">
            <a:spAutoFit/>
          </a:bodyPr>
          <a:lstStyle/>
          <a:p>
            <a:pPr algn="just"/>
            <a:r>
              <a:rPr lang="en-US" b="1" dirty="0">
                <a:solidFill>
                  <a:srgbClr val="FF6600"/>
                </a:solidFill>
                <a:latin typeface="Arial" panose="020B0604020202020204" pitchFamily="34" charset="0"/>
                <a:cs typeface="Arial" panose="020B0604020202020204" pitchFamily="34" charset="0"/>
              </a:rPr>
              <a:t>How can it influence our lives now to know that Heavenly Father’s purpose is to bring to pass our immortality and eternal life?</a:t>
            </a:r>
          </a:p>
        </p:txBody>
      </p:sp>
      <p:sp>
        <p:nvSpPr>
          <p:cNvPr id="4" name="Rectangle 3">
            <a:extLst>
              <a:ext uri="{FF2B5EF4-FFF2-40B4-BE49-F238E27FC236}">
                <a16:creationId xmlns:a16="http://schemas.microsoft.com/office/drawing/2014/main" id="{D8C0852B-CC7D-4014-BAD6-4A0C78E7810B}"/>
              </a:ext>
            </a:extLst>
          </p:cNvPr>
          <p:cNvSpPr/>
          <p:nvPr/>
        </p:nvSpPr>
        <p:spPr>
          <a:xfrm>
            <a:off x="1062068" y="996991"/>
            <a:ext cx="2364750" cy="369332"/>
          </a:xfrm>
          <a:prstGeom prst="rect">
            <a:avLst/>
          </a:prstGeom>
        </p:spPr>
        <p:txBody>
          <a:bodyPr wrap="none">
            <a:spAutoFit/>
          </a:bodyPr>
          <a:lstStyle/>
          <a:p>
            <a:r>
              <a:rPr lang="en-US" b="1" dirty="0">
                <a:solidFill>
                  <a:srgbClr val="FF6600"/>
                </a:solidFill>
                <a:latin typeface="Arial" panose="020B0604020202020204" pitchFamily="34" charset="0"/>
                <a:cs typeface="Arial" panose="020B0604020202020204" pitchFamily="34" charset="0"/>
              </a:rPr>
              <a:t>What is eternal life?</a:t>
            </a:r>
          </a:p>
        </p:txBody>
      </p:sp>
      <p:sp>
        <p:nvSpPr>
          <p:cNvPr id="5" name="Rectangle 4">
            <a:extLst>
              <a:ext uri="{FF2B5EF4-FFF2-40B4-BE49-F238E27FC236}">
                <a16:creationId xmlns:a16="http://schemas.microsoft.com/office/drawing/2014/main" id="{FAD01EA0-70D3-4CB0-A961-E1EFC4AE2776}"/>
              </a:ext>
            </a:extLst>
          </p:cNvPr>
          <p:cNvSpPr/>
          <p:nvPr/>
        </p:nvSpPr>
        <p:spPr>
          <a:xfrm>
            <a:off x="1062068" y="1286950"/>
            <a:ext cx="7213603"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Becoming like God and “[living] forever as families in [His] presence”</a:t>
            </a:r>
          </a:p>
        </p:txBody>
      </p:sp>
      <p:sp>
        <p:nvSpPr>
          <p:cNvPr id="6" name="Rectangle 5">
            <a:extLst>
              <a:ext uri="{FF2B5EF4-FFF2-40B4-BE49-F238E27FC236}">
                <a16:creationId xmlns:a16="http://schemas.microsoft.com/office/drawing/2014/main" id="{977C9C6C-B44B-410A-AC02-602C39117ED5}"/>
              </a:ext>
            </a:extLst>
          </p:cNvPr>
          <p:cNvSpPr/>
          <p:nvPr/>
        </p:nvSpPr>
        <p:spPr>
          <a:xfrm>
            <a:off x="1062068" y="1767934"/>
            <a:ext cx="3724096" cy="369332"/>
          </a:xfrm>
          <a:prstGeom prst="rect">
            <a:avLst/>
          </a:prstGeom>
        </p:spPr>
        <p:txBody>
          <a:bodyPr wrap="none">
            <a:spAutoFit/>
          </a:bodyPr>
          <a:lstStyle/>
          <a:p>
            <a:r>
              <a:rPr lang="en-US" b="1" dirty="0">
                <a:solidFill>
                  <a:srgbClr val="FF6600"/>
                </a:solidFill>
                <a:latin typeface="Arial" panose="020B0604020202020204" pitchFamily="34" charset="0"/>
                <a:cs typeface="Arial" panose="020B0604020202020204" pitchFamily="34" charset="0"/>
              </a:rPr>
              <a:t>How can we receive eternal life?</a:t>
            </a:r>
          </a:p>
        </p:txBody>
      </p:sp>
      <p:sp>
        <p:nvSpPr>
          <p:cNvPr id="7" name="Rectangle 6">
            <a:extLst>
              <a:ext uri="{FF2B5EF4-FFF2-40B4-BE49-F238E27FC236}">
                <a16:creationId xmlns:a16="http://schemas.microsoft.com/office/drawing/2014/main" id="{C770380F-F8F0-492E-95DF-20E04EEC8CBC}"/>
              </a:ext>
            </a:extLst>
          </p:cNvPr>
          <p:cNvSpPr/>
          <p:nvPr/>
        </p:nvSpPr>
        <p:spPr>
          <a:xfrm>
            <a:off x="1062068" y="2057893"/>
            <a:ext cx="9405256"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His Atonement, Jesus Christ has made it possible for all who are obedient to the laws and ordinances of the gospel to receive eternal life.</a:t>
            </a:r>
          </a:p>
        </p:txBody>
      </p:sp>
    </p:spTree>
    <p:extLst>
      <p:ext uri="{BB962C8B-B14F-4D97-AF65-F5344CB8AC3E}">
        <p14:creationId xmlns:p14="http://schemas.microsoft.com/office/powerpoint/2010/main" val="18621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250" fill="hold"/>
                                        <p:tgtEl>
                                          <p:spTgt spid="2"/>
                                        </p:tgtEl>
                                        <p:attrNameLst>
                                          <p:attrName>ppt_w</p:attrName>
                                        </p:attrNameLst>
                                      </p:cBhvr>
                                      <p:tavLst>
                                        <p:tav tm="0">
                                          <p:val>
                                            <p:fltVal val="0"/>
                                          </p:val>
                                        </p:tav>
                                        <p:tav tm="100000">
                                          <p:val>
                                            <p:strVal val="#ppt_w"/>
                                          </p:val>
                                        </p:tav>
                                      </p:tavLst>
                                    </p:anim>
                                    <p:anim calcmode="lin" valueType="num">
                                      <p:cBhvr>
                                        <p:cTn id="20" dur="1250" fill="hold"/>
                                        <p:tgtEl>
                                          <p:spTgt spid="2"/>
                                        </p:tgtEl>
                                        <p:attrNameLst>
                                          <p:attrName>ppt_h</p:attrName>
                                        </p:attrNameLst>
                                      </p:cBhvr>
                                      <p:tavLst>
                                        <p:tav tm="0">
                                          <p:val>
                                            <p:fltVal val="0"/>
                                          </p:val>
                                        </p:tav>
                                        <p:tav tm="100000">
                                          <p:val>
                                            <p:strVal val="#ppt_h"/>
                                          </p:val>
                                        </p:tav>
                                      </p:tavLst>
                                    </p:anim>
                                    <p:animEffect transition="in" filter="fade">
                                      <p:cBhvr>
                                        <p:cTn id="21" dur="125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4" name="Rectangle 3">
            <a:extLst>
              <a:ext uri="{FF2B5EF4-FFF2-40B4-BE49-F238E27FC236}">
                <a16:creationId xmlns:a16="http://schemas.microsoft.com/office/drawing/2014/main" id="{6665AB74-C776-425C-B431-A0BA249379B2}"/>
              </a:ext>
            </a:extLst>
          </p:cNvPr>
          <p:cNvSpPr/>
          <p:nvPr/>
        </p:nvSpPr>
        <p:spPr>
          <a:xfrm>
            <a:off x="1844402" y="2828835"/>
            <a:ext cx="8510954" cy="1754326"/>
          </a:xfrm>
          <a:prstGeom prst="rect">
            <a:avLst/>
          </a:prstGeom>
        </p:spPr>
        <p:txBody>
          <a:bodyPr wrap="square">
            <a:spAutoFit/>
          </a:bodyPr>
          <a:lstStyle/>
          <a:p>
            <a:pPr algn="ctr" fontAlgn="base"/>
            <a:r>
              <a:rPr lang="en-US" sz="5400" b="1"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“Moses is instructed to write the words of God”</a:t>
            </a:r>
            <a:endParaRPr lang="en-US" sz="5400" b="1" dirty="0">
              <a:solidFill>
                <a:schemeClr val="bg1"/>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5" name="Rectangle 4">
            <a:extLst>
              <a:ext uri="{FF2B5EF4-FFF2-40B4-BE49-F238E27FC236}">
                <a16:creationId xmlns:a16="http://schemas.microsoft.com/office/drawing/2014/main" id="{AA68816E-BA14-4887-AB67-4F4A48876584}"/>
              </a:ext>
            </a:extLst>
          </p:cNvPr>
          <p:cNvSpPr/>
          <p:nvPr/>
        </p:nvSpPr>
        <p:spPr>
          <a:xfrm>
            <a:off x="1174977" y="779683"/>
            <a:ext cx="1936749" cy="400110"/>
          </a:xfrm>
          <a:prstGeom prst="rect">
            <a:avLst/>
          </a:prstGeom>
        </p:spPr>
        <p:txBody>
          <a:bodyPr wrap="none">
            <a:spAutoFit/>
          </a:bodyPr>
          <a:lstStyle/>
          <a:p>
            <a:pPr fontAlgn="base"/>
            <a:r>
              <a:rPr lang="en-US" sz="2000" b="1" dirty="0">
                <a:solidFill>
                  <a:srgbClr val="FF0000"/>
                </a:solidFill>
                <a:latin typeface="Arial" panose="020B0604020202020204" pitchFamily="34" charset="0"/>
                <a:cs typeface="Arial" panose="020B0604020202020204" pitchFamily="34" charset="0"/>
              </a:rPr>
              <a:t>Moses 1:40-42</a:t>
            </a:r>
            <a:endParaRPr lang="en-US" sz="2000" b="1"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084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ine">
            <a:extLst>
              <a:ext uri="{FF2B5EF4-FFF2-40B4-BE49-F238E27FC236}">
                <a16:creationId xmlns:a16="http://schemas.microsoft.com/office/drawing/2014/main" id="{1065B9B7-152B-4443-9393-BD0498DB39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8" t="6986" r="14984" b="32924"/>
          <a:stretch/>
        </p:blipFill>
        <p:spPr bwMode="auto">
          <a:xfrm>
            <a:off x="1550504" y="884168"/>
            <a:ext cx="9024731" cy="45095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pic>
        <p:nvPicPr>
          <p:cNvPr id="4" name="Online Media 3" title="Mormons belief in Jesus Christ - Mormon Neal Maxwell">
            <a:hlinkClick r:id="" action="ppaction://media"/>
            <a:extLst>
              <a:ext uri="{FF2B5EF4-FFF2-40B4-BE49-F238E27FC236}">
                <a16:creationId xmlns:a16="http://schemas.microsoft.com/office/drawing/2014/main" id="{57344218-AE9A-43F9-BB32-80161E601B2A}"/>
              </a:ext>
            </a:extLst>
          </p:cNvPr>
          <p:cNvPicPr>
            <a:picLocks noRot="1" noChangeAspect="1"/>
          </p:cNvPicPr>
          <p:nvPr>
            <a:videoFile r:link="rId1"/>
          </p:nvPr>
        </p:nvPicPr>
        <p:blipFill>
          <a:blip r:embed="rId4"/>
          <a:stretch>
            <a:fillRect/>
          </a:stretch>
        </p:blipFill>
        <p:spPr>
          <a:xfrm>
            <a:off x="2856861" y="1577009"/>
            <a:ext cx="6194374" cy="2698572"/>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85899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4" name="TextBox 3">
            <a:extLst>
              <a:ext uri="{FF2B5EF4-FFF2-40B4-BE49-F238E27FC236}">
                <a16:creationId xmlns:a16="http://schemas.microsoft.com/office/drawing/2014/main" id="{57706930-ACA3-432A-882D-E5365DD66742}"/>
              </a:ext>
            </a:extLst>
          </p:cNvPr>
          <p:cNvSpPr txBox="1"/>
          <p:nvPr/>
        </p:nvSpPr>
        <p:spPr>
          <a:xfrm>
            <a:off x="2241452" y="2875002"/>
            <a:ext cx="7709096" cy="1107996"/>
          </a:xfrm>
          <a:prstGeom prst="rect">
            <a:avLst/>
          </a:prstGeom>
          <a:noFill/>
        </p:spPr>
        <p:txBody>
          <a:bodyPr wrap="square" rtlCol="0">
            <a:spAutoFit/>
          </a:bodyPr>
          <a:lstStyle/>
          <a:p>
            <a:r>
              <a:rPr lang="en-US" sz="6600" b="1" dirty="0">
                <a:solidFill>
                  <a:schemeClr val="bg2">
                    <a:lumMod val="75000"/>
                  </a:schemeClr>
                </a:solidFill>
                <a:latin typeface="Comic Sans MS" panose="030F0702030302020204" pitchFamily="66" charset="0"/>
              </a:rPr>
              <a:t>“Moses 1:24-42”</a:t>
            </a: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2" name="Rectangle 1">
            <a:extLst>
              <a:ext uri="{FF2B5EF4-FFF2-40B4-BE49-F238E27FC236}">
                <a16:creationId xmlns:a16="http://schemas.microsoft.com/office/drawing/2014/main" id="{2E7EF7D1-C177-476B-A7AA-3158E8EA3F3F}"/>
              </a:ext>
            </a:extLst>
          </p:cNvPr>
          <p:cNvSpPr/>
          <p:nvPr/>
        </p:nvSpPr>
        <p:spPr>
          <a:xfrm>
            <a:off x="2065606" y="2767280"/>
            <a:ext cx="8060788" cy="1323439"/>
          </a:xfrm>
          <a:prstGeom prst="rect">
            <a:avLst/>
          </a:prstGeom>
        </p:spPr>
        <p:txBody>
          <a:bodyPr wrap="square">
            <a:spAutoFit/>
          </a:bodyPr>
          <a:lstStyle/>
          <a:p>
            <a:pPr algn="ctr" fontAlgn="base"/>
            <a:r>
              <a:rPr lang="en-US" sz="4000" b="1" dirty="0">
                <a:solidFill>
                  <a:schemeClr val="bg1"/>
                </a:solidFill>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Moses is filled with the Holy Ghost and converses with the Lord.</a:t>
            </a:r>
          </a:p>
        </p:txBody>
      </p:sp>
      <p:sp>
        <p:nvSpPr>
          <p:cNvPr id="4" name="Rectangle 3">
            <a:extLst>
              <a:ext uri="{FF2B5EF4-FFF2-40B4-BE49-F238E27FC236}">
                <a16:creationId xmlns:a16="http://schemas.microsoft.com/office/drawing/2014/main" id="{4E6E1520-5771-49E6-A939-984F35ABC84E}"/>
              </a:ext>
            </a:extLst>
          </p:cNvPr>
          <p:cNvSpPr/>
          <p:nvPr/>
        </p:nvSpPr>
        <p:spPr>
          <a:xfrm>
            <a:off x="1174977" y="779683"/>
            <a:ext cx="1936749" cy="400110"/>
          </a:xfrm>
          <a:prstGeom prst="rect">
            <a:avLst/>
          </a:prstGeom>
        </p:spPr>
        <p:txBody>
          <a:bodyPr wrap="none">
            <a:spAutoFit/>
          </a:bodyPr>
          <a:lstStyle/>
          <a:p>
            <a:pPr fontAlgn="base"/>
            <a:r>
              <a:rPr lang="en-US" sz="2000" b="1" dirty="0">
                <a:solidFill>
                  <a:srgbClr val="FF0000"/>
                </a:solidFill>
                <a:latin typeface="Arial" panose="020B0604020202020204" pitchFamily="34" charset="0"/>
                <a:cs typeface="Arial" panose="020B0604020202020204" pitchFamily="34" charset="0"/>
              </a:rPr>
              <a:t>Moses 1:24-26</a:t>
            </a:r>
            <a:endParaRPr lang="en-US" sz="2000" b="1"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01938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1E60A0-B4F3-4F60-9432-DF26796E450F}"/>
              </a:ext>
            </a:extLst>
          </p:cNvPr>
          <p:cNvSpPr/>
          <p:nvPr/>
        </p:nvSpPr>
        <p:spPr>
          <a:xfrm>
            <a:off x="1041230" y="2555456"/>
            <a:ext cx="1936749" cy="50772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90D28E0C-1497-45D3-8BB1-5E5330FF465B}"/>
              </a:ext>
            </a:extLst>
          </p:cNvPr>
          <p:cNvSpPr/>
          <p:nvPr/>
        </p:nvSpPr>
        <p:spPr>
          <a:xfrm>
            <a:off x="899886" y="2925871"/>
            <a:ext cx="9971314" cy="2700769"/>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2" name="Rectangle 1">
            <a:extLst>
              <a:ext uri="{FF2B5EF4-FFF2-40B4-BE49-F238E27FC236}">
                <a16:creationId xmlns:a16="http://schemas.microsoft.com/office/drawing/2014/main" id="{77016D23-D5CE-48ED-AE87-C8F6557B846B}"/>
              </a:ext>
            </a:extLst>
          </p:cNvPr>
          <p:cNvSpPr/>
          <p:nvPr/>
        </p:nvSpPr>
        <p:spPr>
          <a:xfrm>
            <a:off x="1041231" y="968273"/>
            <a:ext cx="583146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was Moses able to resist Satan’s	 temptations?</a:t>
            </a:r>
          </a:p>
        </p:txBody>
      </p:sp>
      <p:sp>
        <p:nvSpPr>
          <p:cNvPr id="4" name="Rectangle 3">
            <a:extLst>
              <a:ext uri="{FF2B5EF4-FFF2-40B4-BE49-F238E27FC236}">
                <a16:creationId xmlns:a16="http://schemas.microsoft.com/office/drawing/2014/main" id="{DC52667C-474C-40C8-9D73-0A0988C5BE50}"/>
              </a:ext>
            </a:extLst>
          </p:cNvPr>
          <p:cNvSpPr/>
          <p:nvPr/>
        </p:nvSpPr>
        <p:spPr>
          <a:xfrm>
            <a:off x="1041230" y="1516185"/>
            <a:ext cx="967835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do you feel you have received when you have chosen to resist Satan’s temptations?</a:t>
            </a:r>
          </a:p>
        </p:txBody>
      </p:sp>
      <p:sp>
        <p:nvSpPr>
          <p:cNvPr id="5" name="Rectangle 4">
            <a:extLst>
              <a:ext uri="{FF2B5EF4-FFF2-40B4-BE49-F238E27FC236}">
                <a16:creationId xmlns:a16="http://schemas.microsoft.com/office/drawing/2014/main" id="{499CF30E-DBE0-4455-83B8-9D2FA876C7E5}"/>
              </a:ext>
            </a:extLst>
          </p:cNvPr>
          <p:cNvSpPr/>
          <p:nvPr/>
        </p:nvSpPr>
        <p:spPr>
          <a:xfrm>
            <a:off x="1041230" y="2998442"/>
            <a:ext cx="9678350"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it came to pass that when Satan had departed from the presence of Moses, that Moses lifted up his eyes unto heaven, being filled with the Holy Ghost, which beareth record of the Father and the Son;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calling upon the name of God, he beheld his glory again, for it was upon him; and he heard a voice, saying: Blessed art thou, Moses, for I, the Almighty, have chosen thee, and thou shalt be made stronger than many waters; for they shall obey thy command as if thou wert God.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lo, I am with thee, even unto the end of thy days; for thou shalt deliver my people from bondage, even Israel my chosen.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7C01470-C903-4FB3-AFB4-09824D8C1725}"/>
              </a:ext>
            </a:extLst>
          </p:cNvPr>
          <p:cNvSpPr/>
          <p:nvPr/>
        </p:nvSpPr>
        <p:spPr>
          <a:xfrm>
            <a:off x="1062452" y="2555456"/>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1:24-26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38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2" name="Rectangle 1">
            <a:extLst>
              <a:ext uri="{FF2B5EF4-FFF2-40B4-BE49-F238E27FC236}">
                <a16:creationId xmlns:a16="http://schemas.microsoft.com/office/drawing/2014/main" id="{E7C546EF-DE2B-4128-A070-D74D8EECDEEE}"/>
              </a:ext>
            </a:extLst>
          </p:cNvPr>
          <p:cNvSpPr/>
          <p:nvPr/>
        </p:nvSpPr>
        <p:spPr>
          <a:xfrm>
            <a:off x="914400" y="1009375"/>
            <a:ext cx="5852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He had chosen Moses to do?</a:t>
            </a:r>
          </a:p>
        </p:txBody>
      </p:sp>
      <p:sp>
        <p:nvSpPr>
          <p:cNvPr id="4" name="Rectangle 3">
            <a:extLst>
              <a:ext uri="{FF2B5EF4-FFF2-40B4-BE49-F238E27FC236}">
                <a16:creationId xmlns:a16="http://schemas.microsoft.com/office/drawing/2014/main" id="{52549CA1-F3BA-44D0-A2BF-1CF04DD2AEB0}"/>
              </a:ext>
            </a:extLst>
          </p:cNvPr>
          <p:cNvSpPr/>
          <p:nvPr/>
        </p:nvSpPr>
        <p:spPr>
          <a:xfrm>
            <a:off x="914400" y="1460911"/>
            <a:ext cx="95519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in verses 25-26 would help you have confidence if you were in Moses’s position? Why?</a:t>
            </a:r>
          </a:p>
        </p:txBody>
      </p:sp>
      <p:pic>
        <p:nvPicPr>
          <p:cNvPr id="1026" name="Picture 2" descr="Moses parting the Red Sea">
            <a:extLst>
              <a:ext uri="{FF2B5EF4-FFF2-40B4-BE49-F238E27FC236}">
                <a16:creationId xmlns:a16="http://schemas.microsoft.com/office/drawing/2014/main" id="{6A34EF1A-3988-416F-836D-CB4A3E1F5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90" y="2189446"/>
            <a:ext cx="7398219" cy="420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1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900" decel="100000" fill="hold"/>
                                        <p:tgtEl>
                                          <p:spTgt spid="102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4" name="Rectangle 3">
            <a:extLst>
              <a:ext uri="{FF2B5EF4-FFF2-40B4-BE49-F238E27FC236}">
                <a16:creationId xmlns:a16="http://schemas.microsoft.com/office/drawing/2014/main" id="{A26F12FB-B8F1-4C53-9D65-28777BE5377B}"/>
              </a:ext>
            </a:extLst>
          </p:cNvPr>
          <p:cNvSpPr/>
          <p:nvPr/>
        </p:nvSpPr>
        <p:spPr>
          <a:xfrm>
            <a:off x="1174977" y="779683"/>
            <a:ext cx="1936749" cy="400110"/>
          </a:xfrm>
          <a:prstGeom prst="rect">
            <a:avLst/>
          </a:prstGeom>
        </p:spPr>
        <p:txBody>
          <a:bodyPr wrap="none">
            <a:spAutoFit/>
          </a:bodyPr>
          <a:lstStyle/>
          <a:p>
            <a:pPr fontAlgn="base"/>
            <a:r>
              <a:rPr lang="en-US" sz="2000" b="1" dirty="0">
                <a:solidFill>
                  <a:srgbClr val="FF0000"/>
                </a:solidFill>
                <a:latin typeface="Arial" panose="020B0604020202020204" pitchFamily="34" charset="0"/>
                <a:cs typeface="Arial" panose="020B0604020202020204" pitchFamily="34" charset="0"/>
              </a:rPr>
              <a:t>Moses 1:27-39</a:t>
            </a:r>
            <a:endParaRPr lang="en-US" sz="2000" b="1" dirty="0">
              <a:solidFill>
                <a:srgbClr val="FF0000"/>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9E935C5-8A89-41ED-9185-8B3E724E59B1}"/>
              </a:ext>
            </a:extLst>
          </p:cNvPr>
          <p:cNvSpPr/>
          <p:nvPr/>
        </p:nvSpPr>
        <p:spPr>
          <a:xfrm>
            <a:off x="1844402" y="2828835"/>
            <a:ext cx="8510954" cy="1200329"/>
          </a:xfrm>
          <a:prstGeom prst="rect">
            <a:avLst/>
          </a:prstGeom>
        </p:spPr>
        <p:txBody>
          <a:bodyPr wrap="square">
            <a:spAutoFit/>
          </a:bodyPr>
          <a:lstStyle/>
          <a:p>
            <a:pPr algn="ctr" fontAlgn="base"/>
            <a:r>
              <a:rPr lang="en-US" sz="3600" b="1"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“Moses learns the purpose for the Creation of the earth and its inhabitants”</a:t>
            </a:r>
            <a:endParaRPr lang="en-US" sz="3600" b="1" dirty="0">
              <a:solidFill>
                <a:schemeClr val="bg1"/>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866780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pic>
        <p:nvPicPr>
          <p:cNvPr id="4" name="Picture 3">
            <a:extLst>
              <a:ext uri="{FF2B5EF4-FFF2-40B4-BE49-F238E27FC236}">
                <a16:creationId xmlns:a16="http://schemas.microsoft.com/office/drawing/2014/main" id="{70ABEAC6-EAB1-4A2C-8619-C0F6E41D00D0}"/>
              </a:ext>
            </a:extLst>
          </p:cNvPr>
          <p:cNvPicPr>
            <a:picLocks noChangeAspect="1"/>
          </p:cNvPicPr>
          <p:nvPr/>
        </p:nvPicPr>
        <p:blipFill rotWithShape="1">
          <a:blip r:embed="rId2">
            <a:extLst>
              <a:ext uri="{28A0092B-C50C-407E-A947-70E740481C1C}">
                <a14:useLocalDpi xmlns:a14="http://schemas.microsoft.com/office/drawing/2010/main" val="0"/>
              </a:ext>
            </a:extLst>
          </a:blip>
          <a:srcRect l="1695" t="7022" r="7096" b="5544"/>
          <a:stretch/>
        </p:blipFill>
        <p:spPr>
          <a:xfrm>
            <a:off x="3783432" y="779683"/>
            <a:ext cx="4625136" cy="3474720"/>
          </a:xfrm>
          <a:prstGeom prst="rect">
            <a:avLst/>
          </a:prstGeom>
        </p:spPr>
      </p:pic>
      <p:sp>
        <p:nvSpPr>
          <p:cNvPr id="5" name="Rectangle 4">
            <a:extLst>
              <a:ext uri="{FF2B5EF4-FFF2-40B4-BE49-F238E27FC236}">
                <a16:creationId xmlns:a16="http://schemas.microsoft.com/office/drawing/2014/main" id="{1E0B9C20-3F3D-4561-A497-57B6342D8272}"/>
              </a:ext>
            </a:extLst>
          </p:cNvPr>
          <p:cNvSpPr/>
          <p:nvPr/>
        </p:nvSpPr>
        <p:spPr>
          <a:xfrm>
            <a:off x="1148861" y="-1193993"/>
            <a:ext cx="72597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grains of sand do you think are in this container?</a:t>
            </a:r>
          </a:p>
        </p:txBody>
      </p:sp>
      <p:sp>
        <p:nvSpPr>
          <p:cNvPr id="6" name="Rectangle 5">
            <a:extLst>
              <a:ext uri="{FF2B5EF4-FFF2-40B4-BE49-F238E27FC236}">
                <a16:creationId xmlns:a16="http://schemas.microsoft.com/office/drawing/2014/main" id="{9379BDD1-CEA9-46B2-B964-9FC441EC5B45}"/>
              </a:ext>
            </a:extLst>
          </p:cNvPr>
          <p:cNvSpPr/>
          <p:nvPr/>
        </p:nvSpPr>
        <p:spPr>
          <a:xfrm>
            <a:off x="1206916" y="5264959"/>
            <a:ext cx="65838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many grains of sand do you think are on a seashore?</a:t>
            </a:r>
          </a:p>
        </p:txBody>
      </p:sp>
    </p:spTree>
    <p:extLst>
      <p:ext uri="{BB962C8B-B14F-4D97-AF65-F5344CB8AC3E}">
        <p14:creationId xmlns:p14="http://schemas.microsoft.com/office/powerpoint/2010/main" val="257986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path" presetSubtype="0" accel="50000" decel="50000" fill="hold" grpId="0" nodeType="clickEffect">
                                  <p:stCondLst>
                                    <p:cond delay="0"/>
                                  </p:stCondLst>
                                  <p:childTnLst>
                                    <p:animMotion origin="layout" path="M 0.00377 7.40741E-7 C -0.06003 0.02361 -0.10742 0.08171 -0.10742 0.12801 C -0.10742 0.16968 -0.06107 0.20139 0.00091 0.20139 C 0.06263 0.20139 0.11497 0.16968 0.11497 0.12801 C 0.11497 0.08171 0.0608 0.06991 -0.00104 0.10023 C -0.06198 0.13542 -0.10742 0.19352 -0.10742 0.23634 C -0.10742 0.27847 -0.06003 0.31366 0.00091 0.31366 C 0.06263 0.31366 0.11497 0.27847 0.11497 0.23634 C 0.11497 0.19352 0.0608 0.18171 -0.00013 0.21296 C -0.06198 0.24375 -0.10742 0.30185 -0.10742 0.34398 C -0.10742 0.39028 -0.06003 0.42546 0.00182 0.42546 C 0.06263 0.42546 0.11497 0.39028 0.11497 0.34398 C 0.11497 0.30532 0.0608 0.29375 -0.00013 0.32176 C -0.06107 0.35208 -0.10742 0.41412 -0.10742 0.45694 C -0.10742 0.49907 -0.05899 0.53426 0.00182 0.53426 C 0.06471 0.53426 0.11497 0.49907 0.11497 0.45694 C 0.11497 0.41412 0.06185 0.40231 0.00091 0.43356 C -0.06003 0.46435 -0.10742 0.52245 -0.10742 0.56551 C -0.10742 0.61227 -0.05899 0.64259 0.00273 0.64259 C 0.06471 0.64259 0.11497 0.60764 0.11497 0.56551 C 0.11497 0.52245 0.06185 0.51088 0.00091 0.54236 C -0.06003 0.57268 -0.10742 0.63472 -0.10742 0.67384 C -0.10742 0.71597 -0.05821 0.75116 0.00273 0.75116 C 0.06471 0.75116 0.11497 0.71597 0.11497 0.67384 C 0.11497 0.63472 0.06263 0.62361 0.00091 0.65069 C -0.06003 0.68125 -0.10742 0.74305 -0.10742 0.78611 C -0.10742 0.82454 -0.05821 0.86319 0.00377 0.86319 C 0.06575 0.86319 0.11497 0.82824 0.11497 0.78611 C 0.11497 0.74305 0.06263 0.73148 0.00182 0.76296 C -0.05899 0.79421 -0.10834 0.85162 -0.10742 0.89444 C -0.10651 0.93657 -0.05821 0.96852 0.00377 0.96852 C 0.06575 0.96852 0.11497 0.93333 0.11497 0.8912 C 0.11497 0.85162 0.06471 0.83958 0.00377 0.87477 " pathEditMode="relative" rAng="0" ptsTypes="AAAAAAAAAAAAAAAAAAAAAAAAAAAAAAAAA">
                                      <p:cBhvr>
                                        <p:cTn id="6" dur="3750" fill="hold"/>
                                        <p:tgtEl>
                                          <p:spTgt spid="5"/>
                                        </p:tgtEl>
                                        <p:attrNameLst>
                                          <p:attrName>ppt_x</p:attrName>
                                          <p:attrName>ppt_y</p:attrName>
                                        </p:attrNameLst>
                                      </p:cBhvr>
                                      <p:rCtr x="0" y="48426"/>
                                    </p:animMotion>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EDC44A-9F9A-4A15-B880-E1965AFD56AB}"/>
              </a:ext>
            </a:extLst>
          </p:cNvPr>
          <p:cNvSpPr/>
          <p:nvPr/>
        </p:nvSpPr>
        <p:spPr>
          <a:xfrm>
            <a:off x="870857" y="962813"/>
            <a:ext cx="1958522" cy="761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64935F3-0110-4EBA-BDE1-B2949275B213}"/>
              </a:ext>
            </a:extLst>
          </p:cNvPr>
          <p:cNvSpPr/>
          <p:nvPr/>
        </p:nvSpPr>
        <p:spPr>
          <a:xfrm>
            <a:off x="870857" y="1324069"/>
            <a:ext cx="9768114" cy="243582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4" name="Rectangle 3">
            <a:extLst>
              <a:ext uri="{FF2B5EF4-FFF2-40B4-BE49-F238E27FC236}">
                <a16:creationId xmlns:a16="http://schemas.microsoft.com/office/drawing/2014/main" id="{8EE792D0-FA6D-47BA-9B32-73B241B5AC49}"/>
              </a:ext>
            </a:extLst>
          </p:cNvPr>
          <p:cNvSpPr/>
          <p:nvPr/>
        </p:nvSpPr>
        <p:spPr>
          <a:xfrm>
            <a:off x="892630" y="982178"/>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1:27-29</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0624891-D409-4CA4-B3CF-3A195CBECA12}"/>
              </a:ext>
            </a:extLst>
          </p:cNvPr>
          <p:cNvSpPr/>
          <p:nvPr/>
        </p:nvSpPr>
        <p:spPr>
          <a:xfrm>
            <a:off x="994227" y="1406377"/>
            <a:ext cx="963748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it came to pass, as the voice was still speaking, Moses cast his eyes and beheld the earth, yea, even all of it; and there was not a particle of it which he did not behold, discerning it by the Spirit of God.</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he beheld also the inhabitants thereof, and there was not a soul which he beheld not; and he discerned them by the Spirit of God; and their numbers were great, even numberless as the sand upon the sea shore.</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he beheld many lands; and each land was called earth, and there were inhabitants on the face thereof.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A593DF6-DBFD-4100-9134-90C39291853E}"/>
              </a:ext>
            </a:extLst>
          </p:cNvPr>
          <p:cNvSpPr/>
          <p:nvPr/>
        </p:nvSpPr>
        <p:spPr>
          <a:xfrm>
            <a:off x="1059542" y="4000474"/>
            <a:ext cx="69813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many of Heavenly Father’s children did Moses behold?</a:t>
            </a:r>
          </a:p>
        </p:txBody>
      </p:sp>
      <p:sp>
        <p:nvSpPr>
          <p:cNvPr id="6" name="Rectangle 5">
            <a:extLst>
              <a:ext uri="{FF2B5EF4-FFF2-40B4-BE49-F238E27FC236}">
                <a16:creationId xmlns:a16="http://schemas.microsoft.com/office/drawing/2014/main" id="{B5C95F85-EA8E-46E3-A8C2-420F4EBBC7AB}"/>
              </a:ext>
            </a:extLst>
          </p:cNvPr>
          <p:cNvSpPr/>
          <p:nvPr/>
        </p:nvSpPr>
        <p:spPr>
          <a:xfrm>
            <a:off x="1037769" y="4482407"/>
            <a:ext cx="66095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questions might you ask if you had seen this vision?</a:t>
            </a:r>
          </a:p>
        </p:txBody>
      </p:sp>
    </p:spTree>
    <p:extLst>
      <p:ext uri="{BB962C8B-B14F-4D97-AF65-F5344CB8AC3E}">
        <p14:creationId xmlns:p14="http://schemas.microsoft.com/office/powerpoint/2010/main" val="14549510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80FB3-B1B0-4542-B063-C804BCFE663D}"/>
              </a:ext>
            </a:extLst>
          </p:cNvPr>
          <p:cNvSpPr/>
          <p:nvPr/>
        </p:nvSpPr>
        <p:spPr>
          <a:xfrm>
            <a:off x="1059542" y="1501791"/>
            <a:ext cx="1566454" cy="400110"/>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79CD8EB-AD85-4CC5-ADBF-9FF839BAD2C1}"/>
              </a:ext>
            </a:extLst>
          </p:cNvPr>
          <p:cNvSpPr/>
          <p:nvPr/>
        </p:nvSpPr>
        <p:spPr>
          <a:xfrm>
            <a:off x="1059542" y="1841732"/>
            <a:ext cx="9608457" cy="66351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000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7</a:t>
            </a:r>
          </a:p>
        </p:txBody>
      </p:sp>
      <p:sp>
        <p:nvSpPr>
          <p:cNvPr id="4" name="Rectangle 3">
            <a:extLst>
              <a:ext uri="{FF2B5EF4-FFF2-40B4-BE49-F238E27FC236}">
                <a16:creationId xmlns:a16="http://schemas.microsoft.com/office/drawing/2014/main" id="{8AE46631-A505-4A14-A7DF-3A68D77F20F0}"/>
              </a:ext>
            </a:extLst>
          </p:cNvPr>
          <p:cNvSpPr/>
          <p:nvPr/>
        </p:nvSpPr>
        <p:spPr>
          <a:xfrm>
            <a:off x="1059542" y="1474691"/>
            <a:ext cx="156645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1:30</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926B87D-E49D-4E6A-8991-0772F912591A}"/>
              </a:ext>
            </a:extLst>
          </p:cNvPr>
          <p:cNvSpPr/>
          <p:nvPr/>
        </p:nvSpPr>
        <p:spPr>
          <a:xfrm>
            <a:off x="1059542" y="1841732"/>
            <a:ext cx="960845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Moses called upon God, saying: Tellme, I pray thee, why these things are so, and by what thou madest them?</a:t>
            </a:r>
          </a:p>
        </p:txBody>
      </p:sp>
      <p:sp>
        <p:nvSpPr>
          <p:cNvPr id="5" name="Rectangle 4">
            <a:extLst>
              <a:ext uri="{FF2B5EF4-FFF2-40B4-BE49-F238E27FC236}">
                <a16:creationId xmlns:a16="http://schemas.microsoft.com/office/drawing/2014/main" id="{F447D45C-BBDD-47EC-836C-5E6BEFEDA010}"/>
              </a:ext>
            </a:extLst>
          </p:cNvPr>
          <p:cNvSpPr/>
          <p:nvPr/>
        </p:nvSpPr>
        <p:spPr>
          <a:xfrm>
            <a:off x="1059542" y="2855104"/>
            <a:ext cx="59939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the two questions Moses asked the Lord?</a:t>
            </a:r>
          </a:p>
        </p:txBody>
      </p:sp>
      <p:sp>
        <p:nvSpPr>
          <p:cNvPr id="6" name="Rectangle 5">
            <a:extLst>
              <a:ext uri="{FF2B5EF4-FFF2-40B4-BE49-F238E27FC236}">
                <a16:creationId xmlns:a16="http://schemas.microsoft.com/office/drawing/2014/main" id="{7BD57B13-2ABA-4DC2-9B00-B912622314E7}"/>
              </a:ext>
            </a:extLst>
          </p:cNvPr>
          <p:cNvSpPr/>
          <p:nvPr/>
        </p:nvSpPr>
        <p:spPr>
          <a:xfrm>
            <a:off x="1059542" y="3396722"/>
            <a:ext cx="8679544"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were the earth and its inhabitants created? By what power were they created?</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D07CD78-484C-4F7C-9596-DFC1137DF7B2}"/>
              </a:ext>
            </a:extLst>
          </p:cNvPr>
          <p:cNvSpPr/>
          <p:nvPr/>
        </p:nvSpPr>
        <p:spPr>
          <a:xfrm>
            <a:off x="1059543" y="4029590"/>
            <a:ext cx="96084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Heavenly Father’s children to understand the purposes of the earth and our lives here?</a:t>
            </a:r>
          </a:p>
        </p:txBody>
      </p:sp>
    </p:spTree>
    <p:extLst>
      <p:ext uri="{BB962C8B-B14F-4D97-AF65-F5344CB8AC3E}">
        <p14:creationId xmlns:p14="http://schemas.microsoft.com/office/powerpoint/2010/main" val="1880787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125" autoRev="1" fill="hold">
                                          <p:stCondLst>
                                            <p:cond delay="0"/>
                                          </p:stCondLst>
                                        </p:cTn>
                                        <p:tgtEl>
                                          <p:spTgt spid="5"/>
                                        </p:tgtEl>
                                        <p:attrNameLst>
                                          <p:attrName>ppt_w</p:attrName>
                                        </p:attrNameLst>
                                      </p:cBhvr>
                                    </p:anim>
                                    <p:anim by="(#ppt_w*0.50)" calcmode="lin" valueType="num">
                                      <p:cBhvr>
                                        <p:cTn id="8" dur="125" decel="50000" autoRev="1" fill="hold">
                                          <p:stCondLst>
                                            <p:cond delay="0"/>
                                          </p:stCondLst>
                                        </p:cTn>
                                        <p:tgtEl>
                                          <p:spTgt spid="5"/>
                                        </p:tgtEl>
                                        <p:attrNameLst>
                                          <p:attrName>ppt_x</p:attrName>
                                        </p:attrNameLst>
                                      </p:cBhvr>
                                    </p:anim>
                                    <p:anim from="(-#ppt_h/2)" to="(#ppt_y)" calcmode="lin" valueType="num">
                                      <p:cBhvr>
                                        <p:cTn id="9" dur="250" fill="hold">
                                          <p:stCondLst>
                                            <p:cond delay="0"/>
                                          </p:stCondLst>
                                        </p:cTn>
                                        <p:tgtEl>
                                          <p:spTgt spid="5"/>
                                        </p:tgtEl>
                                        <p:attrNameLst>
                                          <p:attrName>ppt_y</p:attrName>
                                        </p:attrNameLst>
                                      </p:cBhvr>
                                    </p:anim>
                                    <p:animRot by="21600000">
                                      <p:cBhvr>
                                        <p:cTn id="10" dur="2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1119</Words>
  <Application>Microsoft Office PowerPoint</Application>
  <PresentationFormat>Widescreen</PresentationFormat>
  <Paragraphs>71</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Malgun Gothic Semilight</vt:lpstr>
      <vt:lpstr>Arial</vt:lpstr>
      <vt:lpstr>Calibri</vt:lpstr>
      <vt:lpstr>Comic Sans MS</vt:lpstr>
      <vt:lpstr>Ebrima</vt:lpstr>
      <vt:lpstr>Microsoft Tai Le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3489</cp:revision>
  <dcterms:created xsi:type="dcterms:W3CDTF">2018-08-29T04:26:39Z</dcterms:created>
  <dcterms:modified xsi:type="dcterms:W3CDTF">2022-01-20T17:33:34Z</dcterms:modified>
</cp:coreProperties>
</file>