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79" r:id="rId3"/>
    <p:sldId id="380" r:id="rId4"/>
    <p:sldId id="381" r:id="rId5"/>
    <p:sldId id="382" r:id="rId6"/>
    <p:sldId id="383"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2C5"/>
    <a:srgbClr val="FF6600"/>
    <a:srgbClr val="FFD757"/>
    <a:srgbClr val="B9DF63"/>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1QHWHuuj1n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MS Gothic" panose="020B0609070205080204" pitchFamily="49" charset="-128"/>
                <a:cs typeface="Arial" panose="020B060402020202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DA3132-ECF7-4187-8976-CA18179A26EB}"/>
              </a:ext>
            </a:extLst>
          </p:cNvPr>
          <p:cNvSpPr/>
          <p:nvPr/>
        </p:nvSpPr>
        <p:spPr>
          <a:xfrm>
            <a:off x="914400" y="968273"/>
            <a:ext cx="2197920" cy="93547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ECF1496-2315-4792-838A-89538E77CE03}"/>
              </a:ext>
            </a:extLst>
          </p:cNvPr>
          <p:cNvSpPr/>
          <p:nvPr/>
        </p:nvSpPr>
        <p:spPr>
          <a:xfrm>
            <a:off x="944380" y="1337606"/>
            <a:ext cx="9683863" cy="230832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1C8415-800A-4590-AC42-074E547F2C68}"/>
              </a:ext>
            </a:extLst>
          </p:cNvPr>
          <p:cNvSpPr/>
          <p:nvPr/>
        </p:nvSpPr>
        <p:spPr>
          <a:xfrm>
            <a:off x="1132291" y="968273"/>
            <a:ext cx="198002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Numbers 16:4-7 </a:t>
            </a:r>
          </a:p>
        </p:txBody>
      </p:sp>
      <p:sp>
        <p:nvSpPr>
          <p:cNvPr id="2" name="Rectangle 1">
            <a:extLst>
              <a:ext uri="{FF2B5EF4-FFF2-40B4-BE49-F238E27FC236}">
                <a16:creationId xmlns:a16="http://schemas.microsoft.com/office/drawing/2014/main" id="{6482D561-7C33-42A2-93C8-31B0C136DE4D}"/>
              </a:ext>
            </a:extLst>
          </p:cNvPr>
          <p:cNvSpPr/>
          <p:nvPr/>
        </p:nvSpPr>
        <p:spPr>
          <a:xfrm>
            <a:off x="1132291" y="1337605"/>
            <a:ext cx="9495952"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when Moses heard it, he fell upon his face: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spake unto Korah and unto all his company, saying, Even to morrow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shew who are his, and who is holy; and will cause him to come near unto him: even him whom he hath chosen will he cause to come near unto him.</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This do; Take you censers, Korah, and all his company;</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put fire therein, and put incense in them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to morrow: and it shall be that the man whom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doth choose, he shall be holy: ye take too much upon you, ye sons of Levi.</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2FE4A1-F65F-431F-A8FE-0E271F9E8B36}"/>
              </a:ext>
            </a:extLst>
          </p:cNvPr>
          <p:cNvSpPr/>
          <p:nvPr/>
        </p:nvSpPr>
        <p:spPr>
          <a:xfrm>
            <a:off x="1137815" y="3818924"/>
            <a:ext cx="5160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Moses tell Korah and his followers?</a:t>
            </a:r>
          </a:p>
        </p:txBody>
      </p:sp>
    </p:spTree>
    <p:extLst>
      <p:ext uri="{BB962C8B-B14F-4D97-AF65-F5344CB8AC3E}">
        <p14:creationId xmlns:p14="http://schemas.microsoft.com/office/powerpoint/2010/main" val="324332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F91EAF8-3AB0-4F80-99F0-7C4DFCB8E610}"/>
              </a:ext>
            </a:extLst>
          </p:cNvPr>
          <p:cNvSpPr/>
          <p:nvPr/>
        </p:nvSpPr>
        <p:spPr>
          <a:xfrm>
            <a:off x="6233140" y="3685011"/>
            <a:ext cx="2082878" cy="86048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99F577-A4B9-4820-AAB3-E025941AA7C7}"/>
              </a:ext>
            </a:extLst>
          </p:cNvPr>
          <p:cNvSpPr/>
          <p:nvPr/>
        </p:nvSpPr>
        <p:spPr>
          <a:xfrm>
            <a:off x="312010" y="3298588"/>
            <a:ext cx="2235402" cy="1087881"/>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D96867-9343-40D9-BBBB-0F239E2D7FA0}"/>
              </a:ext>
            </a:extLst>
          </p:cNvPr>
          <p:cNvSpPr/>
          <p:nvPr/>
        </p:nvSpPr>
        <p:spPr>
          <a:xfrm>
            <a:off x="6233140" y="742849"/>
            <a:ext cx="2155631"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63940D7-DD15-4712-A33B-666BF64352C6}"/>
              </a:ext>
            </a:extLst>
          </p:cNvPr>
          <p:cNvSpPr/>
          <p:nvPr/>
        </p:nvSpPr>
        <p:spPr>
          <a:xfrm>
            <a:off x="355847" y="691731"/>
            <a:ext cx="2064989" cy="7465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E86A9C2-D634-4E80-B5A6-F9BF0FEBC2B7}"/>
              </a:ext>
            </a:extLst>
          </p:cNvPr>
          <p:cNvSpPr/>
          <p:nvPr/>
        </p:nvSpPr>
        <p:spPr>
          <a:xfrm>
            <a:off x="6234403" y="3957489"/>
            <a:ext cx="5232114" cy="27104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E110795-716E-430C-A88C-EB15D0D5E123}"/>
              </a:ext>
            </a:extLst>
          </p:cNvPr>
          <p:cNvSpPr/>
          <p:nvPr/>
        </p:nvSpPr>
        <p:spPr>
          <a:xfrm>
            <a:off x="313434" y="3612421"/>
            <a:ext cx="5658679" cy="307573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A11D179-06A5-4B2E-A2E0-D76ED9ECCE4F}"/>
              </a:ext>
            </a:extLst>
          </p:cNvPr>
          <p:cNvSpPr/>
          <p:nvPr/>
        </p:nvSpPr>
        <p:spPr>
          <a:xfrm>
            <a:off x="6234403" y="1025226"/>
            <a:ext cx="5232114" cy="261031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B6B8887-F402-4FDA-8D80-9F98469FFA5A}"/>
              </a:ext>
            </a:extLst>
          </p:cNvPr>
          <p:cNvSpPr/>
          <p:nvPr/>
        </p:nvSpPr>
        <p:spPr>
          <a:xfrm>
            <a:off x="357809" y="998811"/>
            <a:ext cx="5574549" cy="22467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F0A29D8-B4C5-41FA-87FF-BEC425844E14}"/>
              </a:ext>
            </a:extLst>
          </p:cNvPr>
          <p:cNvSpPr/>
          <p:nvPr/>
        </p:nvSpPr>
        <p:spPr>
          <a:xfrm>
            <a:off x="509581" y="691731"/>
            <a:ext cx="1870897"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16:8–11</a:t>
            </a:r>
          </a:p>
        </p:txBody>
      </p:sp>
      <p:sp>
        <p:nvSpPr>
          <p:cNvPr id="4" name="Rectangle 3">
            <a:extLst>
              <a:ext uri="{FF2B5EF4-FFF2-40B4-BE49-F238E27FC236}">
                <a16:creationId xmlns:a16="http://schemas.microsoft.com/office/drawing/2014/main" id="{0CFCB13F-1128-4735-89D4-4BB8BC8C851E}"/>
              </a:ext>
            </a:extLst>
          </p:cNvPr>
          <p:cNvSpPr/>
          <p:nvPr/>
        </p:nvSpPr>
        <p:spPr>
          <a:xfrm>
            <a:off x="6350286" y="742849"/>
            <a:ext cx="2064989"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16:12–15</a:t>
            </a:r>
          </a:p>
        </p:txBody>
      </p:sp>
      <p:sp>
        <p:nvSpPr>
          <p:cNvPr id="5" name="Rectangle 4">
            <a:extLst>
              <a:ext uri="{FF2B5EF4-FFF2-40B4-BE49-F238E27FC236}">
                <a16:creationId xmlns:a16="http://schemas.microsoft.com/office/drawing/2014/main" id="{0296A5FD-838A-46FC-83B7-726F3DC33417}"/>
              </a:ext>
            </a:extLst>
          </p:cNvPr>
          <p:cNvSpPr/>
          <p:nvPr/>
        </p:nvSpPr>
        <p:spPr>
          <a:xfrm>
            <a:off x="6319959" y="3659918"/>
            <a:ext cx="1996059"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16:16–19</a:t>
            </a:r>
          </a:p>
        </p:txBody>
      </p:sp>
      <p:sp>
        <p:nvSpPr>
          <p:cNvPr id="6" name="Rectangle 5">
            <a:extLst>
              <a:ext uri="{FF2B5EF4-FFF2-40B4-BE49-F238E27FC236}">
                <a16:creationId xmlns:a16="http://schemas.microsoft.com/office/drawing/2014/main" id="{11394E2D-0AAA-4AB3-BD92-BD83EA3A0B47}"/>
              </a:ext>
            </a:extLst>
          </p:cNvPr>
          <p:cNvSpPr/>
          <p:nvPr/>
        </p:nvSpPr>
        <p:spPr>
          <a:xfrm>
            <a:off x="459210" y="3323563"/>
            <a:ext cx="2053767"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16:20–26</a:t>
            </a:r>
          </a:p>
        </p:txBody>
      </p:sp>
      <p:sp>
        <p:nvSpPr>
          <p:cNvPr id="7" name="Rectangle 6">
            <a:extLst>
              <a:ext uri="{FF2B5EF4-FFF2-40B4-BE49-F238E27FC236}">
                <a16:creationId xmlns:a16="http://schemas.microsoft.com/office/drawing/2014/main" id="{8FCB3F7F-1292-49E7-A69E-C551C915B27B}"/>
              </a:ext>
            </a:extLst>
          </p:cNvPr>
          <p:cNvSpPr/>
          <p:nvPr/>
        </p:nvSpPr>
        <p:spPr>
          <a:xfrm>
            <a:off x="459210" y="998811"/>
            <a:ext cx="5473148" cy="2246769"/>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Moses said unto Korah, Hear, I pray you, ye sons of Levi:</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Seemeth it but a small thing unto you, that the God of Israel hath separated you from the congregation of Israel, to bring you near to himself to do the service of the tabernacle of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and to stand before the congregation to minister unto them?</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And he hath brought thee near to him, and all thy brethren the sons of Levi with thee: and seek ye the priesthood also?</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For which cause both thou and all thy company are gathered together against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and what is Aaron, that ye murmur against him?</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EFDB1FB-A70E-403E-99FB-F966F4AADF44}"/>
              </a:ext>
            </a:extLst>
          </p:cNvPr>
          <p:cNvSpPr/>
          <p:nvPr/>
        </p:nvSpPr>
        <p:spPr>
          <a:xfrm>
            <a:off x="6319960" y="1012047"/>
            <a:ext cx="5061003" cy="2677656"/>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 And Moses sent to call Dathan and Abiram, the sons of Eliab: which said, We will not come up:</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Is it a small thing that thou hast brought us up out of a land that floweth with milk and honey, to kill us in the wilderness, except thou make thyself altogether a prince over us?</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Moreover thou hast not brought us into a land that floweth with milk and honey, or given us inheritance of fields and vineyards: wilt thou put out the eyes of these men? we will not come up.</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And Moses was very wroth, and said unto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Respect not thou their offering: I have not taken one ass from them, neither have I hurt one of them.</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8144BDE-E479-49EB-91F5-B48AC0C1CB85}"/>
              </a:ext>
            </a:extLst>
          </p:cNvPr>
          <p:cNvSpPr/>
          <p:nvPr/>
        </p:nvSpPr>
        <p:spPr>
          <a:xfrm>
            <a:off x="6319959" y="3957489"/>
            <a:ext cx="5061003" cy="2677656"/>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And Moses said unto Korah, Be thou and all thy company before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thou, and they, and Aaron, to morrow:</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And take every man his censer, and put incense in them, and bring ye before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every man his censer, two hundred and fifty censers; thou also, and Aaron, each of you his censer.</a:t>
            </a:r>
          </a:p>
          <a:p>
            <a:pPr algn="just" fontAlgn="base"/>
            <a:r>
              <a:rPr lang="en-US" sz="1400" b="1" dirty="0">
                <a:solidFill>
                  <a:schemeClr val="bg1"/>
                </a:solidFill>
                <a:latin typeface="Arial" panose="020B0604020202020204" pitchFamily="34" charset="0"/>
                <a:cs typeface="Arial" panose="020B0604020202020204" pitchFamily="34" charset="0"/>
              </a:rPr>
              <a:t>18 </a:t>
            </a:r>
            <a:r>
              <a:rPr lang="en-US" sz="1400" dirty="0">
                <a:solidFill>
                  <a:schemeClr val="bg1"/>
                </a:solidFill>
                <a:latin typeface="Arial" panose="020B0604020202020204" pitchFamily="34" charset="0"/>
                <a:cs typeface="Arial" panose="020B0604020202020204" pitchFamily="34" charset="0"/>
              </a:rPr>
              <a:t>And they took every man his censer, and put fire in them, and laid incense thereon, and stood in the door of the tabernacle of the congregation with Moses and Aaron.</a:t>
            </a:r>
          </a:p>
          <a:p>
            <a:pPr algn="just" fontAlgn="base"/>
            <a:r>
              <a:rPr lang="en-US" sz="1400" b="1" dirty="0">
                <a:solidFill>
                  <a:schemeClr val="bg1"/>
                </a:solidFill>
                <a:latin typeface="Arial" panose="020B0604020202020204" pitchFamily="34" charset="0"/>
                <a:cs typeface="Arial" panose="020B0604020202020204" pitchFamily="34" charset="0"/>
              </a:rPr>
              <a:t>19 </a:t>
            </a:r>
            <a:r>
              <a:rPr lang="en-US" sz="1400" dirty="0">
                <a:solidFill>
                  <a:schemeClr val="bg1"/>
                </a:solidFill>
                <a:latin typeface="Arial" panose="020B0604020202020204" pitchFamily="34" charset="0"/>
                <a:cs typeface="Arial" panose="020B0604020202020204" pitchFamily="34" charset="0"/>
              </a:rPr>
              <a:t>And Korah gathered all the congregation against them unto the door of the tabernacle of the congregation: and the glory of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appeared unto all the congregation.</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FB2168-EF0D-4DAC-BDE1-737F0CFC23BA}"/>
              </a:ext>
            </a:extLst>
          </p:cNvPr>
          <p:cNvSpPr/>
          <p:nvPr/>
        </p:nvSpPr>
        <p:spPr>
          <a:xfrm>
            <a:off x="459210" y="3559413"/>
            <a:ext cx="5412831" cy="3108543"/>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20 </a:t>
            </a:r>
            <a:r>
              <a:rPr lang="en-US" sz="1400" dirty="0">
                <a:solidFill>
                  <a:schemeClr val="bg1"/>
                </a:solidFill>
                <a:latin typeface="Arial" panose="020B0604020202020204" pitchFamily="34" charset="0"/>
                <a:cs typeface="Arial" panose="020B0604020202020204" pitchFamily="34" charset="0"/>
              </a:rPr>
              <a:t>And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spake unto Moses and unto Aaron, saying,</a:t>
            </a:r>
          </a:p>
          <a:p>
            <a:pPr algn="just" fontAlgn="base"/>
            <a:r>
              <a:rPr lang="en-US" sz="1400" b="1" dirty="0">
                <a:solidFill>
                  <a:schemeClr val="bg1"/>
                </a:solidFill>
                <a:latin typeface="Arial" panose="020B0604020202020204" pitchFamily="34" charset="0"/>
                <a:cs typeface="Arial" panose="020B0604020202020204" pitchFamily="34" charset="0"/>
              </a:rPr>
              <a:t>21 </a:t>
            </a:r>
            <a:r>
              <a:rPr lang="en-US" sz="1400" dirty="0">
                <a:solidFill>
                  <a:schemeClr val="bg1"/>
                </a:solidFill>
                <a:latin typeface="Arial" panose="020B0604020202020204" pitchFamily="34" charset="0"/>
                <a:cs typeface="Arial" panose="020B0604020202020204" pitchFamily="34" charset="0"/>
              </a:rPr>
              <a:t>Separate yourselves from among this congregation, that I may consume them in a moment.</a:t>
            </a:r>
          </a:p>
          <a:p>
            <a:pPr algn="just" fontAlgn="base"/>
            <a:r>
              <a:rPr lang="en-US" sz="1400" b="1" dirty="0">
                <a:solidFill>
                  <a:schemeClr val="bg1"/>
                </a:solidFill>
                <a:latin typeface="Arial" panose="020B0604020202020204" pitchFamily="34" charset="0"/>
                <a:cs typeface="Arial" panose="020B0604020202020204" pitchFamily="34" charset="0"/>
              </a:rPr>
              <a:t>22 </a:t>
            </a:r>
            <a:r>
              <a:rPr lang="en-US" sz="1400" dirty="0">
                <a:solidFill>
                  <a:schemeClr val="bg1"/>
                </a:solidFill>
                <a:latin typeface="Arial" panose="020B0604020202020204" pitchFamily="34" charset="0"/>
                <a:cs typeface="Arial" panose="020B0604020202020204" pitchFamily="34" charset="0"/>
              </a:rPr>
              <a:t>And they fell upon their faces, and said, O God, the God of the spirits of all flesh, shall one man sin, and wilt thou be wroth with all the congregation?</a:t>
            </a:r>
          </a:p>
          <a:p>
            <a:pPr algn="just" fontAlgn="base"/>
            <a:r>
              <a:rPr lang="en-US" sz="1400" b="1" dirty="0">
                <a:solidFill>
                  <a:schemeClr val="bg1"/>
                </a:solidFill>
                <a:latin typeface="Arial" panose="020B0604020202020204" pitchFamily="34" charset="0"/>
                <a:cs typeface="Arial" panose="020B0604020202020204" pitchFamily="34" charset="0"/>
              </a:rPr>
              <a:t>23 </a:t>
            </a:r>
            <a:r>
              <a:rPr lang="en-US" sz="1400" dirty="0">
                <a:solidFill>
                  <a:schemeClr val="bg1"/>
                </a:solidFill>
                <a:latin typeface="Arial" panose="020B0604020202020204" pitchFamily="34" charset="0"/>
                <a:cs typeface="Arial" panose="020B0604020202020204" pitchFamily="34" charset="0"/>
              </a:rPr>
              <a:t>¶ And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spake unto Moses, saying,</a:t>
            </a:r>
          </a:p>
          <a:p>
            <a:pPr algn="just" fontAlgn="base"/>
            <a:r>
              <a:rPr lang="en-US" sz="1400" b="1" dirty="0">
                <a:solidFill>
                  <a:schemeClr val="bg1"/>
                </a:solidFill>
                <a:latin typeface="Arial" panose="020B0604020202020204" pitchFamily="34" charset="0"/>
                <a:cs typeface="Arial" panose="020B0604020202020204" pitchFamily="34" charset="0"/>
              </a:rPr>
              <a:t>24 </a:t>
            </a:r>
            <a:r>
              <a:rPr lang="en-US" sz="1400" dirty="0">
                <a:solidFill>
                  <a:schemeClr val="bg1"/>
                </a:solidFill>
                <a:latin typeface="Arial" panose="020B0604020202020204" pitchFamily="34" charset="0"/>
                <a:cs typeface="Arial" panose="020B0604020202020204" pitchFamily="34" charset="0"/>
              </a:rPr>
              <a:t>Speak unto the congregation, saying, Get you up from about the tabernacle of Korah, Dathan, and Abiram.</a:t>
            </a:r>
          </a:p>
          <a:p>
            <a:pPr algn="just" fontAlgn="base"/>
            <a:r>
              <a:rPr lang="en-US" sz="1400" b="1" dirty="0">
                <a:solidFill>
                  <a:schemeClr val="bg1"/>
                </a:solidFill>
                <a:latin typeface="Arial" panose="020B0604020202020204" pitchFamily="34" charset="0"/>
                <a:cs typeface="Arial" panose="020B0604020202020204" pitchFamily="34" charset="0"/>
              </a:rPr>
              <a:t>25 </a:t>
            </a:r>
            <a:r>
              <a:rPr lang="en-US" sz="1400" dirty="0">
                <a:solidFill>
                  <a:schemeClr val="bg1"/>
                </a:solidFill>
                <a:latin typeface="Arial" panose="020B0604020202020204" pitchFamily="34" charset="0"/>
                <a:cs typeface="Arial" panose="020B0604020202020204" pitchFamily="34" charset="0"/>
              </a:rPr>
              <a:t>And Moses rose up and went unto Dathan and Abiram; and the elders of Israel followed him.</a:t>
            </a:r>
          </a:p>
          <a:p>
            <a:pPr algn="just" fontAlgn="base"/>
            <a:r>
              <a:rPr lang="en-US" sz="1400" b="1" dirty="0">
                <a:solidFill>
                  <a:schemeClr val="bg1"/>
                </a:solidFill>
                <a:latin typeface="Arial" panose="020B0604020202020204" pitchFamily="34" charset="0"/>
                <a:cs typeface="Arial" panose="020B0604020202020204" pitchFamily="34" charset="0"/>
              </a:rPr>
              <a:t>26 </a:t>
            </a:r>
            <a:r>
              <a:rPr lang="en-US" sz="1400" dirty="0">
                <a:solidFill>
                  <a:schemeClr val="bg1"/>
                </a:solidFill>
                <a:latin typeface="Arial" panose="020B0604020202020204" pitchFamily="34" charset="0"/>
                <a:cs typeface="Arial" panose="020B0604020202020204" pitchFamily="34" charset="0"/>
              </a:rPr>
              <a:t>And he spake unto the congregation, saying, Depart, I pray you, from the tents of these wicked men, and touch nothing of theirs, lest ye be consumed in all their sins.</a:t>
            </a:r>
            <a:endParaRPr lang="en-US" sz="1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5770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C799CA-DBEE-45F4-898D-AF78C0DDBCA8}"/>
              </a:ext>
            </a:extLst>
          </p:cNvPr>
          <p:cNvSpPr/>
          <p:nvPr/>
        </p:nvSpPr>
        <p:spPr>
          <a:xfrm>
            <a:off x="1056221" y="1340726"/>
            <a:ext cx="42883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Korah and his people seek?</a:t>
            </a:r>
          </a:p>
        </p:txBody>
      </p:sp>
      <p:sp>
        <p:nvSpPr>
          <p:cNvPr id="4" name="Rectangle 3">
            <a:extLst>
              <a:ext uri="{FF2B5EF4-FFF2-40B4-BE49-F238E27FC236}">
                <a16:creationId xmlns:a16="http://schemas.microsoft.com/office/drawing/2014/main" id="{14F23766-FD81-4CFD-A5F4-D7A0FED7E1C7}"/>
              </a:ext>
            </a:extLst>
          </p:cNvPr>
          <p:cNvSpPr/>
          <p:nvPr/>
        </p:nvSpPr>
        <p:spPr>
          <a:xfrm>
            <a:off x="1056221" y="2267177"/>
            <a:ext cx="94395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Dathan and Abiram’s response to Moses recorded in verses 12–14 reveal about them?</a:t>
            </a:r>
          </a:p>
        </p:txBody>
      </p:sp>
      <p:sp>
        <p:nvSpPr>
          <p:cNvPr id="5" name="Rectangle 4">
            <a:extLst>
              <a:ext uri="{FF2B5EF4-FFF2-40B4-BE49-F238E27FC236}">
                <a16:creationId xmlns:a16="http://schemas.microsoft.com/office/drawing/2014/main" id="{7E951C9C-296D-42D2-8B4B-27F00273467E}"/>
              </a:ext>
            </a:extLst>
          </p:cNvPr>
          <p:cNvSpPr/>
          <p:nvPr/>
        </p:nvSpPr>
        <p:spPr>
          <a:xfrm>
            <a:off x="1056221" y="3282840"/>
            <a:ext cx="93069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the Lord tell the people to leave the tents of the wicked and not touch any of their things?</a:t>
            </a:r>
          </a:p>
        </p:txBody>
      </p:sp>
    </p:spTree>
    <p:extLst>
      <p:ext uri="{BB962C8B-B14F-4D97-AF65-F5344CB8AC3E}">
        <p14:creationId xmlns:p14="http://schemas.microsoft.com/office/powerpoint/2010/main" val="1114234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06938E-4310-48F9-AF45-4751136063ED}"/>
              </a:ext>
            </a:extLst>
          </p:cNvPr>
          <p:cNvSpPr/>
          <p:nvPr/>
        </p:nvSpPr>
        <p:spPr>
          <a:xfrm>
            <a:off x="704538" y="644389"/>
            <a:ext cx="2528026" cy="12743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DDDB6B5-3E23-4D27-8DDC-FAE9F9FBA622}"/>
              </a:ext>
            </a:extLst>
          </p:cNvPr>
          <p:cNvSpPr/>
          <p:nvPr/>
        </p:nvSpPr>
        <p:spPr>
          <a:xfrm>
            <a:off x="685419" y="1058691"/>
            <a:ext cx="9893509" cy="507831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6620DD-709C-45E1-B121-8D47C874A65B}"/>
              </a:ext>
            </a:extLst>
          </p:cNvPr>
          <p:cNvSpPr/>
          <p:nvPr/>
        </p:nvSpPr>
        <p:spPr>
          <a:xfrm>
            <a:off x="1060174" y="1135298"/>
            <a:ext cx="9144000" cy="507831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So they gat up from the tabernacle of Korah, Dathan, and Abiram, on every side: and Dathan and Abiram came out, and stood in the door of their tents, and their wives, and their sons, and their little children.</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Moses said, Hereby ye shall know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hath sent me to do all these works; for I have not done them of mine own mind.</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If these men die the common death of all men, or if they be visited after the visitation of all men; then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hath not sent me.</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But if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make a new thing, and the earth open her mouth, and swallow them up, with all that appertain unto them, and they go down quick into the pit; then ye shall understand that these men have provoked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 And it came to pass, as he had made an end of speaking all these words, that the ground clave asunder that was under them:</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And the earth opened her mouth, and swallowed them up, and their houses, and all the men that appertained unto Korah, and all their goods.</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They, and all that appertained to them, went down alive into the pit, and the earth closed upon them: and they perished from among the congregation.</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all Israel that were round about them fled at the cry of them: for they said, Lest the earth swallow us up also.</a:t>
            </a:r>
          </a:p>
          <a:p>
            <a:pPr algn="just" fontAlgn="base"/>
            <a:r>
              <a:rPr lang="en-US" sz="1600" b="1" dirty="0">
                <a:solidFill>
                  <a:schemeClr val="bg1"/>
                </a:solidFill>
                <a:latin typeface="Arial" panose="020B0604020202020204" pitchFamily="34" charset="0"/>
                <a:cs typeface="Arial" panose="020B0604020202020204" pitchFamily="34" charset="0"/>
              </a:rPr>
              <a:t>35 </a:t>
            </a:r>
            <a:r>
              <a:rPr lang="en-US" sz="1600" dirty="0">
                <a:solidFill>
                  <a:schemeClr val="bg1"/>
                </a:solidFill>
                <a:latin typeface="Arial" panose="020B0604020202020204" pitchFamily="34" charset="0"/>
                <a:cs typeface="Arial" panose="020B0604020202020204" pitchFamily="34" charset="0"/>
              </a:rPr>
              <a:t>And there came out a fire from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consumed the two hundred and fifty men that offered incense.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5C64FA9-95C2-4004-B61D-0612096B34D0}"/>
              </a:ext>
            </a:extLst>
          </p:cNvPr>
          <p:cNvSpPr/>
          <p:nvPr/>
        </p:nvSpPr>
        <p:spPr>
          <a:xfrm>
            <a:off x="1060174" y="765966"/>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16:27-35</a:t>
            </a:r>
            <a:endParaRPr lang="en-US" dirty="0"/>
          </a:p>
        </p:txBody>
      </p:sp>
    </p:spTree>
    <p:extLst>
      <p:ext uri="{BB962C8B-B14F-4D97-AF65-F5344CB8AC3E}">
        <p14:creationId xmlns:p14="http://schemas.microsoft.com/office/powerpoint/2010/main" val="3590428804"/>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E7FACB-A687-4AA4-B61F-25536038DCA2}"/>
              </a:ext>
            </a:extLst>
          </p:cNvPr>
          <p:cNvSpPr/>
          <p:nvPr/>
        </p:nvSpPr>
        <p:spPr>
          <a:xfrm>
            <a:off x="1073422" y="4020586"/>
            <a:ext cx="1774847" cy="64633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24C2EEA-8044-47CC-8E36-D3901CF53B50}"/>
              </a:ext>
            </a:extLst>
          </p:cNvPr>
          <p:cNvSpPr/>
          <p:nvPr/>
        </p:nvSpPr>
        <p:spPr>
          <a:xfrm>
            <a:off x="1073424" y="4356440"/>
            <a:ext cx="9223511" cy="87512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C3C6FD-877F-4941-99A9-C3C0F64E17E0}"/>
              </a:ext>
            </a:extLst>
          </p:cNvPr>
          <p:cNvSpPr/>
          <p:nvPr/>
        </p:nvSpPr>
        <p:spPr>
          <a:xfrm>
            <a:off x="1073424" y="4020586"/>
            <a:ext cx="17748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17:5 </a:t>
            </a:r>
          </a:p>
        </p:txBody>
      </p:sp>
      <p:sp>
        <p:nvSpPr>
          <p:cNvPr id="2" name="Rectangle 1">
            <a:extLst>
              <a:ext uri="{FF2B5EF4-FFF2-40B4-BE49-F238E27FC236}">
                <a16:creationId xmlns:a16="http://schemas.microsoft.com/office/drawing/2014/main" id="{5C4FB27B-0700-4591-8969-A2108BEFBFE1}"/>
              </a:ext>
            </a:extLst>
          </p:cNvPr>
          <p:cNvSpPr/>
          <p:nvPr/>
        </p:nvSpPr>
        <p:spPr>
          <a:xfrm>
            <a:off x="1073426" y="1038496"/>
            <a:ext cx="88392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account about separating ourselves from evil influences?</a:t>
            </a:r>
          </a:p>
        </p:txBody>
      </p:sp>
      <p:sp>
        <p:nvSpPr>
          <p:cNvPr id="4" name="Rectangle 3">
            <a:extLst>
              <a:ext uri="{FF2B5EF4-FFF2-40B4-BE49-F238E27FC236}">
                <a16:creationId xmlns:a16="http://schemas.microsoft.com/office/drawing/2014/main" id="{CED86E38-0F4D-417A-8CE9-D234AC2461CE}"/>
              </a:ext>
            </a:extLst>
          </p:cNvPr>
          <p:cNvSpPr/>
          <p:nvPr/>
        </p:nvSpPr>
        <p:spPr>
          <a:xfrm>
            <a:off x="1073425" y="1855230"/>
            <a:ext cx="9223513"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separate ourselves from evil influences, then we may avoid the Lord’s judgments that come upon the wicked.</a:t>
            </a:r>
          </a:p>
        </p:txBody>
      </p:sp>
      <p:sp>
        <p:nvSpPr>
          <p:cNvPr id="5" name="Rectangle 4">
            <a:extLst>
              <a:ext uri="{FF2B5EF4-FFF2-40B4-BE49-F238E27FC236}">
                <a16:creationId xmlns:a16="http://schemas.microsoft.com/office/drawing/2014/main" id="{38A5B604-1BD9-4FE2-B50E-8028E3132519}"/>
              </a:ext>
            </a:extLst>
          </p:cNvPr>
          <p:cNvSpPr/>
          <p:nvPr/>
        </p:nvSpPr>
        <p:spPr>
          <a:xfrm>
            <a:off x="1073425" y="2782669"/>
            <a:ext cx="92235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evil influences in our day that we need to separate ourselves from?</a:t>
            </a:r>
          </a:p>
        </p:txBody>
      </p:sp>
      <p:sp>
        <p:nvSpPr>
          <p:cNvPr id="6" name="Rectangle 5">
            <a:extLst>
              <a:ext uri="{FF2B5EF4-FFF2-40B4-BE49-F238E27FC236}">
                <a16:creationId xmlns:a16="http://schemas.microsoft.com/office/drawing/2014/main" id="{404369AF-7579-4186-8373-5693B1C997C8}"/>
              </a:ext>
            </a:extLst>
          </p:cNvPr>
          <p:cNvSpPr/>
          <p:nvPr/>
        </p:nvSpPr>
        <p:spPr>
          <a:xfrm>
            <a:off x="1073424" y="3203852"/>
            <a:ext cx="922351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separating ourselves from evil influences help us to not be enticed to rebel against God?</a:t>
            </a:r>
          </a:p>
        </p:txBody>
      </p:sp>
      <p:sp>
        <p:nvSpPr>
          <p:cNvPr id="8" name="Rectangle 7">
            <a:extLst>
              <a:ext uri="{FF2B5EF4-FFF2-40B4-BE49-F238E27FC236}">
                <a16:creationId xmlns:a16="http://schemas.microsoft.com/office/drawing/2014/main" id="{32E108DD-0ACA-49FE-96E0-8B6239AEF8D1}"/>
              </a:ext>
            </a:extLst>
          </p:cNvPr>
          <p:cNvSpPr/>
          <p:nvPr/>
        </p:nvSpPr>
        <p:spPr>
          <a:xfrm>
            <a:off x="1073423" y="4342087"/>
            <a:ext cx="9223511"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shall come to pass, that the man’s rod, whom I shall choose, shall blossom: and I will make to cease from me the murmurings of the children of Israel, whereby they murmur against you.</a:t>
            </a:r>
          </a:p>
        </p:txBody>
      </p:sp>
    </p:spTree>
    <p:extLst>
      <p:ext uri="{BB962C8B-B14F-4D97-AF65-F5344CB8AC3E}">
        <p14:creationId xmlns:p14="http://schemas.microsoft.com/office/powerpoint/2010/main" val="23700928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7" grpId="0"/>
      <p:bldP spid="4" grpId="0" build="p"/>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4D3FDB-9AED-473B-9F95-F0389DC6CD83}"/>
              </a:ext>
            </a:extLst>
          </p:cNvPr>
          <p:cNvSpPr/>
          <p:nvPr/>
        </p:nvSpPr>
        <p:spPr>
          <a:xfrm>
            <a:off x="3047999" y="1843950"/>
            <a:ext cx="7103165" cy="2554545"/>
          </a:xfrm>
          <a:prstGeom prst="rect">
            <a:avLst/>
          </a:prstGeom>
        </p:spPr>
        <p:txBody>
          <a:bodyPr wrap="square">
            <a:spAutoFit/>
          </a:bodyPr>
          <a:lstStyle/>
          <a:p>
            <a:pPr algn="ctr" fontAlgn="base"/>
            <a:r>
              <a:rPr lang="en-US" sz="4000" b="1" dirty="0">
                <a:solidFill>
                  <a:schemeClr val="bg2"/>
                </a:solidFill>
                <a:latin typeface="Arial" panose="020B0604020202020204" pitchFamily="34" charset="0"/>
                <a:cs typeface="Arial" panose="020B0604020202020204" pitchFamily="34" charset="0"/>
              </a:rPr>
              <a:t>“The Lord establishes the duties of the priests and the Levites and gives directions for sacrifice”</a:t>
            </a:r>
            <a:endParaRPr lang="en-US" sz="4000" b="1" dirty="0">
              <a:solidFill>
                <a:schemeClr val="bg2"/>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A10817A-2C4C-4602-9382-B1D75952CECB}"/>
              </a:ext>
            </a:extLst>
          </p:cNvPr>
          <p:cNvSpPr/>
          <p:nvPr/>
        </p:nvSpPr>
        <p:spPr>
          <a:xfrm>
            <a:off x="1060174" y="765966"/>
            <a:ext cx="202331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Numbers 18-19</a:t>
            </a:r>
            <a:endParaRPr lang="en-US" sz="2000" dirty="0"/>
          </a:p>
        </p:txBody>
      </p:sp>
    </p:spTree>
    <p:extLst>
      <p:ext uri="{BB962C8B-B14F-4D97-AF65-F5344CB8AC3E}">
        <p14:creationId xmlns:p14="http://schemas.microsoft.com/office/powerpoint/2010/main" val="1385317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nline Media 5" title="How the Priesthood Works">
            <a:hlinkClick r:id="" action="ppaction://media"/>
            <a:extLst>
              <a:ext uri="{FF2B5EF4-FFF2-40B4-BE49-F238E27FC236}">
                <a16:creationId xmlns:a16="http://schemas.microsoft.com/office/drawing/2014/main" id="{6666D81C-A633-4925-9B2D-DD51E7E6342F}"/>
              </a:ext>
            </a:extLst>
          </p:cNvPr>
          <p:cNvPicPr>
            <a:picLocks noRot="1" noChangeAspect="1"/>
          </p:cNvPicPr>
          <p:nvPr>
            <a:videoFile r:link="rId1"/>
          </p:nvPr>
        </p:nvPicPr>
        <p:blipFill>
          <a:blip r:embed="rId3"/>
          <a:stretch>
            <a:fillRect/>
          </a:stretch>
        </p:blipFill>
        <p:spPr>
          <a:xfrm>
            <a:off x="2355626" y="1531620"/>
            <a:ext cx="7981070" cy="44893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9197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C2CD5926-2BE7-4B66-AD2B-78AF7D1E1CE3}"/>
              </a:ext>
            </a:extLst>
          </p:cNvPr>
          <p:cNvSpPr/>
          <p:nvPr/>
        </p:nvSpPr>
        <p:spPr>
          <a:xfrm>
            <a:off x="2906665" y="2921168"/>
            <a:ext cx="6378669" cy="1015663"/>
          </a:xfrm>
          <a:prstGeom prst="rect">
            <a:avLst/>
          </a:prstGeom>
        </p:spPr>
        <p:txBody>
          <a:bodyPr wrap="none">
            <a:spAutoFit/>
          </a:bodyPr>
          <a:lstStyle/>
          <a:p>
            <a:pPr fontAlgn="base"/>
            <a:r>
              <a:rPr lang="en-US" sz="6000" dirty="0">
                <a:solidFill>
                  <a:srgbClr val="00B050"/>
                </a:solidFill>
                <a:latin typeface="Verdana" panose="020B0604030504040204" pitchFamily="34" charset="0"/>
                <a:ea typeface="Verdana" panose="020B0604030504040204" pitchFamily="34" charset="0"/>
              </a:rPr>
              <a:t>Numbers 15–19</a:t>
            </a:r>
            <a:endParaRPr lang="en-US" sz="6000" b="0" i="0" dirty="0">
              <a:solidFill>
                <a:srgbClr val="00B05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4AC820-15EA-41EC-B31D-03F8571066B4}"/>
              </a:ext>
            </a:extLst>
          </p:cNvPr>
          <p:cNvSpPr/>
          <p:nvPr/>
        </p:nvSpPr>
        <p:spPr>
          <a:xfrm>
            <a:off x="2473569" y="2459504"/>
            <a:ext cx="7244862" cy="1938992"/>
          </a:xfrm>
          <a:prstGeom prst="rect">
            <a:avLst/>
          </a:prstGeom>
        </p:spPr>
        <p:txBody>
          <a:bodyPr wrap="square">
            <a:spAutoFit/>
          </a:bodyPr>
          <a:lstStyle/>
          <a:p>
            <a:pPr algn="ctr" fontAlgn="base"/>
            <a:r>
              <a:rPr lang="en-US" sz="4000" b="1" dirty="0">
                <a:solidFill>
                  <a:schemeClr val="bg2">
                    <a:lumMod val="75000"/>
                  </a:schemeClr>
                </a:solidFill>
                <a:latin typeface="Arial" panose="020B0604020202020204" pitchFamily="34" charset="0"/>
                <a:cs typeface="Arial" panose="020B0604020202020204" pitchFamily="34" charset="0"/>
              </a:rPr>
              <a:t>“The Lord explains the consequences for ignorant sins and willful rebellion”</a:t>
            </a:r>
            <a:endParaRPr lang="en-US" sz="4000" b="1" dirty="0">
              <a:solidFill>
                <a:schemeClr val="bg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3C60FF8-7F5B-4280-A250-18C5D599B85B}"/>
              </a:ext>
            </a:extLst>
          </p:cNvPr>
          <p:cNvSpPr/>
          <p:nvPr/>
        </p:nvSpPr>
        <p:spPr>
          <a:xfrm>
            <a:off x="1078443" y="922106"/>
            <a:ext cx="1947969"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Numbers 15</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35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20A0DFB0-F760-46DD-8BAA-FB3E9F71CDC8}"/>
              </a:ext>
            </a:extLst>
          </p:cNvPr>
          <p:cNvSpPr/>
          <p:nvPr/>
        </p:nvSpPr>
        <p:spPr>
          <a:xfrm rot="10800000">
            <a:off x="4359964" y="2898539"/>
            <a:ext cx="6917635" cy="1514899"/>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6B454E01-5B41-4627-88DB-5A4B54682F53}"/>
              </a:ext>
            </a:extLst>
          </p:cNvPr>
          <p:cNvSpPr/>
          <p:nvPr/>
        </p:nvSpPr>
        <p:spPr>
          <a:xfrm>
            <a:off x="927652" y="997858"/>
            <a:ext cx="6917635" cy="1200329"/>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473C6A-AD0B-43CC-ACF6-36563935C4FF}"/>
              </a:ext>
            </a:extLst>
          </p:cNvPr>
          <p:cNvSpPr/>
          <p:nvPr/>
        </p:nvSpPr>
        <p:spPr>
          <a:xfrm>
            <a:off x="1205132" y="997858"/>
            <a:ext cx="6096000" cy="1200329"/>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A young man who is a recent convert to the Church was raised in a home where profanity was often used. As a result, he uses profanity out of habit without realizing that it is wrong.</a:t>
            </a:r>
          </a:p>
        </p:txBody>
      </p:sp>
      <p:sp>
        <p:nvSpPr>
          <p:cNvPr id="4" name="Rectangle 3">
            <a:extLst>
              <a:ext uri="{FF2B5EF4-FFF2-40B4-BE49-F238E27FC236}">
                <a16:creationId xmlns:a16="http://schemas.microsoft.com/office/drawing/2014/main" id="{5E835AD5-201F-46A5-BD32-85EE60801873}"/>
              </a:ext>
            </a:extLst>
          </p:cNvPr>
          <p:cNvSpPr/>
          <p:nvPr/>
        </p:nvSpPr>
        <p:spPr>
          <a:xfrm>
            <a:off x="5181600" y="2936111"/>
            <a:ext cx="6096000" cy="1477328"/>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Just before a young woman begins her application for missionary service, she decides to spend time with friends who are not making good choices. When they offer her an alcoholic drink, she willfully drinks it, believing she can always repent later so she can still serve a mission.</a:t>
            </a:r>
          </a:p>
        </p:txBody>
      </p:sp>
      <p:sp>
        <p:nvSpPr>
          <p:cNvPr id="5" name="Rectangle 4">
            <a:extLst>
              <a:ext uri="{FF2B5EF4-FFF2-40B4-BE49-F238E27FC236}">
                <a16:creationId xmlns:a16="http://schemas.microsoft.com/office/drawing/2014/main" id="{228AF207-4C1A-4004-89AB-15F0D7673263}"/>
              </a:ext>
            </a:extLst>
          </p:cNvPr>
          <p:cNvSpPr/>
          <p:nvPr/>
        </p:nvSpPr>
        <p:spPr>
          <a:xfrm>
            <a:off x="3048000" y="5170489"/>
            <a:ext cx="6096000" cy="707886"/>
          </a:xfrm>
          <a:prstGeom prst="rect">
            <a:avLst/>
          </a:prstGeom>
        </p:spPr>
        <p:txBody>
          <a:bodyPr>
            <a:spAutoFit/>
          </a:bodyPr>
          <a:lstStyle/>
          <a:p>
            <a:pPr algn="ct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you think are some differences between these two situations?</a:t>
            </a:r>
          </a:p>
        </p:txBody>
      </p:sp>
    </p:spTree>
    <p:extLst>
      <p:ext uri="{BB962C8B-B14F-4D97-AF65-F5344CB8AC3E}">
        <p14:creationId xmlns:p14="http://schemas.microsoft.com/office/powerpoint/2010/main" val="16536167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E2AFC6-1C2E-4419-A369-2A43956B48AA}"/>
              </a:ext>
            </a:extLst>
          </p:cNvPr>
          <p:cNvSpPr/>
          <p:nvPr/>
        </p:nvSpPr>
        <p:spPr>
          <a:xfrm>
            <a:off x="897305" y="2511028"/>
            <a:ext cx="2177199" cy="64633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32089BC-4A2E-4E0B-B748-C051F9434138}"/>
              </a:ext>
            </a:extLst>
          </p:cNvPr>
          <p:cNvSpPr/>
          <p:nvPr/>
        </p:nvSpPr>
        <p:spPr>
          <a:xfrm>
            <a:off x="904505" y="2810284"/>
            <a:ext cx="9786940" cy="153268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57A18A0-AEC0-4ABF-89F4-1DF13928C2FD}"/>
              </a:ext>
            </a:extLst>
          </p:cNvPr>
          <p:cNvSpPr/>
          <p:nvPr/>
        </p:nvSpPr>
        <p:spPr>
          <a:xfrm>
            <a:off x="7578870" y="827592"/>
            <a:ext cx="79816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Willful</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DE84F99-B2DA-4DFD-9345-96568B5FD997}"/>
              </a:ext>
            </a:extLst>
          </p:cNvPr>
          <p:cNvSpPr/>
          <p:nvPr/>
        </p:nvSpPr>
        <p:spPr>
          <a:xfrm>
            <a:off x="3201431" y="827592"/>
            <a:ext cx="103425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Ignorant</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B53B698-4F5A-4D6B-9AC5-2E703A67499E}"/>
              </a:ext>
            </a:extLst>
          </p:cNvPr>
          <p:cNvSpPr/>
          <p:nvPr/>
        </p:nvSpPr>
        <p:spPr>
          <a:xfrm>
            <a:off x="2893256" y="1476155"/>
            <a:ext cx="6096000" cy="830997"/>
          </a:xfrm>
          <a:prstGeom prst="rect">
            <a:avLst/>
          </a:prstGeom>
        </p:spPr>
        <p:txBody>
          <a:bodyPr>
            <a:spAutoFit/>
          </a:bodyPr>
          <a:lstStyle/>
          <a:p>
            <a:pPr algn="ctr"/>
            <a:r>
              <a:rPr lang="en-US" sz="1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who defiantly and willfully sins versus one who sins ignorantly or makes a mistake unintentionally and feels guilty about offending God.</a:t>
            </a:r>
          </a:p>
        </p:txBody>
      </p:sp>
      <p:sp>
        <p:nvSpPr>
          <p:cNvPr id="6" name="Rectangle 5">
            <a:extLst>
              <a:ext uri="{FF2B5EF4-FFF2-40B4-BE49-F238E27FC236}">
                <a16:creationId xmlns:a16="http://schemas.microsoft.com/office/drawing/2014/main" id="{B79F5CC2-9EBF-40A0-AA75-C48895BE1D9E}"/>
              </a:ext>
            </a:extLst>
          </p:cNvPr>
          <p:cNvSpPr/>
          <p:nvPr/>
        </p:nvSpPr>
        <p:spPr>
          <a:xfrm>
            <a:off x="1010524" y="2511028"/>
            <a:ext cx="2177199"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Numbers 15:27–29 </a:t>
            </a:r>
          </a:p>
        </p:txBody>
      </p:sp>
      <p:sp>
        <p:nvSpPr>
          <p:cNvPr id="7" name="Rectangle 6">
            <a:extLst>
              <a:ext uri="{FF2B5EF4-FFF2-40B4-BE49-F238E27FC236}">
                <a16:creationId xmlns:a16="http://schemas.microsoft.com/office/drawing/2014/main" id="{A3933E1B-3DBB-48D0-9106-C2F9719967C5}"/>
              </a:ext>
            </a:extLst>
          </p:cNvPr>
          <p:cNvSpPr/>
          <p:nvPr/>
        </p:nvSpPr>
        <p:spPr>
          <a:xfrm>
            <a:off x="1010523" y="2761019"/>
            <a:ext cx="9680922"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 And if any soul sin through ignorance, then he shall bring a she goat of the first year for a sin offering.</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 priest shall make an atonement for the soul that sinneth ignorantly, when he sinneth by ignorance before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to make an atonement for him; and it shall be forgiven him.</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Ye shall have one law for him that sinneth through ignorance, both for him that is born among the children of Israel, and for the stranger that sojourneth among them.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35BC4FC-4CFE-4981-ACF9-674C48F94E7D}"/>
              </a:ext>
            </a:extLst>
          </p:cNvPr>
          <p:cNvSpPr/>
          <p:nvPr/>
        </p:nvSpPr>
        <p:spPr>
          <a:xfrm>
            <a:off x="1010523" y="4427573"/>
            <a:ext cx="96809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priest’s actions be symbolic of what the Savior does for us when we do wrong unintentionally or out of ignorance?</a:t>
            </a:r>
          </a:p>
        </p:txBody>
      </p:sp>
      <p:sp>
        <p:nvSpPr>
          <p:cNvPr id="9" name="Rectangle 8">
            <a:extLst>
              <a:ext uri="{FF2B5EF4-FFF2-40B4-BE49-F238E27FC236}">
                <a16:creationId xmlns:a16="http://schemas.microsoft.com/office/drawing/2014/main" id="{26121D23-A757-41F4-8963-BBA4B37EA516}"/>
              </a:ext>
            </a:extLst>
          </p:cNvPr>
          <p:cNvSpPr/>
          <p:nvPr/>
        </p:nvSpPr>
        <p:spPr>
          <a:xfrm>
            <a:off x="1010523" y="5073904"/>
            <a:ext cx="96809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the Atonement of Jesus Christ based on the Lord’s instructions recorded in these verses? </a:t>
            </a:r>
          </a:p>
        </p:txBody>
      </p:sp>
      <p:sp>
        <p:nvSpPr>
          <p:cNvPr id="10" name="Rectangle 9">
            <a:extLst>
              <a:ext uri="{FF2B5EF4-FFF2-40B4-BE49-F238E27FC236}">
                <a16:creationId xmlns:a16="http://schemas.microsoft.com/office/drawing/2014/main" id="{81F84B3C-AF27-4681-A668-7848E133BEBE}"/>
              </a:ext>
            </a:extLst>
          </p:cNvPr>
          <p:cNvSpPr/>
          <p:nvPr/>
        </p:nvSpPr>
        <p:spPr>
          <a:xfrm>
            <a:off x="1010523" y="5707875"/>
            <a:ext cx="9807532" cy="646331"/>
          </a:xfrm>
          <a:prstGeom prst="rect">
            <a:avLst/>
          </a:prstGeom>
        </p:spPr>
        <p:txBody>
          <a:bodyPr wrap="square">
            <a:spAutoFit/>
          </a:bodyPr>
          <a:lstStyle/>
          <a:p>
            <a:pPr algn="ctr"/>
            <a:r>
              <a:rPr lang="en-US" b="1" i="1" dirty="0">
                <a:solidFill>
                  <a:schemeClr val="bg2">
                    <a:lumMod val="75000"/>
                  </a:schemeClr>
                </a:solidFill>
                <a:latin typeface="Arial" panose="020B0604020202020204" pitchFamily="34" charset="0"/>
                <a:cs typeface="Arial" panose="020B0604020202020204" pitchFamily="34" charset="0"/>
              </a:rPr>
              <a:t>If we repent, we can be forgiven of our sins, including those we commit in ignorance, through the Atonement of Jesus Christ.</a:t>
            </a:r>
            <a:endParaRPr lang="en-US" i="1"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527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3"/>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p:cTn id="46" dur="25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48" dur="25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p:bldP spid="4" grpId="0"/>
      <p:bldP spid="5" grpId="0"/>
      <p:bldP spid="6" grpId="0"/>
      <p:bldP spid="7" grpId="0"/>
      <p:bldP spid="8" grpId="0"/>
      <p:bldP spid="9" grpId="0"/>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E3D928-6DFB-4CFC-A756-91ED1DD534BC}"/>
              </a:ext>
            </a:extLst>
          </p:cNvPr>
          <p:cNvSpPr/>
          <p:nvPr/>
        </p:nvSpPr>
        <p:spPr>
          <a:xfrm>
            <a:off x="914398" y="881534"/>
            <a:ext cx="2127506" cy="85283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F9DC737-A7D7-4311-A10D-EB982E3F99C7}"/>
              </a:ext>
            </a:extLst>
          </p:cNvPr>
          <p:cNvSpPr/>
          <p:nvPr/>
        </p:nvSpPr>
        <p:spPr>
          <a:xfrm>
            <a:off x="914399" y="1287706"/>
            <a:ext cx="9720775" cy="145222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F3AC6B-8E66-4669-B187-2265A7413E37}"/>
              </a:ext>
            </a:extLst>
          </p:cNvPr>
          <p:cNvSpPr/>
          <p:nvPr/>
        </p:nvSpPr>
        <p:spPr>
          <a:xfrm>
            <a:off x="914400" y="975967"/>
            <a:ext cx="2127505"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Numbers 15:30-31 </a:t>
            </a:r>
          </a:p>
        </p:txBody>
      </p:sp>
      <p:sp>
        <p:nvSpPr>
          <p:cNvPr id="2" name="Rectangle 1">
            <a:extLst>
              <a:ext uri="{FF2B5EF4-FFF2-40B4-BE49-F238E27FC236}">
                <a16:creationId xmlns:a16="http://schemas.microsoft.com/office/drawing/2014/main" id="{C0EC0438-3A57-4CDF-865C-784C683B7BE9}"/>
              </a:ext>
            </a:extLst>
          </p:cNvPr>
          <p:cNvSpPr/>
          <p:nvPr/>
        </p:nvSpPr>
        <p:spPr>
          <a:xfrm>
            <a:off x="914400" y="1287706"/>
            <a:ext cx="972077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 But the soul that doeth ought presumptuously, whether he be born in the land, or a stranger, the same reproacheth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that soul shall be cut off from among his people.</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Because he hath despised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hath broken his commandment, that soul shall utterly be cut off; his iniquity shall be upon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E04D5C8-3A60-4AC4-9103-26AC7D068A42}"/>
              </a:ext>
            </a:extLst>
          </p:cNvPr>
          <p:cNvSpPr/>
          <p:nvPr/>
        </p:nvSpPr>
        <p:spPr>
          <a:xfrm>
            <a:off x="914400" y="2899801"/>
            <a:ext cx="9720774"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do you think it means that the person “despised the word of the Lord” (verse 31)?</a:t>
            </a:r>
          </a:p>
        </p:txBody>
      </p:sp>
      <p:sp>
        <p:nvSpPr>
          <p:cNvPr id="6" name="Rectangle 5">
            <a:extLst>
              <a:ext uri="{FF2B5EF4-FFF2-40B4-BE49-F238E27FC236}">
                <a16:creationId xmlns:a16="http://schemas.microsoft.com/office/drawing/2014/main" id="{4A1D3003-84FF-40BB-9571-9E3415025C6B}"/>
              </a:ext>
            </a:extLst>
          </p:cNvPr>
          <p:cNvSpPr/>
          <p:nvPr/>
        </p:nvSpPr>
        <p:spPr>
          <a:xfrm>
            <a:off x="914400" y="3429000"/>
            <a:ext cx="97207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would happen to those who willfully broke His commandments?</a:t>
            </a:r>
          </a:p>
        </p:txBody>
      </p:sp>
      <p:sp>
        <p:nvSpPr>
          <p:cNvPr id="7" name="Rectangle 6">
            <a:extLst>
              <a:ext uri="{FF2B5EF4-FFF2-40B4-BE49-F238E27FC236}">
                <a16:creationId xmlns:a16="http://schemas.microsoft.com/office/drawing/2014/main" id="{D1437834-8D71-4444-A5ED-CA16ABA1CD23}"/>
              </a:ext>
            </a:extLst>
          </p:cNvPr>
          <p:cNvSpPr/>
          <p:nvPr/>
        </p:nvSpPr>
        <p:spPr>
          <a:xfrm>
            <a:off x="914399" y="3882794"/>
            <a:ext cx="86375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may the phrase “his iniquity shall be upon him” in verse 31 mean?</a:t>
            </a:r>
          </a:p>
        </p:txBody>
      </p:sp>
      <p:sp>
        <p:nvSpPr>
          <p:cNvPr id="12" name="Rectangle 11">
            <a:extLst>
              <a:ext uri="{FF2B5EF4-FFF2-40B4-BE49-F238E27FC236}">
                <a16:creationId xmlns:a16="http://schemas.microsoft.com/office/drawing/2014/main" id="{BBD974F2-C06C-4973-A6A7-E1DC0E6738B9}"/>
              </a:ext>
            </a:extLst>
          </p:cNvPr>
          <p:cNvSpPr/>
          <p:nvPr/>
        </p:nvSpPr>
        <p:spPr>
          <a:xfrm>
            <a:off x="914399" y="4611255"/>
            <a:ext cx="9863529" cy="646331"/>
          </a:xfrm>
          <a:prstGeom prst="rect">
            <a:avLst/>
          </a:prstGeom>
        </p:spPr>
        <p:txBody>
          <a:bodyPr wrap="square">
            <a:spAutoFit/>
          </a:bodyPr>
          <a:lstStyle/>
          <a:p>
            <a:pPr algn="just"/>
            <a:r>
              <a:rPr lang="en-US" b="1" i="1" dirty="0">
                <a:solidFill>
                  <a:schemeClr val="bg2"/>
                </a:solidFill>
                <a:latin typeface="Arial" panose="020B0604020202020204" pitchFamily="34" charset="0"/>
                <a:cs typeface="Arial" panose="020B0604020202020204" pitchFamily="34" charset="0"/>
              </a:rPr>
              <a:t>If we willfully break God’s commandments and do not repent, then we must stand accountable before God for those sins. </a:t>
            </a:r>
          </a:p>
        </p:txBody>
      </p:sp>
      <p:sp>
        <p:nvSpPr>
          <p:cNvPr id="13" name="Rectangle 12">
            <a:extLst>
              <a:ext uri="{FF2B5EF4-FFF2-40B4-BE49-F238E27FC236}">
                <a16:creationId xmlns:a16="http://schemas.microsoft.com/office/drawing/2014/main" id="{AB97297A-01FA-4C84-9CFE-6467BAB07E67}"/>
              </a:ext>
            </a:extLst>
          </p:cNvPr>
          <p:cNvSpPr/>
          <p:nvPr/>
        </p:nvSpPr>
        <p:spPr>
          <a:xfrm>
            <a:off x="914398" y="5512701"/>
            <a:ext cx="66373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be accountable before God?</a:t>
            </a:r>
          </a:p>
        </p:txBody>
      </p:sp>
    </p:spTree>
    <p:extLst>
      <p:ext uri="{BB962C8B-B14F-4D97-AF65-F5344CB8AC3E}">
        <p14:creationId xmlns:p14="http://schemas.microsoft.com/office/powerpoint/2010/main" val="9210189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For the Strength of Youth:">
            <a:extLst>
              <a:ext uri="{FF2B5EF4-FFF2-40B4-BE49-F238E27FC236}">
                <a16:creationId xmlns:a16="http://schemas.microsoft.com/office/drawing/2014/main" id="{C6B092A9-4BAB-4BD1-B936-5460CB604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475" y="820602"/>
            <a:ext cx="3001913" cy="4436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74ED523-7C29-4FA0-AE9D-F53D406EBC24}"/>
              </a:ext>
            </a:extLst>
          </p:cNvPr>
          <p:cNvSpPr/>
          <p:nvPr/>
        </p:nvSpPr>
        <p:spPr>
          <a:xfrm>
            <a:off x="6095388" y="817964"/>
            <a:ext cx="3066757" cy="44313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7EB0D7D-79E8-4761-90BC-2C29FEC916A7}"/>
              </a:ext>
            </a:extLst>
          </p:cNvPr>
          <p:cNvSpPr/>
          <p:nvPr/>
        </p:nvSpPr>
        <p:spPr>
          <a:xfrm>
            <a:off x="6236065" y="972709"/>
            <a:ext cx="2743200" cy="413590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7A33827-6D08-425E-ADB9-2F3463E8B6F2}"/>
              </a:ext>
            </a:extLst>
          </p:cNvPr>
          <p:cNvSpPr/>
          <p:nvPr/>
        </p:nvSpPr>
        <p:spPr>
          <a:xfrm>
            <a:off x="6334538" y="1894871"/>
            <a:ext cx="2546253" cy="2031325"/>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“Some people knowingly break God’s commandments, planning to repent later, such as before they go to the temple or serve a mission. Such deliberate sin mocks the Savior’s Atonement” (</a:t>
            </a:r>
            <a:r>
              <a:rPr lang="en-US" sz="1400" i="1" dirty="0">
                <a:solidFill>
                  <a:schemeClr val="bg1"/>
                </a:solidFill>
                <a:latin typeface="Arial" panose="020B0604020202020204" pitchFamily="34" charset="0"/>
                <a:cs typeface="Arial" panose="020B0604020202020204" pitchFamily="34" charset="0"/>
              </a:rPr>
              <a:t>For the Strength of Youth</a:t>
            </a:r>
            <a:r>
              <a:rPr lang="en-US" sz="1400" dirty="0">
                <a:solidFill>
                  <a:schemeClr val="bg1"/>
                </a:solidFill>
                <a:latin typeface="Arial" panose="020B0604020202020204" pitchFamily="34" charset="0"/>
                <a:cs typeface="Arial" panose="020B0604020202020204" pitchFamily="34" charset="0"/>
              </a:rPr>
              <a:t> [booklet, 2011], 29).</a:t>
            </a:r>
          </a:p>
        </p:txBody>
      </p:sp>
      <p:sp>
        <p:nvSpPr>
          <p:cNvPr id="6" name="Rectangle 5">
            <a:extLst>
              <a:ext uri="{FF2B5EF4-FFF2-40B4-BE49-F238E27FC236}">
                <a16:creationId xmlns:a16="http://schemas.microsoft.com/office/drawing/2014/main" id="{5B23AC6B-3655-4C8F-BB76-3B19BC2A1859}"/>
              </a:ext>
            </a:extLst>
          </p:cNvPr>
          <p:cNvSpPr/>
          <p:nvPr/>
        </p:nvSpPr>
        <p:spPr>
          <a:xfrm>
            <a:off x="4292953" y="5846107"/>
            <a:ext cx="40831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is willfully sinning so serious?</a:t>
            </a:r>
          </a:p>
        </p:txBody>
      </p:sp>
    </p:spTree>
    <p:extLst>
      <p:ext uri="{BB962C8B-B14F-4D97-AF65-F5344CB8AC3E}">
        <p14:creationId xmlns:p14="http://schemas.microsoft.com/office/powerpoint/2010/main" val="2935073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8F83C2-0422-47ED-8232-47CCCDF8856E}"/>
              </a:ext>
            </a:extLst>
          </p:cNvPr>
          <p:cNvSpPr/>
          <p:nvPr/>
        </p:nvSpPr>
        <p:spPr>
          <a:xfrm>
            <a:off x="3048000" y="2274838"/>
            <a:ext cx="6096000" cy="2308324"/>
          </a:xfrm>
          <a:prstGeom prst="rect">
            <a:avLst/>
          </a:prstGeom>
        </p:spPr>
        <p:txBody>
          <a:bodyPr>
            <a:spAutoFit/>
          </a:bodyPr>
          <a:lstStyle/>
          <a:p>
            <a:pPr algn="ctr" fontAlgn="base"/>
            <a:r>
              <a:rPr lang="en-US" sz="3600" b="1" dirty="0">
                <a:solidFill>
                  <a:schemeClr val="bg2"/>
                </a:solidFill>
                <a:latin typeface="Arial" panose="020B0604020202020204" pitchFamily="34" charset="0"/>
                <a:ea typeface="Verdana" panose="020B0604030504040204" pitchFamily="34" charset="0"/>
                <a:cs typeface="Arial" panose="020B0604020202020204" pitchFamily="34" charset="0"/>
              </a:rPr>
              <a:t>“The Lord destroys rebellious Israelites and shows Israel whom He has chosen to lead them”</a:t>
            </a:r>
            <a:endParaRPr lang="en-US" sz="3600" b="1" dirty="0">
              <a:solidFill>
                <a:schemeClr val="bg2"/>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E10C2F0-ACAD-4A7C-B6AB-430B6E528E3F}"/>
              </a:ext>
            </a:extLst>
          </p:cNvPr>
          <p:cNvSpPr/>
          <p:nvPr/>
        </p:nvSpPr>
        <p:spPr>
          <a:xfrm>
            <a:off x="1360074" y="968273"/>
            <a:ext cx="189160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16–17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969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E331A9-FB39-4730-AE2C-E80BC6F0D8F4}"/>
              </a:ext>
            </a:extLst>
          </p:cNvPr>
          <p:cNvSpPr/>
          <p:nvPr/>
        </p:nvSpPr>
        <p:spPr>
          <a:xfrm>
            <a:off x="989350" y="1534042"/>
            <a:ext cx="2157067" cy="101342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977AAAF-D945-409F-9C62-E2C37E57CEDB}"/>
              </a:ext>
            </a:extLst>
          </p:cNvPr>
          <p:cNvSpPr/>
          <p:nvPr/>
        </p:nvSpPr>
        <p:spPr>
          <a:xfrm>
            <a:off x="1004339" y="1903374"/>
            <a:ext cx="9428813" cy="230832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9654784-B95E-43C9-89B1-BF040C400248}"/>
              </a:ext>
            </a:extLst>
          </p:cNvPr>
          <p:cNvSpPr/>
          <p:nvPr/>
        </p:nvSpPr>
        <p:spPr>
          <a:xfrm>
            <a:off x="1113183" y="968273"/>
            <a:ext cx="86934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methods Satan uses to entice us to rebel against God?</a:t>
            </a:r>
          </a:p>
        </p:txBody>
      </p:sp>
      <p:sp>
        <p:nvSpPr>
          <p:cNvPr id="4" name="Rectangle 3">
            <a:extLst>
              <a:ext uri="{FF2B5EF4-FFF2-40B4-BE49-F238E27FC236}">
                <a16:creationId xmlns:a16="http://schemas.microsoft.com/office/drawing/2014/main" id="{9F6008C7-CDF4-48D2-A491-48F749D09C77}"/>
              </a:ext>
            </a:extLst>
          </p:cNvPr>
          <p:cNvSpPr/>
          <p:nvPr/>
        </p:nvSpPr>
        <p:spPr>
          <a:xfrm>
            <a:off x="1128172" y="1534042"/>
            <a:ext cx="20182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Numbers 16:1–3 </a:t>
            </a:r>
          </a:p>
        </p:txBody>
      </p:sp>
      <p:sp>
        <p:nvSpPr>
          <p:cNvPr id="5" name="Rectangle 4">
            <a:extLst>
              <a:ext uri="{FF2B5EF4-FFF2-40B4-BE49-F238E27FC236}">
                <a16:creationId xmlns:a16="http://schemas.microsoft.com/office/drawing/2014/main" id="{94353BBC-C236-48B7-A9CE-7BB9E14E5BC8}"/>
              </a:ext>
            </a:extLst>
          </p:cNvPr>
          <p:cNvSpPr/>
          <p:nvPr/>
        </p:nvSpPr>
        <p:spPr>
          <a:xfrm>
            <a:off x="1128172" y="1903374"/>
            <a:ext cx="919700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Korah, the son of Izhar, the son of Kohath, the son of Levi, and Dathan and Abiram, the sons of Eliab, and On, the son of Peleth, sons of Reuben, took men: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they rose up before Moses, with certain of the children of Israel, two hundred and fifty princes of the assembly, famous in the congregation, men of renown:</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they gathered themselves together against Moses and against Aaron, and said unto them, Ye take too much upon you, seeing all the congregation are holy, every one of them,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is among them: wherefore then lift ye up yourselves above the congregation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E2E433E-D66C-458D-B399-5919FF861217}"/>
              </a:ext>
            </a:extLst>
          </p:cNvPr>
          <p:cNvSpPr/>
          <p:nvPr/>
        </p:nvSpPr>
        <p:spPr>
          <a:xfrm>
            <a:off x="1113182" y="4400287"/>
            <a:ext cx="91970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“famous in the congregation, men of renown” (verse 2) tell you about those who rebelled against Moses?</a:t>
            </a:r>
          </a:p>
        </p:txBody>
      </p:sp>
      <p:sp>
        <p:nvSpPr>
          <p:cNvPr id="7" name="Rectangle 6">
            <a:extLst>
              <a:ext uri="{FF2B5EF4-FFF2-40B4-BE49-F238E27FC236}">
                <a16:creationId xmlns:a16="http://schemas.microsoft.com/office/drawing/2014/main" id="{9E6CC2D8-536F-46B5-BD41-915A66440684}"/>
              </a:ext>
            </a:extLst>
          </p:cNvPr>
          <p:cNvSpPr/>
          <p:nvPr/>
        </p:nvSpPr>
        <p:spPr>
          <a:xfrm>
            <a:off x="1128172" y="5323958"/>
            <a:ext cx="68778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these leaders accuse Moses and Aaron of doing? </a:t>
            </a:r>
          </a:p>
        </p:txBody>
      </p:sp>
    </p:spTree>
    <p:extLst>
      <p:ext uri="{BB962C8B-B14F-4D97-AF65-F5344CB8AC3E}">
        <p14:creationId xmlns:p14="http://schemas.microsoft.com/office/powerpoint/2010/main" val="2353839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800" decel="100000"/>
                                        <p:tgtEl>
                                          <p:spTgt spid="7"/>
                                        </p:tgtEl>
                                      </p:cBhvr>
                                    </p:animEffect>
                                    <p:anim calcmode="lin" valueType="num">
                                      <p:cBhvr>
                                        <p:cTn id="39" dur="800" decel="100000" fill="hold"/>
                                        <p:tgtEl>
                                          <p:spTgt spid="7"/>
                                        </p:tgtEl>
                                        <p:attrNameLst>
                                          <p:attrName>style.rotation</p:attrName>
                                        </p:attrNameLst>
                                      </p:cBhvr>
                                      <p:tavLst>
                                        <p:tav tm="0">
                                          <p:val>
                                            <p:fltVal val="-90"/>
                                          </p:val>
                                        </p:tav>
                                        <p:tav tm="100000">
                                          <p:val>
                                            <p:fltVal val="0"/>
                                          </p:val>
                                        </p:tav>
                                      </p:tavLst>
                                    </p:anim>
                                    <p:anim calcmode="lin" valueType="num">
                                      <p:cBhvr>
                                        <p:cTn id="40" dur="800" decel="100000" fill="hold"/>
                                        <p:tgtEl>
                                          <p:spTgt spid="7"/>
                                        </p:tgtEl>
                                        <p:attrNameLst>
                                          <p:attrName>ppt_x</p:attrName>
                                        </p:attrNameLst>
                                      </p:cBhvr>
                                      <p:tavLst>
                                        <p:tav tm="0">
                                          <p:val>
                                            <p:strVal val="#ppt_x+0.4"/>
                                          </p:val>
                                        </p:tav>
                                        <p:tav tm="100000">
                                          <p:val>
                                            <p:strVal val="#ppt_x-0.05"/>
                                          </p:val>
                                        </p:tav>
                                      </p:tavLst>
                                    </p:anim>
                                    <p:anim calcmode="lin" valueType="num">
                                      <p:cBhvr>
                                        <p:cTn id="41" dur="800" decel="100000" fill="hold"/>
                                        <p:tgtEl>
                                          <p:spTgt spid="7"/>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1950</Words>
  <Application>Microsoft Office PowerPoint</Application>
  <PresentationFormat>Widescreen</PresentationFormat>
  <Paragraphs>88</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Tw Cen MT</vt:lpstr>
      <vt:lpstr>Verdana</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4288</cp:revision>
  <dcterms:created xsi:type="dcterms:W3CDTF">2018-08-29T04:26:39Z</dcterms:created>
  <dcterms:modified xsi:type="dcterms:W3CDTF">2022-01-21T02:40:59Z</dcterms:modified>
</cp:coreProperties>
</file>