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79" r:id="rId3"/>
    <p:sldId id="380" r:id="rId4"/>
    <p:sldId id="381" r:id="rId5"/>
    <p:sldId id="383" r:id="rId6"/>
    <p:sldId id="382" r:id="rId7"/>
    <p:sldId id="384" r:id="rId8"/>
    <p:sldId id="385" r:id="rId9"/>
    <p:sldId id="386" r:id="rId10"/>
    <p:sldId id="387" r:id="rId11"/>
    <p:sldId id="388" r:id="rId12"/>
    <p:sldId id="389" r:id="rId13"/>
    <p:sldId id="390" r:id="rId14"/>
    <p:sldId id="391" r:id="rId15"/>
    <p:sldId id="39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D757"/>
    <a:srgbClr val="B9DF63"/>
    <a:srgbClr val="D88028"/>
    <a:srgbClr val="0BA2C5"/>
    <a:srgbClr val="E97159"/>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8" d="100"/>
          <a:sy n="78" d="100"/>
        </p:scale>
        <p:origin x="883" y="43"/>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ideo" Target="https://www.youtube.com/embed/z_92mKlQOlk?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1">
                    <a:lumMod val="85000"/>
                    <a:lumOff val="15000"/>
                  </a:schemeClr>
                </a:solidFill>
                <a:effectLst>
                  <a:outerShdw blurRad="38100" dist="38100" dir="2700000" algn="tl">
                    <a:srgbClr val="000000">
                      <a:alpha val="43137"/>
                    </a:srgbClr>
                  </a:outerShdw>
                </a:effectLst>
                <a:ea typeface="MS Gothic" panose="020B0609070205080204" pitchFamily="49" charset="-128"/>
                <a:cs typeface="Mongolian Baiti" panose="03000500000000000000" pitchFamily="66"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5829F02-80DC-4AB7-ABDE-0EFE071050F6}"/>
              </a:ext>
            </a:extLst>
          </p:cNvPr>
          <p:cNvSpPr/>
          <p:nvPr/>
        </p:nvSpPr>
        <p:spPr>
          <a:xfrm>
            <a:off x="1294150" y="1207427"/>
            <a:ext cx="9227071" cy="2664021"/>
          </a:xfrm>
          <a:prstGeom prst="round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9E16E0C-8702-4C30-9669-E97223458460}"/>
              </a:ext>
            </a:extLst>
          </p:cNvPr>
          <p:cNvSpPr/>
          <p:nvPr/>
        </p:nvSpPr>
        <p:spPr>
          <a:xfrm>
            <a:off x="2957746" y="1286125"/>
            <a:ext cx="7563475" cy="2585323"/>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“We may at times find ourselves surrounded by others and yet standing in the minority or even standing alone concerning what is acceptable and what is not. Do we have the moral courage to stand firm for our beliefs, even if by so doing we must stand alone? …</a:t>
            </a:r>
          </a:p>
          <a:p>
            <a:pPr algn="just" fontAlgn="base"/>
            <a:r>
              <a:rPr lang="en-US" dirty="0">
                <a:solidFill>
                  <a:schemeClr val="bg1"/>
                </a:solidFill>
                <a:latin typeface="Arial" panose="020B0604020202020204" pitchFamily="34" charset="0"/>
                <a:cs typeface="Arial" panose="020B0604020202020204" pitchFamily="34" charset="0"/>
              </a:rPr>
              <a:t>“… May we ever be courageous and prepared to stand for what we believe, and if we must stand alone in the process, may we do so courageously, strengthened by the knowledge that in reality we are never alone when we stand with our Father in Heaven” (Thomas S. Monson, “Dare to Stand Alone,”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Nov. 2011, 60, 67).</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2050" name="Picture 2" descr="Thomas S. Monson">
            <a:extLst>
              <a:ext uri="{FF2B5EF4-FFF2-40B4-BE49-F238E27FC236}">
                <a16:creationId xmlns:a16="http://schemas.microsoft.com/office/drawing/2014/main" id="{A3DCEF48-5100-440C-9923-23B36771D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779" y="1311961"/>
            <a:ext cx="1286967" cy="17116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9A57544-E40B-489A-8CFC-09034FCCB5BD}"/>
              </a:ext>
            </a:extLst>
          </p:cNvPr>
          <p:cNvSpPr/>
          <p:nvPr/>
        </p:nvSpPr>
        <p:spPr>
          <a:xfrm>
            <a:off x="1515005" y="3156813"/>
            <a:ext cx="1598515"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a:t>
            </a:r>
          </a:p>
          <a:p>
            <a:pPr algn="ctr"/>
            <a:r>
              <a:rPr lang="en-US" sz="1200" b="1" dirty="0">
                <a:solidFill>
                  <a:schemeClr val="bg1"/>
                </a:solidFill>
                <a:latin typeface="Arial" panose="020B0604020202020204" pitchFamily="34" charset="0"/>
                <a:cs typeface="Arial" panose="020B0604020202020204" pitchFamily="34" charset="0"/>
              </a:rPr>
              <a:t>Thomas S. Monson</a:t>
            </a:r>
            <a:endParaRPr lang="en-US" sz="1200" b="1" dirty="0">
              <a:solidFill>
                <a:schemeClr val="bg1"/>
              </a:solidFill>
            </a:endParaRPr>
          </a:p>
        </p:txBody>
      </p:sp>
      <p:sp>
        <p:nvSpPr>
          <p:cNvPr id="5" name="Rectangle 4">
            <a:extLst>
              <a:ext uri="{FF2B5EF4-FFF2-40B4-BE49-F238E27FC236}">
                <a16:creationId xmlns:a16="http://schemas.microsoft.com/office/drawing/2014/main" id="{5E0C0090-8D8B-4997-BDD2-1CDC1EEC3550}"/>
              </a:ext>
            </a:extLst>
          </p:cNvPr>
          <p:cNvSpPr/>
          <p:nvPr/>
        </p:nvSpPr>
        <p:spPr>
          <a:xfrm>
            <a:off x="1294150" y="4247984"/>
            <a:ext cx="895912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felt that God was with you as you stood for righteousness?</a:t>
            </a:r>
          </a:p>
        </p:txBody>
      </p:sp>
      <p:sp>
        <p:nvSpPr>
          <p:cNvPr id="6" name="Rectangle 5">
            <a:extLst>
              <a:ext uri="{FF2B5EF4-FFF2-40B4-BE49-F238E27FC236}">
                <a16:creationId xmlns:a16="http://schemas.microsoft.com/office/drawing/2014/main" id="{FFF2EF30-1478-4527-8AFC-429FC62B4CBF}"/>
              </a:ext>
            </a:extLst>
          </p:cNvPr>
          <p:cNvSpPr/>
          <p:nvPr/>
        </p:nvSpPr>
        <p:spPr>
          <a:xfrm>
            <a:off x="1294150" y="4915154"/>
            <a:ext cx="589135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it help you to know that God was with you?</a:t>
            </a:r>
          </a:p>
        </p:txBody>
      </p:sp>
    </p:spTree>
    <p:extLst>
      <p:ext uri="{BB962C8B-B14F-4D97-AF65-F5344CB8AC3E}">
        <p14:creationId xmlns:p14="http://schemas.microsoft.com/office/powerpoint/2010/main" val="29751261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EF859D-548A-4A3C-8EBF-973BABA87A2C}"/>
              </a:ext>
            </a:extLst>
          </p:cNvPr>
          <p:cNvSpPr/>
          <p:nvPr/>
        </p:nvSpPr>
        <p:spPr>
          <a:xfrm>
            <a:off x="1234187" y="944784"/>
            <a:ext cx="1903089" cy="53924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80D73AA-CAE7-46E8-8FD2-41E64487A63C}"/>
              </a:ext>
            </a:extLst>
          </p:cNvPr>
          <p:cNvSpPr/>
          <p:nvPr/>
        </p:nvSpPr>
        <p:spPr>
          <a:xfrm>
            <a:off x="1234189" y="1284136"/>
            <a:ext cx="9273914" cy="74651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4B228B0-6D1E-40B9-8495-5979A1E114DD}"/>
              </a:ext>
            </a:extLst>
          </p:cNvPr>
          <p:cNvSpPr/>
          <p:nvPr/>
        </p:nvSpPr>
        <p:spPr>
          <a:xfrm>
            <a:off x="1234191" y="1284136"/>
            <a:ext cx="9273914"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But all the congregation bade stone them with stones. And the glory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appeared in the tabernacle of the congregation before all the children of Israel.</a:t>
            </a:r>
          </a:p>
        </p:txBody>
      </p:sp>
      <p:sp>
        <p:nvSpPr>
          <p:cNvPr id="4" name="Rectangle 3">
            <a:extLst>
              <a:ext uri="{FF2B5EF4-FFF2-40B4-BE49-F238E27FC236}">
                <a16:creationId xmlns:a16="http://schemas.microsoft.com/office/drawing/2014/main" id="{F40F886F-694D-4AAD-877E-5E71FEDDCBF7}"/>
              </a:ext>
            </a:extLst>
          </p:cNvPr>
          <p:cNvSpPr/>
          <p:nvPr/>
        </p:nvSpPr>
        <p:spPr>
          <a:xfrm>
            <a:off x="1234191" y="944784"/>
            <a:ext cx="19030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14:10</a:t>
            </a:r>
          </a:p>
        </p:txBody>
      </p:sp>
      <p:sp>
        <p:nvSpPr>
          <p:cNvPr id="5" name="Rectangle 4">
            <a:extLst>
              <a:ext uri="{FF2B5EF4-FFF2-40B4-BE49-F238E27FC236}">
                <a16:creationId xmlns:a16="http://schemas.microsoft.com/office/drawing/2014/main" id="{A3B7399F-0001-4C98-81BB-67CCDCCF86D0}"/>
              </a:ext>
            </a:extLst>
          </p:cNvPr>
          <p:cNvSpPr/>
          <p:nvPr/>
        </p:nvSpPr>
        <p:spPr>
          <a:xfrm>
            <a:off x="1234187" y="2528275"/>
            <a:ext cx="59939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Israelites respond to Joshua and Caleb?</a:t>
            </a:r>
          </a:p>
        </p:txBody>
      </p:sp>
      <p:sp>
        <p:nvSpPr>
          <p:cNvPr id="6" name="Rectangle 5">
            <a:extLst>
              <a:ext uri="{FF2B5EF4-FFF2-40B4-BE49-F238E27FC236}">
                <a16:creationId xmlns:a16="http://schemas.microsoft.com/office/drawing/2014/main" id="{6BC2852D-67E9-41DA-95FE-C19110351713}"/>
              </a:ext>
            </a:extLst>
          </p:cNvPr>
          <p:cNvSpPr/>
          <p:nvPr/>
        </p:nvSpPr>
        <p:spPr>
          <a:xfrm>
            <a:off x="1234190" y="3395235"/>
            <a:ext cx="927391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compare the Israelites’ response to circumstances we might face today when we stand for what is right?</a:t>
            </a:r>
          </a:p>
        </p:txBody>
      </p:sp>
    </p:spTree>
    <p:extLst>
      <p:ext uri="{BB962C8B-B14F-4D97-AF65-F5344CB8AC3E}">
        <p14:creationId xmlns:p14="http://schemas.microsoft.com/office/powerpoint/2010/main" val="28014461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2DBFFA-52E3-44B9-A23A-A21E6C900773}"/>
              </a:ext>
            </a:extLst>
          </p:cNvPr>
          <p:cNvSpPr/>
          <p:nvPr/>
        </p:nvSpPr>
        <p:spPr>
          <a:xfrm>
            <a:off x="1043162" y="741990"/>
            <a:ext cx="3252119" cy="894349"/>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E189962-C3A8-4F39-B8A6-73515E882679}"/>
              </a:ext>
            </a:extLst>
          </p:cNvPr>
          <p:cNvSpPr/>
          <p:nvPr/>
        </p:nvSpPr>
        <p:spPr>
          <a:xfrm>
            <a:off x="1043162" y="1060226"/>
            <a:ext cx="9633280" cy="353943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78E300B-1FC7-465D-B539-6B8D7DDBB18A}"/>
              </a:ext>
            </a:extLst>
          </p:cNvPr>
          <p:cNvSpPr/>
          <p:nvPr/>
        </p:nvSpPr>
        <p:spPr>
          <a:xfrm>
            <a:off x="1238034" y="4852329"/>
            <a:ext cx="562205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consequences would the Israelites receive?</a:t>
            </a:r>
          </a:p>
        </p:txBody>
      </p:sp>
      <p:sp>
        <p:nvSpPr>
          <p:cNvPr id="4" name="Rectangle 3">
            <a:extLst>
              <a:ext uri="{FF2B5EF4-FFF2-40B4-BE49-F238E27FC236}">
                <a16:creationId xmlns:a16="http://schemas.microsoft.com/office/drawing/2014/main" id="{E9CF38B3-A443-479F-A906-95321E16A985}"/>
              </a:ext>
            </a:extLst>
          </p:cNvPr>
          <p:cNvSpPr/>
          <p:nvPr/>
        </p:nvSpPr>
        <p:spPr>
          <a:xfrm>
            <a:off x="1238034" y="5333430"/>
            <a:ext cx="943840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Of all the Israelites 20 years or older, who were the only ones who would be blessed to enter the promised land? </a:t>
            </a:r>
          </a:p>
        </p:txBody>
      </p:sp>
      <p:sp>
        <p:nvSpPr>
          <p:cNvPr id="5" name="Rectangle 4">
            <a:extLst>
              <a:ext uri="{FF2B5EF4-FFF2-40B4-BE49-F238E27FC236}">
                <a16:creationId xmlns:a16="http://schemas.microsoft.com/office/drawing/2014/main" id="{FA6D783B-FA46-4FC0-879F-F125633D92ED}"/>
              </a:ext>
            </a:extLst>
          </p:cNvPr>
          <p:cNvSpPr/>
          <p:nvPr/>
        </p:nvSpPr>
        <p:spPr>
          <a:xfrm>
            <a:off x="1238034" y="741990"/>
            <a:ext cx="305724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14:21–23, 29–33.</a:t>
            </a:r>
          </a:p>
        </p:txBody>
      </p:sp>
      <p:sp>
        <p:nvSpPr>
          <p:cNvPr id="6" name="Rectangle 5">
            <a:extLst>
              <a:ext uri="{FF2B5EF4-FFF2-40B4-BE49-F238E27FC236}">
                <a16:creationId xmlns:a16="http://schemas.microsoft.com/office/drawing/2014/main" id="{ABF4B50D-6164-477B-B1B8-C5539CFA5685}"/>
              </a:ext>
            </a:extLst>
          </p:cNvPr>
          <p:cNvSpPr/>
          <p:nvPr/>
        </p:nvSpPr>
        <p:spPr>
          <a:xfrm>
            <a:off x="1238034" y="1098651"/>
            <a:ext cx="9438408" cy="353943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But as truly as I live, all the earth shall be filled with the glory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a:t>
            </a:r>
          </a:p>
          <a:p>
            <a:pPr algn="just" fontAlgn="base"/>
            <a:r>
              <a:rPr lang="en-US" sz="1600" b="1" dirty="0">
                <a:solidFill>
                  <a:schemeClr val="bg1"/>
                </a:solidFill>
                <a:latin typeface="Arial" panose="020B0604020202020204" pitchFamily="34" charset="0"/>
                <a:cs typeface="Arial" panose="020B0604020202020204" pitchFamily="34" charset="0"/>
              </a:rPr>
              <a:t>22 </a:t>
            </a:r>
            <a:r>
              <a:rPr lang="en-US" sz="1600" dirty="0">
                <a:solidFill>
                  <a:schemeClr val="bg1"/>
                </a:solidFill>
                <a:latin typeface="Arial" panose="020B0604020202020204" pitchFamily="34" charset="0"/>
                <a:cs typeface="Arial" panose="020B0604020202020204" pitchFamily="34" charset="0"/>
              </a:rPr>
              <a:t>Because all those men which have seen my glory, and my miracles, which I did in Egypt and in the wilderness, and have tempted me now these ten times, and have not hearkened to my voice;</a:t>
            </a:r>
          </a:p>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Surely they shall not see the land which I sware unto their fathers, neither shall any of them that provoked me see it:</a:t>
            </a:r>
          </a:p>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Your carcases shall fall in this wilderness; and all that were numbered of you, according to your whole number, from twenty years old and upward, which have murmured against me,</a:t>
            </a:r>
          </a:p>
          <a:p>
            <a:pPr algn="just" fontAlgn="base"/>
            <a:r>
              <a:rPr lang="en-US" sz="1600" b="1" dirty="0">
                <a:solidFill>
                  <a:schemeClr val="bg1"/>
                </a:solidFill>
                <a:latin typeface="Arial" panose="020B0604020202020204" pitchFamily="34" charset="0"/>
                <a:cs typeface="Arial" panose="020B0604020202020204" pitchFamily="34" charset="0"/>
              </a:rPr>
              <a:t>30 </a:t>
            </a:r>
            <a:r>
              <a:rPr lang="en-US" sz="1600" dirty="0">
                <a:solidFill>
                  <a:schemeClr val="bg1"/>
                </a:solidFill>
                <a:latin typeface="Arial" panose="020B0604020202020204" pitchFamily="34" charset="0"/>
                <a:cs typeface="Arial" panose="020B0604020202020204" pitchFamily="34" charset="0"/>
              </a:rPr>
              <a:t>Doubtless ye shall not come into the land, concerning which I sware to make you dwell therein, save Caleb the son of Jephunneh, and Joshua the son of Nun.</a:t>
            </a:r>
          </a:p>
          <a:p>
            <a:pPr algn="just" fontAlgn="base"/>
            <a:r>
              <a:rPr lang="en-US" sz="1600" b="1" dirty="0">
                <a:solidFill>
                  <a:schemeClr val="bg1"/>
                </a:solidFill>
                <a:latin typeface="Arial" panose="020B0604020202020204" pitchFamily="34" charset="0"/>
                <a:cs typeface="Arial" panose="020B0604020202020204" pitchFamily="34" charset="0"/>
              </a:rPr>
              <a:t>31 </a:t>
            </a:r>
            <a:r>
              <a:rPr lang="en-US" sz="1600" dirty="0">
                <a:solidFill>
                  <a:schemeClr val="bg1"/>
                </a:solidFill>
                <a:latin typeface="Arial" panose="020B0604020202020204" pitchFamily="34" charset="0"/>
                <a:cs typeface="Arial" panose="020B0604020202020204" pitchFamily="34" charset="0"/>
              </a:rPr>
              <a:t>But your little ones, which ye said should be a prey, them will I bring in, and they shall know the land which ye have despised.</a:t>
            </a:r>
          </a:p>
          <a:p>
            <a:pPr algn="just" fontAlgn="base"/>
            <a:r>
              <a:rPr lang="en-US" sz="1600" b="1" dirty="0">
                <a:solidFill>
                  <a:schemeClr val="bg1"/>
                </a:solidFill>
                <a:latin typeface="Arial" panose="020B0604020202020204" pitchFamily="34" charset="0"/>
                <a:cs typeface="Arial" panose="020B0604020202020204" pitchFamily="34" charset="0"/>
              </a:rPr>
              <a:t>32 </a:t>
            </a:r>
            <a:r>
              <a:rPr lang="en-US" sz="1600" dirty="0">
                <a:solidFill>
                  <a:schemeClr val="bg1"/>
                </a:solidFill>
                <a:latin typeface="Arial" panose="020B0604020202020204" pitchFamily="34" charset="0"/>
                <a:cs typeface="Arial" panose="020B0604020202020204" pitchFamily="34" charset="0"/>
              </a:rPr>
              <a:t>But as for you, your carcases, they shall fall in this wilderness.</a:t>
            </a:r>
          </a:p>
          <a:p>
            <a:pPr algn="just" fontAlgn="base"/>
            <a:r>
              <a:rPr lang="en-US" sz="1600" b="1" dirty="0">
                <a:solidFill>
                  <a:schemeClr val="bg1"/>
                </a:solidFill>
                <a:latin typeface="Arial" panose="020B0604020202020204" pitchFamily="34" charset="0"/>
                <a:cs typeface="Arial" panose="020B0604020202020204" pitchFamily="34" charset="0"/>
              </a:rPr>
              <a:t>33 </a:t>
            </a:r>
            <a:r>
              <a:rPr lang="en-US" sz="1600" dirty="0">
                <a:solidFill>
                  <a:schemeClr val="bg1"/>
                </a:solidFill>
                <a:latin typeface="Arial" panose="020B0604020202020204" pitchFamily="34" charset="0"/>
                <a:cs typeface="Arial" panose="020B0604020202020204" pitchFamily="34" charset="0"/>
              </a:rPr>
              <a:t>And your children shall wander in the wilderness forty years, and bear your whoredoms, until your carcases be wasted in the wilderness.</a:t>
            </a:r>
          </a:p>
        </p:txBody>
      </p:sp>
    </p:spTree>
    <p:extLst>
      <p:ext uri="{BB962C8B-B14F-4D97-AF65-F5344CB8AC3E}">
        <p14:creationId xmlns:p14="http://schemas.microsoft.com/office/powerpoint/2010/main" val="57265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8)">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9C57DCB-C487-4268-A237-66A77E003988}"/>
              </a:ext>
            </a:extLst>
          </p:cNvPr>
          <p:cNvSpPr/>
          <p:nvPr/>
        </p:nvSpPr>
        <p:spPr>
          <a:xfrm>
            <a:off x="1105021" y="1561968"/>
            <a:ext cx="1903085" cy="59463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C85AA25E-3B86-4D44-9AEF-0B857C507AB0}"/>
              </a:ext>
            </a:extLst>
          </p:cNvPr>
          <p:cNvSpPr/>
          <p:nvPr/>
        </p:nvSpPr>
        <p:spPr>
          <a:xfrm>
            <a:off x="1114267" y="1901320"/>
            <a:ext cx="9498767" cy="59463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553A5CF-764B-42D5-97DD-E4EFC551714F}"/>
              </a:ext>
            </a:extLst>
          </p:cNvPr>
          <p:cNvSpPr/>
          <p:nvPr/>
        </p:nvSpPr>
        <p:spPr>
          <a:xfrm>
            <a:off x="1114268" y="920831"/>
            <a:ext cx="4942700"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receive all of the Lord’s blessings, we must </a:t>
            </a:r>
            <a:endPar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90C36DF-0331-491B-9012-50F4D2FC610A}"/>
              </a:ext>
            </a:extLst>
          </p:cNvPr>
          <p:cNvSpPr/>
          <p:nvPr/>
        </p:nvSpPr>
        <p:spPr>
          <a:xfrm>
            <a:off x="1114267" y="1871340"/>
            <a:ext cx="9498767"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But my servant Caleb, because he had another spirit with him, and hath followed me fully, him will I bring into the land where into he went; and his seed shall possess it.</a:t>
            </a:r>
          </a:p>
        </p:txBody>
      </p:sp>
      <p:sp>
        <p:nvSpPr>
          <p:cNvPr id="5" name="Rectangle 4">
            <a:extLst>
              <a:ext uri="{FF2B5EF4-FFF2-40B4-BE49-F238E27FC236}">
                <a16:creationId xmlns:a16="http://schemas.microsoft.com/office/drawing/2014/main" id="{0E1DC198-F847-472F-9549-068BAB162DB9}"/>
              </a:ext>
            </a:extLst>
          </p:cNvPr>
          <p:cNvSpPr/>
          <p:nvPr/>
        </p:nvSpPr>
        <p:spPr>
          <a:xfrm>
            <a:off x="1105021" y="1561968"/>
            <a:ext cx="19030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14:24.</a:t>
            </a:r>
          </a:p>
        </p:txBody>
      </p:sp>
      <p:sp>
        <p:nvSpPr>
          <p:cNvPr id="6" name="Rectangle 5">
            <a:extLst>
              <a:ext uri="{FF2B5EF4-FFF2-40B4-BE49-F238E27FC236}">
                <a16:creationId xmlns:a16="http://schemas.microsoft.com/office/drawing/2014/main" id="{CB08CC06-CE04-4CE5-B5BE-A308BFE76065}"/>
              </a:ext>
            </a:extLst>
          </p:cNvPr>
          <p:cNvSpPr/>
          <p:nvPr/>
        </p:nvSpPr>
        <p:spPr>
          <a:xfrm>
            <a:off x="1105022" y="2827043"/>
            <a:ext cx="549381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was Caleb able to enter the promised land?</a:t>
            </a:r>
          </a:p>
        </p:txBody>
      </p:sp>
      <p:sp>
        <p:nvSpPr>
          <p:cNvPr id="7" name="Rectangle 6">
            <a:extLst>
              <a:ext uri="{FF2B5EF4-FFF2-40B4-BE49-F238E27FC236}">
                <a16:creationId xmlns:a16="http://schemas.microsoft.com/office/drawing/2014/main" id="{9DB62FD1-C234-4C05-87A2-8F9A24EE578C}"/>
              </a:ext>
            </a:extLst>
          </p:cNvPr>
          <p:cNvSpPr/>
          <p:nvPr/>
        </p:nvSpPr>
        <p:spPr>
          <a:xfrm>
            <a:off x="1105021" y="3505747"/>
            <a:ext cx="773855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Caleb “had another spirit with him”?</a:t>
            </a:r>
          </a:p>
        </p:txBody>
      </p:sp>
      <p:sp>
        <p:nvSpPr>
          <p:cNvPr id="8" name="Rectangle 7">
            <a:extLst>
              <a:ext uri="{FF2B5EF4-FFF2-40B4-BE49-F238E27FC236}">
                <a16:creationId xmlns:a16="http://schemas.microsoft.com/office/drawing/2014/main" id="{AA0CB43E-8F1C-4501-AB21-DF6DCCE85FA0}"/>
              </a:ext>
            </a:extLst>
          </p:cNvPr>
          <p:cNvSpPr/>
          <p:nvPr/>
        </p:nvSpPr>
        <p:spPr>
          <a:xfrm>
            <a:off x="1114267" y="4176189"/>
            <a:ext cx="710034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Caleb followed the Lord fully?</a:t>
            </a:r>
          </a:p>
        </p:txBody>
      </p:sp>
      <p:sp>
        <p:nvSpPr>
          <p:cNvPr id="10" name="Rectangle 9">
            <a:extLst>
              <a:ext uri="{FF2B5EF4-FFF2-40B4-BE49-F238E27FC236}">
                <a16:creationId xmlns:a16="http://schemas.microsoft.com/office/drawing/2014/main" id="{DC2482C2-3152-45B7-BF2A-AA77D0F5DFEA}"/>
              </a:ext>
            </a:extLst>
          </p:cNvPr>
          <p:cNvSpPr/>
          <p:nvPr/>
        </p:nvSpPr>
        <p:spPr>
          <a:xfrm>
            <a:off x="5863651" y="923038"/>
            <a:ext cx="2834943"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choose to follow Him fully.</a:t>
            </a:r>
          </a:p>
        </p:txBody>
      </p:sp>
    </p:spTree>
    <p:extLst>
      <p:ext uri="{BB962C8B-B14F-4D97-AF65-F5344CB8AC3E}">
        <p14:creationId xmlns:p14="http://schemas.microsoft.com/office/powerpoint/2010/main" val="12688359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B1E0065-6616-4D60-80D2-4DCDCEFFA00B}"/>
              </a:ext>
            </a:extLst>
          </p:cNvPr>
          <p:cNvSpPr/>
          <p:nvPr/>
        </p:nvSpPr>
        <p:spPr>
          <a:xfrm>
            <a:off x="2158584" y="1618938"/>
            <a:ext cx="7869836" cy="2818151"/>
          </a:xfrm>
          <a:prstGeom prst="round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57B41E1-27C4-484A-9F76-CC5E6DF79DFB}"/>
              </a:ext>
            </a:extLst>
          </p:cNvPr>
          <p:cNvSpPr/>
          <p:nvPr/>
        </p:nvSpPr>
        <p:spPr>
          <a:xfrm>
            <a:off x="3737548" y="1731604"/>
            <a:ext cx="6096000" cy="2585323"/>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“[You] will encounter people who pick which commandments they will keep and ignore others that they choose to break. I call this the cafeteria approach to obedience. This practice of picking and choosing will not work. It will lead to misery. To prepare to meet God, one keeps </a:t>
            </a:r>
            <a:r>
              <a:rPr lang="en-US" i="1" dirty="0">
                <a:solidFill>
                  <a:schemeClr val="bg1"/>
                </a:solidFill>
                <a:latin typeface="Arial" panose="020B0604020202020204" pitchFamily="34" charset="0"/>
                <a:cs typeface="Arial" panose="020B0604020202020204" pitchFamily="34" charset="0"/>
              </a:rPr>
              <a:t>all</a:t>
            </a:r>
            <a:r>
              <a:rPr lang="en-US" dirty="0">
                <a:solidFill>
                  <a:schemeClr val="bg1"/>
                </a:solidFill>
                <a:latin typeface="Arial" panose="020B0604020202020204" pitchFamily="34" charset="0"/>
                <a:cs typeface="Arial" panose="020B0604020202020204" pitchFamily="34" charset="0"/>
              </a:rPr>
              <a:t> of His commandments. It takes faith to obey them, and keeping His commandments will strengthen that faith” (Russell M. Nelson, “Face the Future with Faith,”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May 2011, 34).</a:t>
            </a:r>
          </a:p>
        </p:txBody>
      </p:sp>
      <p:pic>
        <p:nvPicPr>
          <p:cNvPr id="3074" name="Picture 2" descr="Russell M. Nelson">
            <a:extLst>
              <a:ext uri="{FF2B5EF4-FFF2-40B4-BE49-F238E27FC236}">
                <a16:creationId xmlns:a16="http://schemas.microsoft.com/office/drawing/2014/main" id="{87AE3441-C0BF-496D-866C-DA04F65E0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378" y="1872467"/>
            <a:ext cx="1264170" cy="15039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48ABEED-EAC1-4F6C-A4F3-C76F5E0BE1AF}"/>
              </a:ext>
            </a:extLst>
          </p:cNvPr>
          <p:cNvSpPr/>
          <p:nvPr/>
        </p:nvSpPr>
        <p:spPr>
          <a:xfrm>
            <a:off x="2347424" y="3631248"/>
            <a:ext cx="1390124"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President</a:t>
            </a:r>
          </a:p>
          <a:p>
            <a:pPr algn="ctr"/>
            <a:r>
              <a:rPr lang="en-US" sz="1100" b="1" dirty="0">
                <a:solidFill>
                  <a:schemeClr val="bg1"/>
                </a:solidFill>
                <a:latin typeface="Arial" panose="020B0604020202020204" pitchFamily="34" charset="0"/>
                <a:cs typeface="Arial" panose="020B0604020202020204" pitchFamily="34" charset="0"/>
              </a:rPr>
              <a:t>Russell M. Nelson</a:t>
            </a:r>
            <a:endParaRPr lang="en-US" sz="1100" b="1" dirty="0">
              <a:solidFill>
                <a:schemeClr val="bg1"/>
              </a:solidFill>
            </a:endParaRPr>
          </a:p>
        </p:txBody>
      </p:sp>
    </p:spTree>
    <p:extLst>
      <p:ext uri="{BB962C8B-B14F-4D97-AF65-F5344CB8AC3E}">
        <p14:creationId xmlns:p14="http://schemas.microsoft.com/office/powerpoint/2010/main" val="23340069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Dare to Stand Alone">
            <a:hlinkClick r:id="" action="ppaction://media"/>
            <a:extLst>
              <a:ext uri="{FF2B5EF4-FFF2-40B4-BE49-F238E27FC236}">
                <a16:creationId xmlns:a16="http://schemas.microsoft.com/office/drawing/2014/main" id="{D023C7B6-0430-47DB-94EF-E7BCA1745B44}"/>
              </a:ext>
            </a:extLst>
          </p:cNvPr>
          <p:cNvPicPr>
            <a:picLocks noRot="1" noChangeAspect="1"/>
          </p:cNvPicPr>
          <p:nvPr>
            <a:videoFile r:link="rId1"/>
          </p:nvPr>
        </p:nvPicPr>
        <p:blipFill>
          <a:blip r:embed="rId3"/>
          <a:stretch>
            <a:fillRect/>
          </a:stretch>
        </p:blipFill>
        <p:spPr>
          <a:xfrm>
            <a:off x="1958715" y="1152939"/>
            <a:ext cx="8624341" cy="48511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1581332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85000"/>
                    <a:lumOff val="1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63</a:t>
            </a:r>
          </a:p>
        </p:txBody>
      </p:sp>
      <p:sp>
        <p:nvSpPr>
          <p:cNvPr id="4" name="Rectangle 3">
            <a:extLst>
              <a:ext uri="{FF2B5EF4-FFF2-40B4-BE49-F238E27FC236}">
                <a16:creationId xmlns:a16="http://schemas.microsoft.com/office/drawing/2014/main" id="{027A48DE-F307-476F-BAA3-06F9DD529AB9}"/>
              </a:ext>
            </a:extLst>
          </p:cNvPr>
          <p:cNvSpPr/>
          <p:nvPr/>
        </p:nvSpPr>
        <p:spPr>
          <a:xfrm>
            <a:off x="3718586" y="2766032"/>
            <a:ext cx="5149167" cy="1107996"/>
          </a:xfrm>
          <a:prstGeom prst="rect">
            <a:avLst/>
          </a:prstGeom>
        </p:spPr>
        <p:txBody>
          <a:bodyPr wrap="none">
            <a:spAutoFit/>
          </a:bodyPr>
          <a:lstStyle/>
          <a:p>
            <a:pPr fontAlgn="base"/>
            <a:r>
              <a:rPr lang="en-US" sz="6600" b="1" dirty="0">
                <a:solidFill>
                  <a:schemeClr val="tx2">
                    <a:lumMod val="75000"/>
                  </a:schemeClr>
                </a:solidFill>
                <a:latin typeface="Microsoft Yi Baiti" panose="03000500000000000000" pitchFamily="66" charset="0"/>
                <a:ea typeface="Microsoft Yi Baiti" panose="03000500000000000000" pitchFamily="66" charset="0"/>
              </a:rPr>
              <a:t>Numbers 13-14</a:t>
            </a:r>
            <a:endParaRPr lang="en-US" sz="6600" b="1" i="0" dirty="0">
              <a:solidFill>
                <a:schemeClr val="tx2">
                  <a:lumMod val="75000"/>
                </a:schemeClr>
              </a:solidFill>
              <a:effectLst/>
              <a:latin typeface="Microsoft Yi Baiti" panose="03000500000000000000" pitchFamily="66" charset="0"/>
              <a:ea typeface="Microsoft Yi Baiti" panose="03000500000000000000" pitchFamily="66" charset="0"/>
            </a:endParaRPr>
          </a:p>
        </p:txBody>
      </p:sp>
    </p:spTree>
    <p:extLst>
      <p:ext uri="{BB962C8B-B14F-4D97-AF65-F5344CB8AC3E}">
        <p14:creationId xmlns:p14="http://schemas.microsoft.com/office/powerpoint/2010/main" val="3399110813"/>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ACF522-FA40-48DC-9FC0-DE4AD0DD2978}"/>
              </a:ext>
            </a:extLst>
          </p:cNvPr>
          <p:cNvSpPr/>
          <p:nvPr/>
        </p:nvSpPr>
        <p:spPr>
          <a:xfrm>
            <a:off x="1073859" y="783607"/>
            <a:ext cx="1838965" cy="369332"/>
          </a:xfrm>
          <a:prstGeom prst="rect">
            <a:avLst/>
          </a:prstGeom>
        </p:spPr>
        <p:txBody>
          <a:bodyPr wrap="none">
            <a:spAutoFit/>
          </a:bodyPr>
          <a:lstStyle/>
          <a:p>
            <a:pPr fontAlgn="base"/>
            <a:r>
              <a:rPr lang="en-US" b="1" dirty="0">
                <a:solidFill>
                  <a:schemeClr val="bg1"/>
                </a:solidFill>
                <a:latin typeface="Arial" panose="020B0604020202020204" pitchFamily="34" charset="0"/>
                <a:ea typeface="Microsoft Yi Baiti" panose="03000500000000000000" pitchFamily="66" charset="0"/>
                <a:cs typeface="Arial" panose="020B0604020202020204" pitchFamily="34" charset="0"/>
              </a:rPr>
              <a:t>Numbers 13-14</a:t>
            </a:r>
            <a:endParaRPr lang="en-US" b="1" i="0" dirty="0">
              <a:solidFill>
                <a:schemeClr val="bg1"/>
              </a:solidFill>
              <a:effectLst/>
              <a:latin typeface="Arial" panose="020B0604020202020204" pitchFamily="34" charset="0"/>
              <a:ea typeface="Microsoft Yi Baiti" panose="03000500000000000000" pitchFamily="66" charset="0"/>
              <a:cs typeface="Arial" panose="020B0604020202020204" pitchFamily="34" charset="0"/>
            </a:endParaRPr>
          </a:p>
        </p:txBody>
      </p:sp>
      <p:sp>
        <p:nvSpPr>
          <p:cNvPr id="2" name="Rectangle 1">
            <a:extLst>
              <a:ext uri="{FF2B5EF4-FFF2-40B4-BE49-F238E27FC236}">
                <a16:creationId xmlns:a16="http://schemas.microsoft.com/office/drawing/2014/main" id="{778A109E-6958-4594-942A-F5BDEAF40EFA}"/>
              </a:ext>
            </a:extLst>
          </p:cNvPr>
          <p:cNvSpPr/>
          <p:nvPr/>
        </p:nvSpPr>
        <p:spPr>
          <a:xfrm>
            <a:off x="2593144" y="2151727"/>
            <a:ext cx="7005711" cy="2554545"/>
          </a:xfrm>
          <a:prstGeom prst="rect">
            <a:avLst/>
          </a:prstGeom>
        </p:spPr>
        <p:txBody>
          <a:bodyPr wrap="square">
            <a:spAutoFit/>
          </a:bodyPr>
          <a:lstStyle/>
          <a:p>
            <a:pPr algn="ctr" fontAlgn="base"/>
            <a:r>
              <a:rPr lang="en-US" sz="4000" b="1" dirty="0">
                <a:solidFill>
                  <a:srgbClr val="FF0000"/>
                </a:solidFill>
                <a:latin typeface="Myanmar Text" panose="020B0502040204020203" pitchFamily="34" charset="0"/>
                <a:cs typeface="Myanmar Text" panose="020B0502040204020203" pitchFamily="34" charset="0"/>
              </a:rPr>
              <a:t>“Moses sends a member of each tribe to investigate the land of Canaan and report their findings”</a:t>
            </a:r>
            <a:endParaRPr lang="en-US" sz="4000" b="1" dirty="0">
              <a:solidFill>
                <a:srgbClr val="FF0000"/>
              </a:solidFill>
              <a:effectLst/>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14459836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02CBD6-64EE-4682-9434-3853BC3F7870}"/>
              </a:ext>
            </a:extLst>
          </p:cNvPr>
          <p:cNvSpPr/>
          <p:nvPr/>
        </p:nvSpPr>
        <p:spPr>
          <a:xfrm>
            <a:off x="1276369" y="1152939"/>
            <a:ext cx="2674130" cy="400110"/>
          </a:xfrm>
          <a:prstGeom prst="rect">
            <a:avLst/>
          </a:prstGeom>
        </p:spPr>
        <p:txBody>
          <a:bodyPr wrap="none">
            <a:spAutoFit/>
          </a:bodyPr>
          <a:lstStyle/>
          <a:p>
            <a:r>
              <a:rPr lang="en-US" sz="2000"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Dare to be a Mormon.</a:t>
            </a:r>
          </a:p>
        </p:txBody>
      </p:sp>
      <p:sp>
        <p:nvSpPr>
          <p:cNvPr id="5" name="Rectangle 4">
            <a:extLst>
              <a:ext uri="{FF2B5EF4-FFF2-40B4-BE49-F238E27FC236}">
                <a16:creationId xmlns:a16="http://schemas.microsoft.com/office/drawing/2014/main" id="{579448AD-C6D0-41C9-8688-4ADDBF5B3115}"/>
              </a:ext>
            </a:extLst>
          </p:cNvPr>
          <p:cNvSpPr/>
          <p:nvPr/>
        </p:nvSpPr>
        <p:spPr>
          <a:xfrm>
            <a:off x="3604612" y="2516960"/>
            <a:ext cx="2491388" cy="400110"/>
          </a:xfrm>
          <a:prstGeom prst="rect">
            <a:avLst/>
          </a:prstGeom>
        </p:spPr>
        <p:txBody>
          <a:bodyPr wrap="none">
            <a:spAutoFit/>
          </a:bodyPr>
          <a:lstStyle/>
          <a:p>
            <a:pPr fontAlgn="base"/>
            <a:r>
              <a:rPr lang="en-US" sz="2000"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Dare to stand alone.</a:t>
            </a:r>
          </a:p>
        </p:txBody>
      </p:sp>
      <p:sp>
        <p:nvSpPr>
          <p:cNvPr id="6" name="Rectangle 5">
            <a:extLst>
              <a:ext uri="{FF2B5EF4-FFF2-40B4-BE49-F238E27FC236}">
                <a16:creationId xmlns:a16="http://schemas.microsoft.com/office/drawing/2014/main" id="{5A7BC084-1184-41FD-BAB8-17A83B7286FA}"/>
              </a:ext>
            </a:extLst>
          </p:cNvPr>
          <p:cNvSpPr/>
          <p:nvPr/>
        </p:nvSpPr>
        <p:spPr>
          <a:xfrm>
            <a:off x="5875446" y="3859741"/>
            <a:ext cx="3429144" cy="400110"/>
          </a:xfrm>
          <a:prstGeom prst="rect">
            <a:avLst/>
          </a:prstGeom>
        </p:spPr>
        <p:txBody>
          <a:bodyPr wrap="none">
            <a:spAutoFit/>
          </a:bodyPr>
          <a:lstStyle/>
          <a:p>
            <a:r>
              <a:rPr lang="en-US" sz="2000"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Dare to have a purpose firm.</a:t>
            </a:r>
          </a:p>
        </p:txBody>
      </p:sp>
      <p:sp>
        <p:nvSpPr>
          <p:cNvPr id="7" name="Rectangle 6">
            <a:extLst>
              <a:ext uri="{FF2B5EF4-FFF2-40B4-BE49-F238E27FC236}">
                <a16:creationId xmlns:a16="http://schemas.microsoft.com/office/drawing/2014/main" id="{BD7B0956-BA41-477E-BEDE-E7BA408D7179}"/>
              </a:ext>
            </a:extLst>
          </p:cNvPr>
          <p:cNvSpPr/>
          <p:nvPr/>
        </p:nvSpPr>
        <p:spPr>
          <a:xfrm>
            <a:off x="8144269" y="5628298"/>
            <a:ext cx="2803973" cy="400110"/>
          </a:xfrm>
          <a:prstGeom prst="rect">
            <a:avLst/>
          </a:prstGeom>
        </p:spPr>
        <p:txBody>
          <a:bodyPr wrap="none">
            <a:spAutoFit/>
          </a:bodyPr>
          <a:lstStyle/>
          <a:p>
            <a:pPr fontAlgn="base"/>
            <a:r>
              <a:rPr lang="en-US" sz="2000"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Dare to make it known.</a:t>
            </a:r>
          </a:p>
        </p:txBody>
      </p:sp>
      <p:sp>
        <p:nvSpPr>
          <p:cNvPr id="8" name="Rectangle 7">
            <a:extLst>
              <a:ext uri="{FF2B5EF4-FFF2-40B4-BE49-F238E27FC236}">
                <a16:creationId xmlns:a16="http://schemas.microsoft.com/office/drawing/2014/main" id="{2D99E2FB-72ED-44A8-96EB-F093137295C7}"/>
              </a:ext>
            </a:extLst>
          </p:cNvPr>
          <p:cNvSpPr/>
          <p:nvPr/>
        </p:nvSpPr>
        <p:spPr>
          <a:xfrm>
            <a:off x="867508" y="5289562"/>
            <a:ext cx="4281268" cy="830997"/>
          </a:xfrm>
          <a:prstGeom prst="rect">
            <a:avLst/>
          </a:prstGeom>
        </p:spPr>
        <p:txBody>
          <a:bodyPr wrap="square">
            <a:spAutoFit/>
          </a:bodyPr>
          <a:lstStyle/>
          <a:p>
            <a:pPr algn="ct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President Thomas S. Monson (1927–2018). (This rhyme is found in “Dare to Stand Alone,” </a:t>
            </a:r>
            <a:r>
              <a:rPr lang="en-US" sz="1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Ensign</a:t>
            </a: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or </a:t>
            </a:r>
            <a:r>
              <a:rPr lang="en-US" sz="1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Liahona,</a:t>
            </a: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Nov. 2011, 61.)</a:t>
            </a:r>
          </a:p>
        </p:txBody>
      </p:sp>
    </p:spTree>
    <p:extLst>
      <p:ext uri="{BB962C8B-B14F-4D97-AF65-F5344CB8AC3E}">
        <p14:creationId xmlns:p14="http://schemas.microsoft.com/office/powerpoint/2010/main" val="21532812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Bible map 2">
            <a:extLst>
              <a:ext uri="{FF2B5EF4-FFF2-40B4-BE49-F238E27FC236}">
                <a16:creationId xmlns:a16="http://schemas.microsoft.com/office/drawing/2014/main" id="{2AC46AE1-D2E2-4DFA-9275-56C0F12A8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188" y="779683"/>
            <a:ext cx="8335624" cy="567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135669"/>
      </p:ext>
    </p:extLst>
  </p:cSld>
  <p:clrMapOvr>
    <a:masterClrMapping/>
  </p:clrMapOvr>
  <mc:AlternateContent xmlns:mc="http://schemas.openxmlformats.org/markup-compatibility/2006" xmlns:p14="http://schemas.microsoft.com/office/powerpoint/2010/main">
    <mc:Choice Requires="p14">
      <p:transition spd="slow" p14:dur="3750">
        <p14:shred pattern="rectang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1F05B3-84F5-4C44-9EDE-16C4C107CB19}"/>
              </a:ext>
            </a:extLst>
          </p:cNvPr>
          <p:cNvSpPr/>
          <p:nvPr/>
        </p:nvSpPr>
        <p:spPr>
          <a:xfrm>
            <a:off x="959369" y="922107"/>
            <a:ext cx="2508449" cy="891703"/>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9B6FD16-4ABE-4725-9947-02E0AD4684DB}"/>
              </a:ext>
            </a:extLst>
          </p:cNvPr>
          <p:cNvSpPr/>
          <p:nvPr/>
        </p:nvSpPr>
        <p:spPr>
          <a:xfrm>
            <a:off x="959370" y="1337605"/>
            <a:ext cx="9713626" cy="258532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8F297D8-C7BF-4C36-A42B-56D020D85225}"/>
              </a:ext>
            </a:extLst>
          </p:cNvPr>
          <p:cNvSpPr/>
          <p:nvPr/>
        </p:nvSpPr>
        <p:spPr>
          <a:xfrm>
            <a:off x="1115892" y="968273"/>
            <a:ext cx="235192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Numbers 13:17–20 </a:t>
            </a:r>
          </a:p>
        </p:txBody>
      </p:sp>
      <p:sp>
        <p:nvSpPr>
          <p:cNvPr id="4" name="Rectangle 3">
            <a:extLst>
              <a:ext uri="{FF2B5EF4-FFF2-40B4-BE49-F238E27FC236}">
                <a16:creationId xmlns:a16="http://schemas.microsoft.com/office/drawing/2014/main" id="{E28324E9-BF7F-4AF5-B76D-A27C048BDB97}"/>
              </a:ext>
            </a:extLst>
          </p:cNvPr>
          <p:cNvSpPr/>
          <p:nvPr/>
        </p:nvSpPr>
        <p:spPr>
          <a:xfrm>
            <a:off x="1115891" y="1337605"/>
            <a:ext cx="9557105"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 And Moses sent them to spy out the land of Canaan, and said unto them, Get you up this way southward, and go up into the mountain:</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see the land, what it is; and the people that dwelleth therein, whether they be strong or weak, few or many;</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what the land is that they dwell in, whether it be good or bad; and what cities they be that they dwell in, whether in tents, or in strong holds;</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what the land is, whether it be fat or lean, whether there be wood therein, or not. And be ye of good courage, and bring of the fruit of the land. Now the time was the time of the firstripe grapes.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A73C3AC-3928-413A-A456-CA9CAE928A15}"/>
              </a:ext>
            </a:extLst>
          </p:cNvPr>
          <p:cNvSpPr/>
          <p:nvPr/>
        </p:nvSpPr>
        <p:spPr>
          <a:xfrm>
            <a:off x="1115891" y="4130048"/>
            <a:ext cx="808807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Moses ask the men to find out about the land and the people?</a:t>
            </a:r>
          </a:p>
        </p:txBody>
      </p:sp>
    </p:spTree>
    <p:extLst>
      <p:ext uri="{BB962C8B-B14F-4D97-AF65-F5344CB8AC3E}">
        <p14:creationId xmlns:p14="http://schemas.microsoft.com/office/powerpoint/2010/main" val="3006829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2A91DB-C80D-45E9-A94A-F272A7674965}"/>
              </a:ext>
            </a:extLst>
          </p:cNvPr>
          <p:cNvSpPr/>
          <p:nvPr/>
        </p:nvSpPr>
        <p:spPr>
          <a:xfrm>
            <a:off x="1459042" y="1532278"/>
            <a:ext cx="9094032" cy="830997"/>
          </a:xfrm>
          <a:prstGeom prst="rect">
            <a:avLst/>
          </a:prstGeom>
        </p:spPr>
        <p:txBody>
          <a:bodyPr wrap="square">
            <a:spAutoFit/>
          </a:bodyPr>
          <a:lstStyle/>
          <a:p>
            <a:pPr algn="just"/>
            <a:r>
              <a:rPr lang="en-US" sz="2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10 spies’ report of the land and the people (Numbers 13:27–29, 31–33)</a:t>
            </a:r>
          </a:p>
        </p:txBody>
      </p:sp>
      <p:sp>
        <p:nvSpPr>
          <p:cNvPr id="4" name="Rectangle 3">
            <a:extLst>
              <a:ext uri="{FF2B5EF4-FFF2-40B4-BE49-F238E27FC236}">
                <a16:creationId xmlns:a16="http://schemas.microsoft.com/office/drawing/2014/main" id="{CE4D49E1-37C1-4F7D-8A4E-9F03CCA1F42B}"/>
              </a:ext>
            </a:extLst>
          </p:cNvPr>
          <p:cNvSpPr/>
          <p:nvPr/>
        </p:nvSpPr>
        <p:spPr>
          <a:xfrm>
            <a:off x="1459041" y="3198167"/>
            <a:ext cx="9094033" cy="461665"/>
          </a:xfrm>
          <a:prstGeom prst="rect">
            <a:avLst/>
          </a:prstGeom>
        </p:spPr>
        <p:txBody>
          <a:bodyPr wrap="square">
            <a:spAutoFit/>
          </a:bodyPr>
          <a:lstStyle/>
          <a:p>
            <a:pPr algn="just"/>
            <a:r>
              <a:rPr lang="en-US" sz="2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Israelites’ response to the 10 spies’ report (Numbers 14:1–4)</a:t>
            </a:r>
          </a:p>
        </p:txBody>
      </p:sp>
      <p:sp>
        <p:nvSpPr>
          <p:cNvPr id="5" name="Rectangle 4">
            <a:extLst>
              <a:ext uri="{FF2B5EF4-FFF2-40B4-BE49-F238E27FC236}">
                <a16:creationId xmlns:a16="http://schemas.microsoft.com/office/drawing/2014/main" id="{1039E89B-0838-45EA-83B3-66C0D40CE25E}"/>
              </a:ext>
            </a:extLst>
          </p:cNvPr>
          <p:cNvSpPr/>
          <p:nvPr/>
        </p:nvSpPr>
        <p:spPr>
          <a:xfrm>
            <a:off x="1459042" y="4589861"/>
            <a:ext cx="9094032" cy="830997"/>
          </a:xfrm>
          <a:prstGeom prst="rect">
            <a:avLst/>
          </a:prstGeom>
        </p:spPr>
        <p:txBody>
          <a:bodyPr wrap="square">
            <a:spAutoFit/>
          </a:bodyPr>
          <a:lstStyle/>
          <a:p>
            <a:pPr algn="just"/>
            <a:r>
              <a:rPr lang="en-US" sz="2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Joshua and Caleb’s report of the land and the people (Numbers 13:30; 14:6–9)</a:t>
            </a:r>
          </a:p>
        </p:txBody>
      </p:sp>
    </p:spTree>
    <p:extLst>
      <p:ext uri="{BB962C8B-B14F-4D97-AF65-F5344CB8AC3E}">
        <p14:creationId xmlns:p14="http://schemas.microsoft.com/office/powerpoint/2010/main" val="14411580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Folded Corner 7">
            <a:extLst>
              <a:ext uri="{FF2B5EF4-FFF2-40B4-BE49-F238E27FC236}">
                <a16:creationId xmlns:a16="http://schemas.microsoft.com/office/drawing/2014/main" id="{889C2D39-CE3E-404C-A32E-39AA9518880B}"/>
              </a:ext>
            </a:extLst>
          </p:cNvPr>
          <p:cNvSpPr/>
          <p:nvPr/>
        </p:nvSpPr>
        <p:spPr>
          <a:xfrm>
            <a:off x="642080" y="4741277"/>
            <a:ext cx="6320851" cy="1754326"/>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Folded Corner 6">
            <a:extLst>
              <a:ext uri="{FF2B5EF4-FFF2-40B4-BE49-F238E27FC236}">
                <a16:creationId xmlns:a16="http://schemas.microsoft.com/office/drawing/2014/main" id="{F59AAFDB-62C5-4529-AD39-4C50BDFDF13D}"/>
              </a:ext>
            </a:extLst>
          </p:cNvPr>
          <p:cNvSpPr/>
          <p:nvPr/>
        </p:nvSpPr>
        <p:spPr>
          <a:xfrm rot="10800000">
            <a:off x="5311515" y="2884333"/>
            <a:ext cx="6096000" cy="1586245"/>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Folded Corner 5">
            <a:extLst>
              <a:ext uri="{FF2B5EF4-FFF2-40B4-BE49-F238E27FC236}">
                <a16:creationId xmlns:a16="http://schemas.microsoft.com/office/drawing/2014/main" id="{8A137231-B797-4773-9159-B54E33B7F2EE}"/>
              </a:ext>
            </a:extLst>
          </p:cNvPr>
          <p:cNvSpPr/>
          <p:nvPr/>
        </p:nvSpPr>
        <p:spPr>
          <a:xfrm>
            <a:off x="642080" y="827093"/>
            <a:ext cx="6320851" cy="1754326"/>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F695492-D697-4F6A-A3DC-213A590968BE}"/>
              </a:ext>
            </a:extLst>
          </p:cNvPr>
          <p:cNvSpPr/>
          <p:nvPr/>
        </p:nvSpPr>
        <p:spPr>
          <a:xfrm>
            <a:off x="642081" y="910094"/>
            <a:ext cx="6320851" cy="1477328"/>
          </a:xfrm>
          <a:prstGeom prst="rect">
            <a:avLst/>
          </a:prstGeom>
        </p:spPr>
        <p:txBody>
          <a:bodyPr wrap="square">
            <a:spAutoFit/>
          </a:bodyPr>
          <a:lstStyle/>
          <a:p>
            <a:pPr algn="ctr" fontAlgn="base"/>
            <a:r>
              <a:rPr lang="en-US" b="1" dirty="0">
                <a:solidFill>
                  <a:schemeClr val="bg1"/>
                </a:solidFill>
                <a:latin typeface="Arial" panose="020B0604020202020204" pitchFamily="34" charset="0"/>
                <a:cs typeface="Arial" panose="020B0604020202020204" pitchFamily="34" charset="0"/>
              </a:rPr>
              <a:t>Questions for the 10 spies</a:t>
            </a:r>
          </a:p>
          <a:p>
            <a:pPr algn="ctr" fontAlgn="base">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How would you describe the land you saw?</a:t>
            </a:r>
          </a:p>
          <a:p>
            <a:pPr algn="ctr" fontAlgn="base">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How would you describe the people in the land of Canaan?</a:t>
            </a:r>
          </a:p>
          <a:p>
            <a:pPr algn="ctr" fontAlgn="base">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What feelings did you have when you saw the people? Why?</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9D6288D-8797-4FA0-BFCE-0A4FD0361E1F}"/>
              </a:ext>
            </a:extLst>
          </p:cNvPr>
          <p:cNvSpPr/>
          <p:nvPr/>
        </p:nvSpPr>
        <p:spPr>
          <a:xfrm>
            <a:off x="5296525" y="2922684"/>
            <a:ext cx="6096000" cy="1477328"/>
          </a:xfrm>
          <a:prstGeom prst="rect">
            <a:avLst/>
          </a:prstGeom>
        </p:spPr>
        <p:txBody>
          <a:bodyPr>
            <a:spAutoFit/>
          </a:bodyPr>
          <a:lstStyle/>
          <a:p>
            <a:pPr algn="ctr" fontAlgn="base"/>
            <a:r>
              <a:rPr lang="en-US" b="1" dirty="0">
                <a:solidFill>
                  <a:schemeClr val="bg1"/>
                </a:solidFill>
                <a:latin typeface="Arial" panose="020B0604020202020204" pitchFamily="34" charset="0"/>
                <a:cs typeface="Arial" panose="020B0604020202020204" pitchFamily="34" charset="0"/>
              </a:rPr>
              <a:t>Questions for the Israelites</a:t>
            </a:r>
          </a:p>
          <a:p>
            <a:pPr algn="ctr" fontAlgn="base">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What feelings did you have when you listened to the 10 spies’ report? Why?</a:t>
            </a:r>
          </a:p>
          <a:p>
            <a:pPr algn="ctr" fontAlgn="base">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What did you suggest the people do rather than follow Moses into the promised land? Why?</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8D1E2EF-B99C-4AD5-9D89-381E46CAF4BB}"/>
              </a:ext>
            </a:extLst>
          </p:cNvPr>
          <p:cNvSpPr/>
          <p:nvPr/>
        </p:nvSpPr>
        <p:spPr>
          <a:xfrm>
            <a:off x="754505" y="4769536"/>
            <a:ext cx="6096000" cy="1754326"/>
          </a:xfrm>
          <a:prstGeom prst="rect">
            <a:avLst/>
          </a:prstGeom>
        </p:spPr>
        <p:txBody>
          <a:bodyPr>
            <a:spAutoFit/>
          </a:bodyPr>
          <a:lstStyle/>
          <a:p>
            <a:pPr algn="ctr" fontAlgn="base"/>
            <a:r>
              <a:rPr lang="en-US" b="1" dirty="0">
                <a:solidFill>
                  <a:schemeClr val="bg1"/>
                </a:solidFill>
                <a:latin typeface="Arial" panose="020B0604020202020204" pitchFamily="34" charset="0"/>
                <a:cs typeface="Arial" panose="020B0604020202020204" pitchFamily="34" charset="0"/>
              </a:rPr>
              <a:t>Questions for Joshua and Caleb</a:t>
            </a:r>
          </a:p>
          <a:p>
            <a:pPr algn="ctr" fontAlgn="base">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How would you describe the land you saw?</a:t>
            </a:r>
          </a:p>
          <a:p>
            <a:pPr algn="ctr" fontAlgn="base">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How would you describe the people there?</a:t>
            </a:r>
          </a:p>
          <a:p>
            <a:pPr algn="ctr" fontAlgn="base">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The other spies are convinced that Israel cannot overcome the people in Canaan. Why are you so sure that Israel can?</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6805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10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Effect transition="in" filter="fade">
                                      <p:cBhvr>
                                        <p:cTn id="25" dur="10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DBD6E7-F93D-4A5A-A48D-7EA9A8010634}"/>
              </a:ext>
            </a:extLst>
          </p:cNvPr>
          <p:cNvSpPr/>
          <p:nvPr/>
        </p:nvSpPr>
        <p:spPr>
          <a:xfrm>
            <a:off x="1114265" y="920143"/>
            <a:ext cx="1733866" cy="503923"/>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BBF86D0-78EC-40AB-ACCC-922348D2D7AD}"/>
              </a:ext>
            </a:extLst>
          </p:cNvPr>
          <p:cNvSpPr/>
          <p:nvPr/>
        </p:nvSpPr>
        <p:spPr>
          <a:xfrm>
            <a:off x="1114266" y="1294657"/>
            <a:ext cx="9498769" cy="64633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E249C39-5D18-4A88-A4D8-C9B817AA0EB5}"/>
              </a:ext>
            </a:extLst>
          </p:cNvPr>
          <p:cNvSpPr/>
          <p:nvPr/>
        </p:nvSpPr>
        <p:spPr>
          <a:xfrm>
            <a:off x="1114268" y="1299839"/>
            <a:ext cx="9498767"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Only rebel not ye against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neither fear ye the people of the land; for they are bread for us: their defence is departed from them,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is with us: fear them not.</a:t>
            </a:r>
          </a:p>
        </p:txBody>
      </p:sp>
      <p:sp>
        <p:nvSpPr>
          <p:cNvPr id="4" name="Rectangle 3">
            <a:extLst>
              <a:ext uri="{FF2B5EF4-FFF2-40B4-BE49-F238E27FC236}">
                <a16:creationId xmlns:a16="http://schemas.microsoft.com/office/drawing/2014/main" id="{CDB931AB-C69C-4551-A57C-295881BA3B6B}"/>
              </a:ext>
            </a:extLst>
          </p:cNvPr>
          <p:cNvSpPr/>
          <p:nvPr/>
        </p:nvSpPr>
        <p:spPr>
          <a:xfrm>
            <a:off x="1114267" y="925325"/>
            <a:ext cx="1838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Numbers 14:9 </a:t>
            </a:r>
          </a:p>
        </p:txBody>
      </p:sp>
      <p:sp>
        <p:nvSpPr>
          <p:cNvPr id="5" name="Rectangle 4">
            <a:extLst>
              <a:ext uri="{FF2B5EF4-FFF2-40B4-BE49-F238E27FC236}">
                <a16:creationId xmlns:a16="http://schemas.microsoft.com/office/drawing/2014/main" id="{5EA49FD9-7F48-4FA3-ACA9-3BACE664DE33}"/>
              </a:ext>
            </a:extLst>
          </p:cNvPr>
          <p:cNvSpPr/>
          <p:nvPr/>
        </p:nvSpPr>
        <p:spPr>
          <a:xfrm>
            <a:off x="1114268" y="2218306"/>
            <a:ext cx="314701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phrase did you find? </a:t>
            </a:r>
          </a:p>
        </p:txBody>
      </p:sp>
      <p:sp>
        <p:nvSpPr>
          <p:cNvPr id="6" name="Rectangle 5">
            <a:extLst>
              <a:ext uri="{FF2B5EF4-FFF2-40B4-BE49-F238E27FC236}">
                <a16:creationId xmlns:a16="http://schemas.microsoft.com/office/drawing/2014/main" id="{6708CA5D-4148-4339-B402-78EC103D2E8E}"/>
              </a:ext>
            </a:extLst>
          </p:cNvPr>
          <p:cNvSpPr/>
          <p:nvPr/>
        </p:nvSpPr>
        <p:spPr>
          <a:xfrm>
            <a:off x="1114267" y="2782669"/>
            <a:ext cx="852440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principles can we learn from Joshua and Caleb’s words and example?</a:t>
            </a:r>
          </a:p>
        </p:txBody>
      </p:sp>
      <p:sp>
        <p:nvSpPr>
          <p:cNvPr id="7" name="Rectangle 6">
            <a:extLst>
              <a:ext uri="{FF2B5EF4-FFF2-40B4-BE49-F238E27FC236}">
                <a16:creationId xmlns:a16="http://schemas.microsoft.com/office/drawing/2014/main" id="{35316068-5F84-4077-AC18-AEE3B648D6A1}"/>
              </a:ext>
            </a:extLst>
          </p:cNvPr>
          <p:cNvSpPr/>
          <p:nvPr/>
        </p:nvSpPr>
        <p:spPr>
          <a:xfrm>
            <a:off x="2122086" y="3424137"/>
            <a:ext cx="8214610" cy="646331"/>
          </a:xfrm>
          <a:prstGeom prst="rect">
            <a:avLst/>
          </a:prstGeom>
        </p:spPr>
        <p:txBody>
          <a:bodyPr wrap="square">
            <a:spAutoFit/>
          </a:bodyPr>
          <a:lstStyle/>
          <a:p>
            <a:pPr algn="ct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know the Lord is with us, we can overcome fear and more courageously stand for righteousness.</a:t>
            </a:r>
          </a:p>
        </p:txBody>
      </p:sp>
    </p:spTree>
    <p:extLst>
      <p:ext uri="{BB962C8B-B14F-4D97-AF65-F5344CB8AC3E}">
        <p14:creationId xmlns:p14="http://schemas.microsoft.com/office/powerpoint/2010/main" val="33866923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49921"/>
                                  </p:iterate>
                                  <p:childTnLst>
                                    <p:set>
                                      <p:cBhvr>
                                        <p:cTn id="6" dur="1" fill="hold">
                                          <p:stCondLst>
                                            <p:cond delay="0"/>
                                          </p:stCondLst>
                                        </p:cTn>
                                        <p:tgtEl>
                                          <p:spTgt spid="5">
                                            <p:txEl>
                                              <p:pRg st="0" end="0"/>
                                            </p:txEl>
                                          </p:spTgt>
                                        </p:tgtEl>
                                        <p:attrNameLst>
                                          <p:attrName>style.visibility</p:attrName>
                                        </p:attrNameLst>
                                      </p:cBhvr>
                                      <p:to>
                                        <p:strVal val="visible"/>
                                      </p:to>
                                    </p:set>
                                    <p:set>
                                      <p:cBhvr>
                                        <p:cTn id="7" dur="114" fill="hold">
                                          <p:stCondLst>
                                            <p:cond delay="0"/>
                                          </p:stCondLst>
                                        </p:cTn>
                                        <p:tgtEl>
                                          <p:spTgt spid="5">
                                            <p:txEl>
                                              <p:pRg st="0" end="0"/>
                                            </p:txEl>
                                          </p:spTgt>
                                        </p:tgtEl>
                                        <p:attrNameLst>
                                          <p:attrName>style.rotation</p:attrName>
                                        </p:attrNameLst>
                                      </p:cBhvr>
                                      <p:to>
                                        <p:strVal val="-45.0"/>
                                      </p:to>
                                    </p:set>
                                    <p:anim calcmode="lin" valueType="num">
                                      <p:cBhvr>
                                        <p:cTn id="8" dur="114" fill="hold">
                                          <p:stCondLst>
                                            <p:cond delay="114"/>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114"/>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249"/>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3"/>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TotalTime>
  <Words>1193</Words>
  <Application>Microsoft Office PowerPoint</Application>
  <PresentationFormat>Widescreen</PresentationFormat>
  <Paragraphs>67</Paragraphs>
  <Slides>15</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Microsoft Yi Baiti</vt:lpstr>
      <vt:lpstr>Myanmar Text</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4270</cp:revision>
  <dcterms:created xsi:type="dcterms:W3CDTF">2018-08-29T04:26:39Z</dcterms:created>
  <dcterms:modified xsi:type="dcterms:W3CDTF">2022-01-21T02:39:32Z</dcterms:modified>
</cp:coreProperties>
</file>