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 id="390" r:id="rId14"/>
    <p:sldId id="391" r:id="rId15"/>
    <p:sldId id="39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F63"/>
    <a:srgbClr val="FF6600"/>
    <a:srgbClr val="D88028"/>
    <a:srgbClr val="0BA2C5"/>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8" d="100"/>
          <a:sy n="78" d="100"/>
        </p:scale>
        <p:origin x="883" y="43"/>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ideo" Target="https://www.youtube.com/embed/T6h2KhLtFAg?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FF6600"/>
                </a:solidFill>
                <a:effectLst>
                  <a:outerShdw blurRad="38100" dist="38100" dir="2700000" algn="tl">
                    <a:srgbClr val="000000">
                      <a:alpha val="43137"/>
                    </a:srgbClr>
                  </a:outerShdw>
                </a:effectLst>
                <a:latin typeface="Bahnschrift Light Condensed" panose="020B0502040204020203" pitchFamily="34" charset="0"/>
                <a:ea typeface="MS Gothic" panose="020B0609070205080204" pitchFamily="49" charset="-128"/>
                <a:cs typeface="Mongolian Baiti" panose="03000500000000000000" pitchFamily="66"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8C2D6F-C31F-4704-9D01-CB0D7347FDFF}"/>
              </a:ext>
            </a:extLst>
          </p:cNvPr>
          <p:cNvSpPr/>
          <p:nvPr/>
        </p:nvSpPr>
        <p:spPr>
          <a:xfrm>
            <a:off x="1033666" y="865879"/>
            <a:ext cx="1881809" cy="80742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B9B783F-0C5A-437B-917F-35BCCD62F77C}"/>
              </a:ext>
            </a:extLst>
          </p:cNvPr>
          <p:cNvSpPr/>
          <p:nvPr/>
        </p:nvSpPr>
        <p:spPr>
          <a:xfrm>
            <a:off x="1033667" y="1179599"/>
            <a:ext cx="9581324" cy="2308324"/>
          </a:xfrm>
          <a:prstGeom prst="round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4354B42-BEB3-4696-B537-4DED63660CD7}"/>
              </a:ext>
            </a:extLst>
          </p:cNvPr>
          <p:cNvSpPr/>
          <p:nvPr/>
        </p:nvSpPr>
        <p:spPr>
          <a:xfrm>
            <a:off x="1033669" y="3582914"/>
            <a:ext cx="946205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words or phrases indicate that some of the children of Israel were ungrateful despite the Lord’s blessings? </a:t>
            </a:r>
          </a:p>
        </p:txBody>
      </p:sp>
      <p:sp>
        <p:nvSpPr>
          <p:cNvPr id="4" name="Rectangle 3">
            <a:extLst>
              <a:ext uri="{FF2B5EF4-FFF2-40B4-BE49-F238E27FC236}">
                <a16:creationId xmlns:a16="http://schemas.microsoft.com/office/drawing/2014/main" id="{00AF9B9D-41A8-4C05-9A60-0A3539DB3D55}"/>
              </a:ext>
            </a:extLst>
          </p:cNvPr>
          <p:cNvSpPr/>
          <p:nvPr/>
        </p:nvSpPr>
        <p:spPr>
          <a:xfrm>
            <a:off x="1033668" y="4284054"/>
            <a:ext cx="718267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 Israelites’ poor example? </a:t>
            </a:r>
          </a:p>
        </p:txBody>
      </p:sp>
      <p:sp>
        <p:nvSpPr>
          <p:cNvPr id="5" name="Rectangle 4">
            <a:extLst>
              <a:ext uri="{FF2B5EF4-FFF2-40B4-BE49-F238E27FC236}">
                <a16:creationId xmlns:a16="http://schemas.microsoft.com/office/drawing/2014/main" id="{3622422B-0BCE-4AE7-9C8B-EEE06F4C00EC}"/>
              </a:ext>
            </a:extLst>
          </p:cNvPr>
          <p:cNvSpPr/>
          <p:nvPr/>
        </p:nvSpPr>
        <p:spPr>
          <a:xfrm>
            <a:off x="1033668" y="4815365"/>
            <a:ext cx="6321288" cy="369332"/>
          </a:xfrm>
          <a:prstGeom prst="rect">
            <a:avLst/>
          </a:prstGeom>
        </p:spPr>
        <p:txBody>
          <a:bodyPr wrap="square">
            <a:spAutoFit/>
          </a:bodyPr>
          <a:lstStyle/>
          <a:p>
            <a:r>
              <a:rPr lang="en-US" i="1"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Failing to recognize our blessings is ingratitude to the Lord.</a:t>
            </a:r>
          </a:p>
        </p:txBody>
      </p:sp>
      <p:sp>
        <p:nvSpPr>
          <p:cNvPr id="6" name="Rectangle 5">
            <a:extLst>
              <a:ext uri="{FF2B5EF4-FFF2-40B4-BE49-F238E27FC236}">
                <a16:creationId xmlns:a16="http://schemas.microsoft.com/office/drawing/2014/main" id="{5988E6BD-5311-4E9C-B41E-37A3BEBE7EDA}"/>
              </a:ext>
            </a:extLst>
          </p:cNvPr>
          <p:cNvSpPr/>
          <p:nvPr/>
        </p:nvSpPr>
        <p:spPr>
          <a:xfrm>
            <a:off x="1033668" y="5368645"/>
            <a:ext cx="946205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do to better recognize our blessings? How has doing this in the past helped you?</a:t>
            </a:r>
          </a:p>
        </p:txBody>
      </p:sp>
      <p:sp>
        <p:nvSpPr>
          <p:cNvPr id="7" name="Rectangle 6">
            <a:extLst>
              <a:ext uri="{FF2B5EF4-FFF2-40B4-BE49-F238E27FC236}">
                <a16:creationId xmlns:a16="http://schemas.microsoft.com/office/drawing/2014/main" id="{2E534C5A-92E8-415C-927C-C2276828D34D}"/>
              </a:ext>
            </a:extLst>
          </p:cNvPr>
          <p:cNvSpPr/>
          <p:nvPr/>
        </p:nvSpPr>
        <p:spPr>
          <a:xfrm>
            <a:off x="1033665" y="856857"/>
            <a:ext cx="1945979" cy="369332"/>
          </a:xfrm>
          <a:prstGeom prst="rect">
            <a:avLst/>
          </a:prstGeom>
        </p:spPr>
        <p:txBody>
          <a:bodyPr wrap="square">
            <a:spAutoFit/>
          </a:bodyPr>
          <a:lstStyle/>
          <a:p>
            <a:pPr fontAlgn="base"/>
            <a:r>
              <a:rPr lang="en-US" b="1" dirty="0">
                <a:solidFill>
                  <a:schemeClr val="bg1"/>
                </a:solidFill>
                <a:latin typeface="Arial" panose="020B0604020202020204" pitchFamily="34" charset="0"/>
                <a:cs typeface="Arial" panose="020B0604020202020204" pitchFamily="34" charset="0"/>
              </a:rPr>
              <a:t>Numbers 11:4-9</a:t>
            </a:r>
            <a:endParaRPr lang="en-US" b="1"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77D39BF-8330-4FC8-A4A3-F59E08A4E4E9}"/>
              </a:ext>
            </a:extLst>
          </p:cNvPr>
          <p:cNvSpPr/>
          <p:nvPr/>
        </p:nvSpPr>
        <p:spPr>
          <a:xfrm>
            <a:off x="1033668" y="1179599"/>
            <a:ext cx="9462052" cy="2308324"/>
          </a:xfrm>
          <a:prstGeom prst="rect">
            <a:avLst/>
          </a:prstGeom>
        </p:spPr>
        <p:txBody>
          <a:bodyPr wrap="square">
            <a:spAutoFit/>
          </a:bodyPr>
          <a:lstStyle/>
          <a:p>
            <a:pPr algn="just" fontAlgn="base"/>
            <a:r>
              <a:rPr lang="en-US" sz="1600" b="1" dirty="0">
                <a:latin typeface="Arial" panose="020B0604020202020204" pitchFamily="34" charset="0"/>
                <a:cs typeface="Arial" panose="020B0604020202020204" pitchFamily="34" charset="0"/>
              </a:rPr>
              <a:t>4 </a:t>
            </a:r>
            <a:r>
              <a:rPr lang="en-US" sz="1600" dirty="0">
                <a:latin typeface="Arial" panose="020B0604020202020204" pitchFamily="34" charset="0"/>
                <a:cs typeface="Arial" panose="020B0604020202020204" pitchFamily="34" charset="0"/>
              </a:rPr>
              <a:t>¶ And the mixed multitude that was among them fell a lusting: and the children of Israel also wept again, and said, Who shall give us flesh to eat?</a:t>
            </a:r>
          </a:p>
          <a:p>
            <a:pPr algn="just" fontAlgn="base"/>
            <a:r>
              <a:rPr lang="en-US" sz="1600" b="1" dirty="0">
                <a:latin typeface="Arial" panose="020B0604020202020204" pitchFamily="34" charset="0"/>
                <a:cs typeface="Arial" panose="020B0604020202020204" pitchFamily="34" charset="0"/>
              </a:rPr>
              <a:t>5 </a:t>
            </a:r>
            <a:r>
              <a:rPr lang="en-US" sz="1600" dirty="0">
                <a:latin typeface="Arial" panose="020B0604020202020204" pitchFamily="34" charset="0"/>
                <a:cs typeface="Arial" panose="020B0604020202020204" pitchFamily="34" charset="0"/>
              </a:rPr>
              <a:t>We remember the fish, which we did eat in Egypt freely; the cucumbers, and the melons, and the leeks, and the onions, and the garlick:</a:t>
            </a:r>
          </a:p>
          <a:p>
            <a:pPr algn="just" fontAlgn="base"/>
            <a:r>
              <a:rPr lang="en-US" sz="1600" b="1" dirty="0">
                <a:latin typeface="Arial" panose="020B0604020202020204" pitchFamily="34" charset="0"/>
                <a:cs typeface="Arial" panose="020B0604020202020204" pitchFamily="34" charset="0"/>
              </a:rPr>
              <a:t>6 </a:t>
            </a:r>
            <a:r>
              <a:rPr lang="en-US" sz="1600" dirty="0">
                <a:latin typeface="Arial" panose="020B0604020202020204" pitchFamily="34" charset="0"/>
                <a:cs typeface="Arial" panose="020B0604020202020204" pitchFamily="34" charset="0"/>
              </a:rPr>
              <a:t>But now our soul is dried away: there is nothing at all, beside this manna, before our eyes.</a:t>
            </a:r>
          </a:p>
          <a:p>
            <a:pPr algn="just" fontAlgn="base"/>
            <a:r>
              <a:rPr lang="en-US" sz="1600" b="1" dirty="0">
                <a:latin typeface="Arial" panose="020B0604020202020204" pitchFamily="34" charset="0"/>
                <a:cs typeface="Arial" panose="020B0604020202020204" pitchFamily="34" charset="0"/>
              </a:rPr>
              <a:t>7 </a:t>
            </a:r>
            <a:r>
              <a:rPr lang="en-US" sz="1600" dirty="0">
                <a:latin typeface="Arial" panose="020B0604020202020204" pitchFamily="34" charset="0"/>
                <a:cs typeface="Arial" panose="020B0604020202020204" pitchFamily="34" charset="0"/>
              </a:rPr>
              <a:t>And the manna was as coriander seed, and the colour thereof as the colour of bdellium.</a:t>
            </a:r>
          </a:p>
          <a:p>
            <a:pPr algn="just" fontAlgn="base"/>
            <a:r>
              <a:rPr lang="en-US" sz="1600" b="1" dirty="0">
                <a:latin typeface="Arial" panose="020B0604020202020204" pitchFamily="34" charset="0"/>
                <a:cs typeface="Arial" panose="020B0604020202020204" pitchFamily="34" charset="0"/>
              </a:rPr>
              <a:t>8 </a:t>
            </a:r>
            <a:r>
              <a:rPr lang="en-US" sz="1600" dirty="0">
                <a:latin typeface="Arial" panose="020B0604020202020204" pitchFamily="34" charset="0"/>
                <a:cs typeface="Arial" panose="020B0604020202020204" pitchFamily="34" charset="0"/>
              </a:rPr>
              <a:t>And the people went about, and gathered it, and ground it in mills, or beat it in a mortar, and baked it in pans, and made cakes of it: and the taste of it was as the taste of fresh oil.</a:t>
            </a:r>
          </a:p>
          <a:p>
            <a:pPr algn="just" fontAlgn="base"/>
            <a:r>
              <a:rPr lang="en-US" sz="1600" b="1" dirty="0">
                <a:latin typeface="Arial" panose="020B0604020202020204" pitchFamily="34" charset="0"/>
                <a:cs typeface="Arial" panose="020B0604020202020204" pitchFamily="34" charset="0"/>
              </a:rPr>
              <a:t>9 </a:t>
            </a:r>
            <a:r>
              <a:rPr lang="en-US" sz="1600" dirty="0">
                <a:latin typeface="Arial" panose="020B0604020202020204" pitchFamily="34" charset="0"/>
                <a:cs typeface="Arial" panose="020B0604020202020204" pitchFamily="34" charset="0"/>
              </a:rPr>
              <a:t>And when the dew fell upon the camp in the night, the manna fell upon it.</a:t>
            </a:r>
            <a:endParaRPr lang="en-US" sz="16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7567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7"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5">
                                            <p:txEl>
                                              <p:pRg st="0" end="0"/>
                                            </p:txEl>
                                          </p:spTgt>
                                        </p:tgtEl>
                                        <p:attrNameLst>
                                          <p:attrName>style.visibility</p:attrName>
                                        </p:attrNameLst>
                                      </p:cBhvr>
                                      <p:to>
                                        <p:strVal val="visible"/>
                                      </p:to>
                                    </p:set>
                                    <p:anim calcmode="lin" valueType="num">
                                      <p:cBhvr>
                                        <p:cTn id="33"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randombar(vertic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26AE7C-0069-496C-B330-BE38928C1811}"/>
              </a:ext>
            </a:extLst>
          </p:cNvPr>
          <p:cNvSpPr/>
          <p:nvPr/>
        </p:nvSpPr>
        <p:spPr>
          <a:xfrm>
            <a:off x="1362763" y="968273"/>
            <a:ext cx="254883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Numbers 11:11–12:16</a:t>
            </a:r>
            <a:endParaRPr lang="en-US"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6B2F390-EA6B-4D98-9044-E4414D802384}"/>
              </a:ext>
            </a:extLst>
          </p:cNvPr>
          <p:cNvSpPr/>
          <p:nvPr/>
        </p:nvSpPr>
        <p:spPr>
          <a:xfrm>
            <a:off x="2014330" y="2151727"/>
            <a:ext cx="7381462" cy="1938992"/>
          </a:xfrm>
          <a:prstGeom prst="rect">
            <a:avLst/>
          </a:prstGeom>
        </p:spPr>
        <p:txBody>
          <a:bodyPr wrap="square">
            <a:spAutoFit/>
          </a:bodyPr>
          <a:lstStyle/>
          <a:p>
            <a:pPr algn="ctr" fontAlgn="base"/>
            <a:r>
              <a:rPr lang="en-US" sz="4000" b="1" dirty="0">
                <a:solidFill>
                  <a:srgbClr val="002060"/>
                </a:solidFill>
                <a:latin typeface="Open Sans"/>
              </a:rPr>
              <a:t>“Moses feels overwhelmed by his challenges and Aaron and Miriam speak against him”</a:t>
            </a:r>
            <a:endParaRPr lang="en-US" sz="4000" b="1" dirty="0">
              <a:solidFill>
                <a:srgbClr val="002060"/>
              </a:solidFill>
              <a:effectLst/>
              <a:latin typeface="Open Sans"/>
            </a:endParaRPr>
          </a:p>
        </p:txBody>
      </p:sp>
    </p:spTree>
    <p:extLst>
      <p:ext uri="{BB962C8B-B14F-4D97-AF65-F5344CB8AC3E}">
        <p14:creationId xmlns:p14="http://schemas.microsoft.com/office/powerpoint/2010/main" val="29957586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374D21D-A4B0-437E-AF14-CA67A7D0995B}"/>
              </a:ext>
            </a:extLst>
          </p:cNvPr>
          <p:cNvSpPr/>
          <p:nvPr/>
        </p:nvSpPr>
        <p:spPr>
          <a:xfrm>
            <a:off x="1206485" y="968273"/>
            <a:ext cx="2212576" cy="88703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11D9EA2-D47F-4636-9DF9-AF7B2F9C7675}"/>
              </a:ext>
            </a:extLst>
          </p:cNvPr>
          <p:cNvSpPr/>
          <p:nvPr/>
        </p:nvSpPr>
        <p:spPr>
          <a:xfrm>
            <a:off x="1206485" y="1337605"/>
            <a:ext cx="9395254" cy="2062103"/>
          </a:xfrm>
          <a:prstGeom prst="round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AC81AE4-D004-4A07-B374-9BB7386DE952}"/>
              </a:ext>
            </a:extLst>
          </p:cNvPr>
          <p:cNvSpPr/>
          <p:nvPr/>
        </p:nvSpPr>
        <p:spPr>
          <a:xfrm>
            <a:off x="1206485" y="1337605"/>
            <a:ext cx="9263270" cy="2062103"/>
          </a:xfrm>
          <a:prstGeom prst="rect">
            <a:avLst/>
          </a:prstGeom>
        </p:spPr>
        <p:txBody>
          <a:bodyPr wrap="square">
            <a:spAutoFit/>
          </a:bodyPr>
          <a:lstStyle/>
          <a:p>
            <a:pPr algn="just" fontAlgn="base"/>
            <a:r>
              <a:rPr lang="en-US" sz="1600" b="1" dirty="0">
                <a:latin typeface="Arial" panose="020B0604020202020204" pitchFamily="34" charset="0"/>
                <a:cs typeface="Arial" panose="020B0604020202020204" pitchFamily="34" charset="0"/>
              </a:rPr>
              <a:t>11 </a:t>
            </a:r>
            <a:r>
              <a:rPr lang="en-US" sz="1600" dirty="0">
                <a:latin typeface="Arial" panose="020B0604020202020204" pitchFamily="34" charset="0"/>
                <a:cs typeface="Arial" panose="020B0604020202020204" pitchFamily="34" charset="0"/>
              </a:rPr>
              <a:t>And Moses said unto the </a:t>
            </a:r>
            <a:r>
              <a:rPr lang="en-US" sz="1600" cap="small" dirty="0">
                <a:latin typeface="Arial" panose="020B0604020202020204" pitchFamily="34" charset="0"/>
                <a:cs typeface="Arial" panose="020B0604020202020204" pitchFamily="34" charset="0"/>
              </a:rPr>
              <a:t>Lord</a:t>
            </a:r>
            <a:r>
              <a:rPr lang="en-US" sz="1600" dirty="0">
                <a:latin typeface="Arial" panose="020B0604020202020204" pitchFamily="34" charset="0"/>
                <a:cs typeface="Arial" panose="020B0604020202020204" pitchFamily="34" charset="0"/>
              </a:rPr>
              <a:t>, Wherefore hast thou afflicted thy servant? and wherefore have I not found favour in thy sight, that thou layest the burden of all this people upon me?</a:t>
            </a:r>
          </a:p>
          <a:p>
            <a:pPr algn="just" fontAlgn="base"/>
            <a:r>
              <a:rPr lang="en-US" sz="1600" b="1" dirty="0">
                <a:latin typeface="Arial" panose="020B0604020202020204" pitchFamily="34" charset="0"/>
                <a:cs typeface="Arial" panose="020B0604020202020204" pitchFamily="34" charset="0"/>
              </a:rPr>
              <a:t>12 </a:t>
            </a:r>
            <a:r>
              <a:rPr lang="en-US" sz="1600" dirty="0">
                <a:latin typeface="Arial" panose="020B0604020202020204" pitchFamily="34" charset="0"/>
                <a:cs typeface="Arial" panose="020B0604020202020204" pitchFamily="34" charset="0"/>
              </a:rPr>
              <a:t>Have I conceived all this people? have I begotten them, that thou shouldest say unto me, Carry them in thy bosom, as a nursing father beareth the sucking child, unto the land which thou swarest unto their fathers?</a:t>
            </a:r>
          </a:p>
          <a:p>
            <a:pPr algn="just" fontAlgn="base"/>
            <a:r>
              <a:rPr lang="en-US" sz="1600" b="1" dirty="0">
                <a:latin typeface="Arial" panose="020B0604020202020204" pitchFamily="34" charset="0"/>
                <a:cs typeface="Arial" panose="020B0604020202020204" pitchFamily="34" charset="0"/>
              </a:rPr>
              <a:t>13 </a:t>
            </a:r>
            <a:r>
              <a:rPr lang="en-US" sz="1600" dirty="0">
                <a:latin typeface="Arial" panose="020B0604020202020204" pitchFamily="34" charset="0"/>
                <a:cs typeface="Arial" panose="020B0604020202020204" pitchFamily="34" charset="0"/>
              </a:rPr>
              <a:t>Whence should I have flesh to give unto all this people? for they weep unto me, saying, Give us flesh, that we may eat.</a:t>
            </a:r>
          </a:p>
          <a:p>
            <a:pPr algn="just" fontAlgn="base"/>
            <a:r>
              <a:rPr lang="en-US" sz="1600" b="1" dirty="0">
                <a:latin typeface="Arial" panose="020B0604020202020204" pitchFamily="34" charset="0"/>
                <a:cs typeface="Arial" panose="020B0604020202020204" pitchFamily="34" charset="0"/>
              </a:rPr>
              <a:t>14 </a:t>
            </a:r>
            <a:r>
              <a:rPr lang="en-US" sz="1600" dirty="0">
                <a:latin typeface="Arial" panose="020B0604020202020204" pitchFamily="34" charset="0"/>
                <a:cs typeface="Arial" panose="020B0604020202020204" pitchFamily="34" charset="0"/>
              </a:rPr>
              <a:t>I am not able to bear all this people alone, because it is too heavy for me.</a:t>
            </a:r>
            <a:endParaRPr lang="en-US" sz="1600" b="0" i="0" dirty="0">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C30FBE3-B0B3-4FDE-BDC5-AAF8AB272A8D}"/>
              </a:ext>
            </a:extLst>
          </p:cNvPr>
          <p:cNvSpPr/>
          <p:nvPr/>
        </p:nvSpPr>
        <p:spPr>
          <a:xfrm>
            <a:off x="1206485" y="968273"/>
            <a:ext cx="232640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Numbers 11:11–14 </a:t>
            </a:r>
          </a:p>
        </p:txBody>
      </p:sp>
      <p:sp>
        <p:nvSpPr>
          <p:cNvPr id="6" name="Rectangle 5">
            <a:extLst>
              <a:ext uri="{FF2B5EF4-FFF2-40B4-BE49-F238E27FC236}">
                <a16:creationId xmlns:a16="http://schemas.microsoft.com/office/drawing/2014/main" id="{D176DFD0-7A62-45BC-85ED-359E898761B3}"/>
              </a:ext>
            </a:extLst>
          </p:cNvPr>
          <p:cNvSpPr/>
          <p:nvPr/>
        </p:nvSpPr>
        <p:spPr>
          <a:xfrm>
            <a:off x="1206485" y="3669310"/>
            <a:ext cx="537839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challenge did Moses present to the Lord?</a:t>
            </a:r>
          </a:p>
        </p:txBody>
      </p:sp>
      <p:sp>
        <p:nvSpPr>
          <p:cNvPr id="7" name="Rectangle 6">
            <a:extLst>
              <a:ext uri="{FF2B5EF4-FFF2-40B4-BE49-F238E27FC236}">
                <a16:creationId xmlns:a16="http://schemas.microsoft.com/office/drawing/2014/main" id="{6AE5746B-B85B-4CC6-881F-91E7E7C3144A}"/>
              </a:ext>
            </a:extLst>
          </p:cNvPr>
          <p:cNvSpPr/>
          <p:nvPr/>
        </p:nvSpPr>
        <p:spPr>
          <a:xfrm>
            <a:off x="2405269" y="4417800"/>
            <a:ext cx="7381461" cy="646331"/>
          </a:xfrm>
          <a:prstGeom prst="rect">
            <a:avLst/>
          </a:prstGeom>
        </p:spPr>
        <p:txBody>
          <a:bodyPr wrap="square">
            <a:spAutoFit/>
          </a:bodyPr>
          <a:lstStyle/>
          <a:p>
            <a:pPr algn="ctr"/>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Moses felt overwhelmed trying to lead a large number of people who were selfish and ungrateful.</a:t>
            </a:r>
          </a:p>
        </p:txBody>
      </p:sp>
    </p:spTree>
    <p:extLst>
      <p:ext uri="{BB962C8B-B14F-4D97-AF65-F5344CB8AC3E}">
        <p14:creationId xmlns:p14="http://schemas.microsoft.com/office/powerpoint/2010/main" val="2120080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382F59-8772-4438-8EA7-7D0CB8230DD0}"/>
              </a:ext>
            </a:extLst>
          </p:cNvPr>
          <p:cNvSpPr/>
          <p:nvPr/>
        </p:nvSpPr>
        <p:spPr>
          <a:xfrm>
            <a:off x="1378223" y="968273"/>
            <a:ext cx="2210928" cy="74651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1E4B38A-3D05-4934-B525-70373A2B363F}"/>
              </a:ext>
            </a:extLst>
          </p:cNvPr>
          <p:cNvSpPr/>
          <p:nvPr/>
        </p:nvSpPr>
        <p:spPr>
          <a:xfrm>
            <a:off x="1378224" y="1337605"/>
            <a:ext cx="9236765" cy="1754326"/>
          </a:xfrm>
          <a:prstGeom prst="round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D285C67-600D-4E6C-9EDB-A176E997D7B5}"/>
              </a:ext>
            </a:extLst>
          </p:cNvPr>
          <p:cNvSpPr/>
          <p:nvPr/>
        </p:nvSpPr>
        <p:spPr>
          <a:xfrm>
            <a:off x="1378225" y="1337605"/>
            <a:ext cx="9236765" cy="1754326"/>
          </a:xfrm>
          <a:prstGeom prst="rect">
            <a:avLst/>
          </a:prstGeom>
        </p:spPr>
        <p:txBody>
          <a:bodyPr wrap="square">
            <a:spAutoFit/>
          </a:bodyPr>
          <a:lstStyle/>
          <a:p>
            <a:pPr algn="just" fontAlgn="base"/>
            <a:r>
              <a:rPr lang="en-US" b="1" dirty="0">
                <a:latin typeface="Arial" panose="020B0604020202020204" pitchFamily="34" charset="0"/>
                <a:cs typeface="Arial" panose="020B0604020202020204" pitchFamily="34" charset="0"/>
              </a:rPr>
              <a:t>16 </a:t>
            </a:r>
            <a:r>
              <a:rPr lang="en-US" dirty="0">
                <a:latin typeface="Arial" panose="020B0604020202020204" pitchFamily="34" charset="0"/>
                <a:cs typeface="Arial" panose="020B0604020202020204" pitchFamily="34" charset="0"/>
              </a:rPr>
              <a:t>¶ And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said unto Moses, Gather unto me seventy men of the elders of Israel, whom thou knowest to be the elders of the people, and officers over them; and bring them unto the tabernacle of the congregation, that they may stand there with thee.</a:t>
            </a:r>
          </a:p>
          <a:p>
            <a:pPr algn="just" fontAlgn="base"/>
            <a:r>
              <a:rPr lang="en-US" b="1" dirty="0">
                <a:latin typeface="Arial" panose="020B0604020202020204" pitchFamily="34" charset="0"/>
                <a:cs typeface="Arial" panose="020B0604020202020204" pitchFamily="34" charset="0"/>
              </a:rPr>
              <a:t>17 </a:t>
            </a:r>
            <a:r>
              <a:rPr lang="en-US" dirty="0">
                <a:latin typeface="Arial" panose="020B0604020202020204" pitchFamily="34" charset="0"/>
                <a:cs typeface="Arial" panose="020B0604020202020204" pitchFamily="34" charset="0"/>
              </a:rPr>
              <a:t>And I will come down and talk with thee there: and I will take of the spirit which is upon thee, and will put it upon them; and they shall bear the burden of the people with thee, that thou bear it not thyself alone.</a:t>
            </a:r>
            <a:endParaRPr lang="en-US" b="0" i="0" dirty="0">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72DAEDB-DDAA-4CAD-A2F9-5CDC4E3DD04B}"/>
              </a:ext>
            </a:extLst>
          </p:cNvPr>
          <p:cNvSpPr/>
          <p:nvPr/>
        </p:nvSpPr>
        <p:spPr>
          <a:xfrm>
            <a:off x="1378225" y="968273"/>
            <a:ext cx="221092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Numbers 11:16–17</a:t>
            </a:r>
          </a:p>
        </p:txBody>
      </p:sp>
      <p:sp>
        <p:nvSpPr>
          <p:cNvPr id="5" name="Rectangle 4">
            <a:extLst>
              <a:ext uri="{FF2B5EF4-FFF2-40B4-BE49-F238E27FC236}">
                <a16:creationId xmlns:a16="http://schemas.microsoft.com/office/drawing/2014/main" id="{02D0DE10-B9DB-4BB3-9959-16A34769EC8B}"/>
              </a:ext>
            </a:extLst>
          </p:cNvPr>
          <p:cNvSpPr/>
          <p:nvPr/>
        </p:nvSpPr>
        <p:spPr>
          <a:xfrm>
            <a:off x="1378225" y="3429000"/>
            <a:ext cx="887895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solution did the Lord provide to help ease Moses’s burden of leadership?</a:t>
            </a:r>
          </a:p>
        </p:txBody>
      </p:sp>
      <p:sp>
        <p:nvSpPr>
          <p:cNvPr id="6" name="Rectangle 5">
            <a:extLst>
              <a:ext uri="{FF2B5EF4-FFF2-40B4-BE49-F238E27FC236}">
                <a16:creationId xmlns:a16="http://schemas.microsoft.com/office/drawing/2014/main" id="{6262A0C1-46A6-4DAB-8E4C-0564985B2ED6}"/>
              </a:ext>
            </a:extLst>
          </p:cNvPr>
          <p:cNvSpPr/>
          <p:nvPr/>
        </p:nvSpPr>
        <p:spPr>
          <a:xfrm>
            <a:off x="1378224" y="3908240"/>
            <a:ext cx="923676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say he would put upon the 70 elders of Israel that would help them bear the burden of the people?</a:t>
            </a:r>
          </a:p>
        </p:txBody>
      </p:sp>
    </p:spTree>
    <p:extLst>
      <p:ext uri="{BB962C8B-B14F-4D97-AF65-F5344CB8AC3E}">
        <p14:creationId xmlns:p14="http://schemas.microsoft.com/office/powerpoint/2010/main" val="3622552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441AF2-3131-4100-BE1C-F78A530AAC99}"/>
              </a:ext>
            </a:extLst>
          </p:cNvPr>
          <p:cNvSpPr/>
          <p:nvPr/>
        </p:nvSpPr>
        <p:spPr>
          <a:xfrm>
            <a:off x="1378223" y="968273"/>
            <a:ext cx="2159632" cy="74651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6494B95-83BA-4030-8024-D82920464AA0}"/>
              </a:ext>
            </a:extLst>
          </p:cNvPr>
          <p:cNvSpPr/>
          <p:nvPr/>
        </p:nvSpPr>
        <p:spPr>
          <a:xfrm>
            <a:off x="1378225" y="1337605"/>
            <a:ext cx="9435550" cy="2091395"/>
          </a:xfrm>
          <a:prstGeom prst="round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B39E6CF-474B-4A5C-A4FB-5108F91EF934}"/>
              </a:ext>
            </a:extLst>
          </p:cNvPr>
          <p:cNvSpPr/>
          <p:nvPr/>
        </p:nvSpPr>
        <p:spPr>
          <a:xfrm>
            <a:off x="1378225" y="968273"/>
            <a:ext cx="215963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Numbers 11:18-20</a:t>
            </a:r>
          </a:p>
        </p:txBody>
      </p:sp>
      <p:sp>
        <p:nvSpPr>
          <p:cNvPr id="2" name="Rectangle 1">
            <a:extLst>
              <a:ext uri="{FF2B5EF4-FFF2-40B4-BE49-F238E27FC236}">
                <a16:creationId xmlns:a16="http://schemas.microsoft.com/office/drawing/2014/main" id="{75D9158E-099F-497E-AF88-3762EB1DFCD5}"/>
              </a:ext>
            </a:extLst>
          </p:cNvPr>
          <p:cNvSpPr/>
          <p:nvPr/>
        </p:nvSpPr>
        <p:spPr>
          <a:xfrm>
            <a:off x="1378224" y="1337605"/>
            <a:ext cx="9435551" cy="2031325"/>
          </a:xfrm>
          <a:prstGeom prst="rect">
            <a:avLst/>
          </a:prstGeom>
        </p:spPr>
        <p:txBody>
          <a:bodyPr wrap="square">
            <a:spAutoFit/>
          </a:bodyPr>
          <a:lstStyle/>
          <a:p>
            <a:pPr algn="just" fontAlgn="base"/>
            <a:r>
              <a:rPr lang="en-US" b="1" dirty="0">
                <a:latin typeface="Arial" panose="020B0604020202020204" pitchFamily="34" charset="0"/>
                <a:cs typeface="Arial" panose="020B0604020202020204" pitchFamily="34" charset="0"/>
              </a:rPr>
              <a:t>18 </a:t>
            </a:r>
            <a:r>
              <a:rPr lang="en-US" dirty="0">
                <a:latin typeface="Arial" panose="020B0604020202020204" pitchFamily="34" charset="0"/>
                <a:cs typeface="Arial" panose="020B0604020202020204" pitchFamily="34" charset="0"/>
              </a:rPr>
              <a:t>And say thou unto the people, Sanctify yourselves against to morrow, and ye shall eat flesh: for ye have wept in the ears of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saying, Who shall give us flesh to eat? for it was well with us in Egypt: therefore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will give you flesh, and ye shall eat.</a:t>
            </a:r>
          </a:p>
          <a:p>
            <a:pPr algn="just" fontAlgn="base"/>
            <a:r>
              <a:rPr lang="en-US" b="1" dirty="0">
                <a:latin typeface="Arial" panose="020B0604020202020204" pitchFamily="34" charset="0"/>
                <a:cs typeface="Arial" panose="020B0604020202020204" pitchFamily="34" charset="0"/>
              </a:rPr>
              <a:t>19 </a:t>
            </a:r>
            <a:r>
              <a:rPr lang="en-US" dirty="0">
                <a:latin typeface="Arial" panose="020B0604020202020204" pitchFamily="34" charset="0"/>
                <a:cs typeface="Arial" panose="020B0604020202020204" pitchFamily="34" charset="0"/>
              </a:rPr>
              <a:t>Ye shall not eat one day, nor two days, nor five days, neither ten days, nor twenty days;</a:t>
            </a:r>
          </a:p>
          <a:p>
            <a:pPr algn="just" fontAlgn="base"/>
            <a:r>
              <a:rPr lang="en-US" b="1" dirty="0">
                <a:latin typeface="Arial" panose="020B0604020202020204" pitchFamily="34" charset="0"/>
                <a:cs typeface="Arial" panose="020B0604020202020204" pitchFamily="34" charset="0"/>
              </a:rPr>
              <a:t>20 </a:t>
            </a:r>
            <a:r>
              <a:rPr lang="en-US" dirty="0">
                <a:latin typeface="Arial" panose="020B0604020202020204" pitchFamily="34" charset="0"/>
                <a:cs typeface="Arial" panose="020B0604020202020204" pitchFamily="34" charset="0"/>
              </a:rPr>
              <a:t>But even a whole month, until it come out at your nostrils, and it be loathsome unto you: because that ye have despised the </a:t>
            </a:r>
            <a:r>
              <a:rPr lang="en-US" cap="small" dirty="0">
                <a:latin typeface="Arial" panose="020B0604020202020204" pitchFamily="34" charset="0"/>
                <a:cs typeface="Arial" panose="020B0604020202020204" pitchFamily="34" charset="0"/>
              </a:rPr>
              <a:t>Lord </a:t>
            </a:r>
            <a:r>
              <a:rPr lang="en-US" dirty="0">
                <a:latin typeface="Arial" panose="020B0604020202020204" pitchFamily="34" charset="0"/>
                <a:cs typeface="Arial" panose="020B0604020202020204" pitchFamily="34" charset="0"/>
              </a:rPr>
              <a:t>which is among you, and have wept before him, saying, Why came we forth out of Egypt?</a:t>
            </a:r>
            <a:endParaRPr lang="en-US"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6104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Online Media 7" title="Jesus Christ the Great High Priest">
            <a:hlinkClick r:id="" action="ppaction://media"/>
            <a:extLst>
              <a:ext uri="{FF2B5EF4-FFF2-40B4-BE49-F238E27FC236}">
                <a16:creationId xmlns:a16="http://schemas.microsoft.com/office/drawing/2014/main" id="{A699140B-5A14-40AA-A7E8-27C657E2C128}"/>
              </a:ext>
            </a:extLst>
          </p:cNvPr>
          <p:cNvPicPr>
            <a:picLocks noRot="1" noChangeAspect="1"/>
          </p:cNvPicPr>
          <p:nvPr>
            <a:videoFile r:link="rId1"/>
          </p:nvPr>
        </p:nvPicPr>
        <p:blipFill>
          <a:blip r:embed="rId3"/>
          <a:stretch>
            <a:fillRect/>
          </a:stretch>
        </p:blipFill>
        <p:spPr>
          <a:xfrm>
            <a:off x="1671711" y="1152939"/>
            <a:ext cx="8848578" cy="49773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108930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21866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LESSONS 61 &amp; 62</a:t>
            </a:r>
          </a:p>
        </p:txBody>
      </p:sp>
      <p:sp>
        <p:nvSpPr>
          <p:cNvPr id="2" name="Rectangle 1">
            <a:extLst>
              <a:ext uri="{FF2B5EF4-FFF2-40B4-BE49-F238E27FC236}">
                <a16:creationId xmlns:a16="http://schemas.microsoft.com/office/drawing/2014/main" id="{BA1B68CF-14E9-4C9B-A626-851F6C6AD3AF}"/>
              </a:ext>
            </a:extLst>
          </p:cNvPr>
          <p:cNvSpPr/>
          <p:nvPr/>
        </p:nvSpPr>
        <p:spPr>
          <a:xfrm>
            <a:off x="3718586" y="2766032"/>
            <a:ext cx="4754828" cy="1107996"/>
          </a:xfrm>
          <a:prstGeom prst="rect">
            <a:avLst/>
          </a:prstGeom>
        </p:spPr>
        <p:txBody>
          <a:bodyPr wrap="none">
            <a:spAutoFit/>
          </a:bodyPr>
          <a:lstStyle/>
          <a:p>
            <a:pPr fontAlgn="base"/>
            <a:r>
              <a:rPr lang="en-US" sz="6600" b="1" dirty="0">
                <a:solidFill>
                  <a:srgbClr val="002060"/>
                </a:solidFill>
                <a:latin typeface="Microsoft Yi Baiti" panose="03000500000000000000" pitchFamily="66" charset="0"/>
                <a:ea typeface="Microsoft Yi Baiti" panose="03000500000000000000" pitchFamily="66" charset="0"/>
              </a:rPr>
              <a:t>Numbers 1–12</a:t>
            </a:r>
            <a:endParaRPr lang="en-US" sz="6600" b="1" i="0" dirty="0">
              <a:solidFill>
                <a:srgbClr val="002060"/>
              </a:solidFill>
              <a:effectLst/>
              <a:latin typeface="Microsoft Yi Baiti" panose="03000500000000000000" pitchFamily="66" charset="0"/>
              <a:ea typeface="Microsoft Yi Baiti" panose="03000500000000000000" pitchFamily="66" charset="0"/>
            </a:endParaRP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2A850C-6488-4087-907B-DDDA327014B9}"/>
              </a:ext>
            </a:extLst>
          </p:cNvPr>
          <p:cNvSpPr/>
          <p:nvPr/>
        </p:nvSpPr>
        <p:spPr>
          <a:xfrm>
            <a:off x="2698652" y="2151727"/>
            <a:ext cx="6794695" cy="2554545"/>
          </a:xfrm>
          <a:prstGeom prst="rect">
            <a:avLst/>
          </a:prstGeom>
        </p:spPr>
        <p:txBody>
          <a:bodyPr wrap="square">
            <a:spAutoFit/>
          </a:bodyPr>
          <a:lstStyle/>
          <a:p>
            <a:pPr algn="ctr" fontAlgn="base"/>
            <a:r>
              <a:rPr lang="en-US" sz="4000" b="1" dirty="0">
                <a:solidFill>
                  <a:srgbClr val="002060"/>
                </a:solidFill>
                <a:latin typeface="Open Sans"/>
              </a:rPr>
              <a:t>“The Lord organizes the camp of Israel, gives them specific laws, and leads them in the wilderness”</a:t>
            </a:r>
            <a:endParaRPr lang="en-US" sz="4000" b="1" dirty="0">
              <a:solidFill>
                <a:srgbClr val="002060"/>
              </a:solidFill>
              <a:effectLst/>
              <a:latin typeface="Open Sans"/>
            </a:endParaRPr>
          </a:p>
        </p:txBody>
      </p:sp>
      <p:sp>
        <p:nvSpPr>
          <p:cNvPr id="4" name="Rectangle 3">
            <a:extLst>
              <a:ext uri="{FF2B5EF4-FFF2-40B4-BE49-F238E27FC236}">
                <a16:creationId xmlns:a16="http://schemas.microsoft.com/office/drawing/2014/main" id="{3647A3B5-1DFC-48EC-9660-64D567D90ECC}"/>
              </a:ext>
            </a:extLst>
          </p:cNvPr>
          <p:cNvSpPr/>
          <p:nvPr/>
        </p:nvSpPr>
        <p:spPr>
          <a:xfrm>
            <a:off x="1123023" y="968273"/>
            <a:ext cx="193835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Numbers 1–10</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629203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020664F-463F-4257-BDA2-DBF365A4FE2C}"/>
              </a:ext>
            </a:extLst>
          </p:cNvPr>
          <p:cNvSpPr/>
          <p:nvPr/>
        </p:nvSpPr>
        <p:spPr>
          <a:xfrm>
            <a:off x="3165231" y="1585570"/>
            <a:ext cx="1392702" cy="74651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816348D4-8D43-49CB-B524-A2F2610B62D2}"/>
              </a:ext>
            </a:extLst>
          </p:cNvPr>
          <p:cNvSpPr/>
          <p:nvPr/>
        </p:nvSpPr>
        <p:spPr>
          <a:xfrm>
            <a:off x="5084758" y="1585569"/>
            <a:ext cx="1392702" cy="74651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8A706C1-D250-48A9-9B1A-25925B969E21}"/>
              </a:ext>
            </a:extLst>
          </p:cNvPr>
          <p:cNvSpPr/>
          <p:nvPr/>
        </p:nvSpPr>
        <p:spPr>
          <a:xfrm>
            <a:off x="7094808" y="1585570"/>
            <a:ext cx="1392702" cy="74651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DDE8756-F909-43DD-BB90-BCC0CAC067BA}"/>
              </a:ext>
            </a:extLst>
          </p:cNvPr>
          <p:cNvSpPr/>
          <p:nvPr/>
        </p:nvSpPr>
        <p:spPr>
          <a:xfrm>
            <a:off x="3165231" y="5606586"/>
            <a:ext cx="1392702" cy="74651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2475976-5D86-4C49-B824-8857DC90C620}"/>
              </a:ext>
            </a:extLst>
          </p:cNvPr>
          <p:cNvSpPr/>
          <p:nvPr/>
        </p:nvSpPr>
        <p:spPr>
          <a:xfrm>
            <a:off x="5084758" y="5606585"/>
            <a:ext cx="1392702" cy="74651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9524563-E4F6-4D0D-B260-8E32D6261D37}"/>
              </a:ext>
            </a:extLst>
          </p:cNvPr>
          <p:cNvSpPr/>
          <p:nvPr/>
        </p:nvSpPr>
        <p:spPr>
          <a:xfrm>
            <a:off x="7094808" y="5606586"/>
            <a:ext cx="1392702" cy="74651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24F03B9-EDBA-4361-A0AE-438C88B3267A}"/>
              </a:ext>
            </a:extLst>
          </p:cNvPr>
          <p:cNvSpPr/>
          <p:nvPr/>
        </p:nvSpPr>
        <p:spPr>
          <a:xfrm>
            <a:off x="1313443" y="4705179"/>
            <a:ext cx="1392702" cy="74651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51D725A-7E70-4384-B09B-900F47FBC5E8}"/>
              </a:ext>
            </a:extLst>
          </p:cNvPr>
          <p:cNvSpPr/>
          <p:nvPr/>
        </p:nvSpPr>
        <p:spPr>
          <a:xfrm>
            <a:off x="1313443" y="3606628"/>
            <a:ext cx="1392702" cy="74651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BF457E5-FAFC-4C6D-A8CB-DAF568A07753}"/>
              </a:ext>
            </a:extLst>
          </p:cNvPr>
          <p:cNvSpPr/>
          <p:nvPr/>
        </p:nvSpPr>
        <p:spPr>
          <a:xfrm>
            <a:off x="1313443" y="2484481"/>
            <a:ext cx="1392702" cy="74651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2B8447B-89EA-4AFC-A57E-DB1ADC92071D}"/>
              </a:ext>
            </a:extLst>
          </p:cNvPr>
          <p:cNvSpPr/>
          <p:nvPr/>
        </p:nvSpPr>
        <p:spPr>
          <a:xfrm>
            <a:off x="8949856" y="4705179"/>
            <a:ext cx="1392702" cy="74651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04CBEF70-FFA2-4E73-AE2F-CAA23E1ACE4F}"/>
              </a:ext>
            </a:extLst>
          </p:cNvPr>
          <p:cNvSpPr/>
          <p:nvPr/>
        </p:nvSpPr>
        <p:spPr>
          <a:xfrm>
            <a:off x="8949856" y="3606628"/>
            <a:ext cx="1392702" cy="74651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AEEFAC55-DEEA-4789-8696-1B3A69B287ED}"/>
              </a:ext>
            </a:extLst>
          </p:cNvPr>
          <p:cNvSpPr/>
          <p:nvPr/>
        </p:nvSpPr>
        <p:spPr>
          <a:xfrm>
            <a:off x="8949856" y="2484481"/>
            <a:ext cx="1392702" cy="74651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3A33EA3-1180-4BE6-B690-B2E30CD92130}"/>
              </a:ext>
            </a:extLst>
          </p:cNvPr>
          <p:cNvSpPr/>
          <p:nvPr/>
        </p:nvSpPr>
        <p:spPr>
          <a:xfrm>
            <a:off x="4670474" y="3470842"/>
            <a:ext cx="2096086" cy="85812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5FAA20-740D-49D0-875D-F9D0FCD6FF75}"/>
              </a:ext>
            </a:extLst>
          </p:cNvPr>
          <p:cNvSpPr/>
          <p:nvPr/>
        </p:nvSpPr>
        <p:spPr>
          <a:xfrm>
            <a:off x="4816987" y="714553"/>
            <a:ext cx="1949573" cy="400110"/>
          </a:xfrm>
          <a:prstGeom prst="rect">
            <a:avLst/>
          </a:prstGeom>
        </p:spPr>
        <p:txBody>
          <a:bodyPr wrap="none">
            <a:spAutoFit/>
          </a:bodyPr>
          <a:lstStyle/>
          <a:p>
            <a:pPr fontAlgn="base"/>
            <a:r>
              <a:rPr lang="en-US" sz="2000" b="1" dirty="0">
                <a:solidFill>
                  <a:schemeClr val="bg2">
                    <a:lumMod val="75000"/>
                  </a:schemeClr>
                </a:solidFill>
                <a:latin typeface="Arial" panose="020B0604020202020204" pitchFamily="34" charset="0"/>
                <a:cs typeface="Arial" panose="020B0604020202020204" pitchFamily="34" charset="0"/>
              </a:rPr>
              <a:t>Camp of Israel</a:t>
            </a:r>
            <a:endParaRPr lang="en-US" sz="2000" b="1" dirty="0">
              <a:solidFill>
                <a:schemeClr val="bg2">
                  <a:lumMod val="75000"/>
                </a:schemeClr>
              </a:solidFill>
              <a:effectLst/>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FDA1D748-1D65-4C2E-9192-44765A26857D}"/>
              </a:ext>
            </a:extLst>
          </p:cNvPr>
          <p:cNvSpPr/>
          <p:nvPr/>
        </p:nvSpPr>
        <p:spPr>
          <a:xfrm>
            <a:off x="5021029" y="3699851"/>
            <a:ext cx="1520160"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Tabernacle</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D7532E1-CA19-48D6-970A-0B2A3711BAD8}"/>
              </a:ext>
            </a:extLst>
          </p:cNvPr>
          <p:cNvSpPr/>
          <p:nvPr/>
        </p:nvSpPr>
        <p:spPr>
          <a:xfrm>
            <a:off x="3313996" y="1771205"/>
            <a:ext cx="1095172"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Naphtali</a:t>
            </a:r>
            <a:endParaRPr lang="en-US" b="1" dirty="0">
              <a:solidFill>
                <a:schemeClr val="bg1"/>
              </a:solidFill>
              <a:effectLst/>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3F50096C-CA42-46E5-AB5B-3DA17AE545BE}"/>
              </a:ext>
            </a:extLst>
          </p:cNvPr>
          <p:cNvSpPr/>
          <p:nvPr/>
        </p:nvSpPr>
        <p:spPr>
          <a:xfrm>
            <a:off x="5470767" y="1769897"/>
            <a:ext cx="620683" cy="369332"/>
          </a:xfrm>
          <a:prstGeom prst="rect">
            <a:avLst/>
          </a:prstGeom>
        </p:spPr>
        <p:txBody>
          <a:bodyPr wrap="none">
            <a:spAutoFit/>
          </a:bodyPr>
          <a:lstStyle/>
          <a:p>
            <a:pPr fontAlgn="base"/>
            <a:r>
              <a:rPr lang="en-US" b="1" dirty="0">
                <a:solidFill>
                  <a:schemeClr val="bg1"/>
                </a:solidFill>
                <a:effectLst/>
                <a:latin typeface="Arial" panose="020B0604020202020204" pitchFamily="34" charset="0"/>
                <a:cs typeface="Arial" panose="020B0604020202020204" pitchFamily="34" charset="0"/>
              </a:rPr>
              <a:t>Dan</a:t>
            </a:r>
          </a:p>
        </p:txBody>
      </p:sp>
      <p:sp>
        <p:nvSpPr>
          <p:cNvPr id="21" name="Rectangle 20">
            <a:extLst>
              <a:ext uri="{FF2B5EF4-FFF2-40B4-BE49-F238E27FC236}">
                <a16:creationId xmlns:a16="http://schemas.microsoft.com/office/drawing/2014/main" id="{DF61FFC4-3223-4F03-A5D9-41F791D3253C}"/>
              </a:ext>
            </a:extLst>
          </p:cNvPr>
          <p:cNvSpPr/>
          <p:nvPr/>
        </p:nvSpPr>
        <p:spPr>
          <a:xfrm>
            <a:off x="7405867" y="1769897"/>
            <a:ext cx="838691" cy="369332"/>
          </a:xfrm>
          <a:prstGeom prst="rect">
            <a:avLst/>
          </a:prstGeom>
        </p:spPr>
        <p:txBody>
          <a:bodyPr wrap="none">
            <a:spAutoFit/>
          </a:bodyPr>
          <a:lstStyle/>
          <a:p>
            <a:pPr fontAlgn="base"/>
            <a:r>
              <a:rPr lang="en-US" b="1" dirty="0">
                <a:solidFill>
                  <a:schemeClr val="bg1"/>
                </a:solidFill>
                <a:effectLst/>
                <a:latin typeface="Arial" panose="020B0604020202020204" pitchFamily="34" charset="0"/>
                <a:cs typeface="Arial" panose="020B0604020202020204" pitchFamily="34" charset="0"/>
              </a:rPr>
              <a:t>Asher</a:t>
            </a:r>
          </a:p>
        </p:txBody>
      </p:sp>
      <p:sp>
        <p:nvSpPr>
          <p:cNvPr id="22" name="Rectangle 21">
            <a:extLst>
              <a:ext uri="{FF2B5EF4-FFF2-40B4-BE49-F238E27FC236}">
                <a16:creationId xmlns:a16="http://schemas.microsoft.com/office/drawing/2014/main" id="{69F5222D-D5B9-4FCC-AD30-C28431BE0BC5}"/>
              </a:ext>
            </a:extLst>
          </p:cNvPr>
          <p:cNvSpPr/>
          <p:nvPr/>
        </p:nvSpPr>
        <p:spPr>
          <a:xfrm>
            <a:off x="9105033" y="2695155"/>
            <a:ext cx="1082348" cy="369332"/>
          </a:xfrm>
          <a:prstGeom prst="rect">
            <a:avLst/>
          </a:prstGeom>
        </p:spPr>
        <p:txBody>
          <a:bodyPr wrap="none">
            <a:spAutoFit/>
          </a:bodyPr>
          <a:lstStyle/>
          <a:p>
            <a:pPr fontAlgn="base"/>
            <a:r>
              <a:rPr lang="en-US" b="1" dirty="0">
                <a:solidFill>
                  <a:schemeClr val="bg1"/>
                </a:solidFill>
                <a:effectLst/>
                <a:latin typeface="Arial" panose="020B0604020202020204" pitchFamily="34" charset="0"/>
                <a:cs typeface="Arial" panose="020B0604020202020204" pitchFamily="34" charset="0"/>
              </a:rPr>
              <a:t>Zebulun</a:t>
            </a:r>
          </a:p>
        </p:txBody>
      </p:sp>
      <p:sp>
        <p:nvSpPr>
          <p:cNvPr id="23" name="Rectangle 22">
            <a:extLst>
              <a:ext uri="{FF2B5EF4-FFF2-40B4-BE49-F238E27FC236}">
                <a16:creationId xmlns:a16="http://schemas.microsoft.com/office/drawing/2014/main" id="{5D93CA25-574D-4AC7-B0A0-C1E7AABF0F98}"/>
              </a:ext>
            </a:extLst>
          </p:cNvPr>
          <p:cNvSpPr/>
          <p:nvPr/>
        </p:nvSpPr>
        <p:spPr>
          <a:xfrm>
            <a:off x="9248474" y="3795217"/>
            <a:ext cx="864339" cy="369332"/>
          </a:xfrm>
          <a:prstGeom prst="rect">
            <a:avLst/>
          </a:prstGeom>
        </p:spPr>
        <p:txBody>
          <a:bodyPr wrap="none">
            <a:spAutoFit/>
          </a:bodyPr>
          <a:lstStyle/>
          <a:p>
            <a:pPr fontAlgn="base"/>
            <a:r>
              <a:rPr lang="en-US" b="1" dirty="0">
                <a:solidFill>
                  <a:schemeClr val="bg1"/>
                </a:solidFill>
                <a:effectLst/>
                <a:latin typeface="Arial" panose="020B0604020202020204" pitchFamily="34" charset="0"/>
                <a:cs typeface="Arial" panose="020B0604020202020204" pitchFamily="34" charset="0"/>
              </a:rPr>
              <a:t>Judah</a:t>
            </a:r>
          </a:p>
        </p:txBody>
      </p:sp>
      <p:sp>
        <p:nvSpPr>
          <p:cNvPr id="24" name="Rectangle 23">
            <a:extLst>
              <a:ext uri="{FF2B5EF4-FFF2-40B4-BE49-F238E27FC236}">
                <a16:creationId xmlns:a16="http://schemas.microsoft.com/office/drawing/2014/main" id="{D21BE761-FF3E-4860-B72F-812EE3838B43}"/>
              </a:ext>
            </a:extLst>
          </p:cNvPr>
          <p:cNvSpPr/>
          <p:nvPr/>
        </p:nvSpPr>
        <p:spPr>
          <a:xfrm>
            <a:off x="9105033" y="4893768"/>
            <a:ext cx="1120820" cy="369332"/>
          </a:xfrm>
          <a:prstGeom prst="rect">
            <a:avLst/>
          </a:prstGeom>
        </p:spPr>
        <p:txBody>
          <a:bodyPr wrap="none">
            <a:spAutoFit/>
          </a:bodyPr>
          <a:lstStyle/>
          <a:p>
            <a:pPr fontAlgn="base"/>
            <a:r>
              <a:rPr lang="en-US" b="1" dirty="0">
                <a:solidFill>
                  <a:schemeClr val="bg1"/>
                </a:solidFill>
                <a:effectLst/>
                <a:latin typeface="Arial" panose="020B0604020202020204" pitchFamily="34" charset="0"/>
                <a:cs typeface="Arial" panose="020B0604020202020204" pitchFamily="34" charset="0"/>
              </a:rPr>
              <a:t>Issachar</a:t>
            </a:r>
          </a:p>
        </p:txBody>
      </p:sp>
      <p:sp>
        <p:nvSpPr>
          <p:cNvPr id="25" name="Rectangle 24">
            <a:extLst>
              <a:ext uri="{FF2B5EF4-FFF2-40B4-BE49-F238E27FC236}">
                <a16:creationId xmlns:a16="http://schemas.microsoft.com/office/drawing/2014/main" id="{981866BF-C638-419A-A90C-4C67CB1CBA5F}"/>
              </a:ext>
            </a:extLst>
          </p:cNvPr>
          <p:cNvSpPr/>
          <p:nvPr/>
        </p:nvSpPr>
        <p:spPr>
          <a:xfrm>
            <a:off x="7480817" y="5795174"/>
            <a:ext cx="63350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Gad</a:t>
            </a:r>
            <a:endParaRPr lang="en-US" b="1" dirty="0">
              <a:solidFill>
                <a:schemeClr val="bg1"/>
              </a:solidFill>
              <a:effectLst/>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9A7648DC-6A95-4062-BD43-2922AFD2E123}"/>
              </a:ext>
            </a:extLst>
          </p:cNvPr>
          <p:cNvSpPr/>
          <p:nvPr/>
        </p:nvSpPr>
        <p:spPr>
          <a:xfrm>
            <a:off x="5276247" y="5795174"/>
            <a:ext cx="1031051"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Reuben</a:t>
            </a:r>
            <a:endParaRPr lang="en-US" b="1" dirty="0">
              <a:solidFill>
                <a:schemeClr val="bg1"/>
              </a:solidFill>
              <a:effectLst/>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80EC0470-7DCF-4227-B303-5D896A71340D}"/>
              </a:ext>
            </a:extLst>
          </p:cNvPr>
          <p:cNvSpPr/>
          <p:nvPr/>
        </p:nvSpPr>
        <p:spPr>
          <a:xfrm>
            <a:off x="3346056" y="5795174"/>
            <a:ext cx="101822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Simeon</a:t>
            </a:r>
            <a:endParaRPr lang="en-US" b="1" dirty="0">
              <a:solidFill>
                <a:schemeClr val="bg1"/>
              </a:solidFill>
              <a:effectLst/>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5CE2684F-C252-4A65-BD16-D215DEF33BA2}"/>
              </a:ext>
            </a:extLst>
          </p:cNvPr>
          <p:cNvSpPr/>
          <p:nvPr/>
        </p:nvSpPr>
        <p:spPr>
          <a:xfrm>
            <a:off x="1398088" y="4893768"/>
            <a:ext cx="1223412"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Benjamin</a:t>
            </a:r>
            <a:endParaRPr lang="en-US" b="1" dirty="0">
              <a:solidFill>
                <a:schemeClr val="bg1"/>
              </a:solidFill>
              <a:effectLst/>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7AB4D5D6-494C-48CF-80C5-51CC6F60861F}"/>
              </a:ext>
            </a:extLst>
          </p:cNvPr>
          <p:cNvSpPr/>
          <p:nvPr/>
        </p:nvSpPr>
        <p:spPr>
          <a:xfrm>
            <a:off x="1412090" y="3795217"/>
            <a:ext cx="1107996"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Ephraim</a:t>
            </a:r>
            <a:endParaRPr lang="en-US" b="1" dirty="0">
              <a:solidFill>
                <a:schemeClr val="bg1"/>
              </a:solidFill>
              <a:effectLst/>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686E071C-C150-4DF4-BDFE-DB4D5AABDE7D}"/>
              </a:ext>
            </a:extLst>
          </p:cNvPr>
          <p:cNvSpPr/>
          <p:nvPr/>
        </p:nvSpPr>
        <p:spPr>
          <a:xfrm>
            <a:off x="1412090" y="2673070"/>
            <a:ext cx="1300356"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Manasseh</a:t>
            </a:r>
            <a:endParaRPr lang="en-US" b="1" dirty="0">
              <a:solidFill>
                <a:schemeClr val="bg1"/>
              </a:solidFill>
              <a:effectLst/>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745CE7A7-44D6-41FC-8E8E-D0550958BB48}"/>
              </a:ext>
            </a:extLst>
          </p:cNvPr>
          <p:cNvSpPr/>
          <p:nvPr/>
        </p:nvSpPr>
        <p:spPr>
          <a:xfrm>
            <a:off x="5409295" y="6395506"/>
            <a:ext cx="764953" cy="338554"/>
          </a:xfrm>
          <a:prstGeom prst="rect">
            <a:avLst/>
          </a:prstGeom>
        </p:spPr>
        <p:txBody>
          <a:bodyPr wrap="none">
            <a:spAutoFit/>
          </a:bodyPr>
          <a:lstStyle/>
          <a:p>
            <a:pPr fontAlgn="base"/>
            <a:r>
              <a:rPr lang="en-US" sz="1600" b="1" dirty="0">
                <a:solidFill>
                  <a:srgbClr val="002060"/>
                </a:solidFill>
                <a:latin typeface="Arial" panose="020B0604020202020204" pitchFamily="34" charset="0"/>
                <a:cs typeface="Arial" panose="020B0604020202020204" pitchFamily="34" charset="0"/>
              </a:rPr>
              <a:t>South</a:t>
            </a:r>
            <a:endParaRPr lang="en-US" sz="1600" b="1" dirty="0">
              <a:solidFill>
                <a:srgbClr val="002060"/>
              </a:solidFill>
              <a:effectLst/>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A2F7339C-ACD6-49AC-AE80-7E90B47876E6}"/>
              </a:ext>
            </a:extLst>
          </p:cNvPr>
          <p:cNvSpPr/>
          <p:nvPr/>
        </p:nvSpPr>
        <p:spPr>
          <a:xfrm>
            <a:off x="224028" y="3793895"/>
            <a:ext cx="671466" cy="338554"/>
          </a:xfrm>
          <a:prstGeom prst="rect">
            <a:avLst/>
          </a:prstGeom>
        </p:spPr>
        <p:txBody>
          <a:bodyPr wrap="none">
            <a:spAutoFit/>
          </a:bodyPr>
          <a:lstStyle/>
          <a:p>
            <a:pPr fontAlgn="base"/>
            <a:r>
              <a:rPr lang="en-US" sz="1600" b="1" dirty="0">
                <a:solidFill>
                  <a:srgbClr val="002060"/>
                </a:solidFill>
                <a:latin typeface="Arial" panose="020B0604020202020204" pitchFamily="34" charset="0"/>
                <a:cs typeface="Arial" panose="020B0604020202020204" pitchFamily="34" charset="0"/>
              </a:rPr>
              <a:t>West</a:t>
            </a:r>
            <a:endParaRPr lang="en-US" sz="1600" b="1" dirty="0">
              <a:solidFill>
                <a:srgbClr val="002060"/>
              </a:solidFill>
              <a:effectLst/>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89C3DFEE-1001-4904-83E6-F5E778FD58DD}"/>
              </a:ext>
            </a:extLst>
          </p:cNvPr>
          <p:cNvSpPr/>
          <p:nvPr/>
        </p:nvSpPr>
        <p:spPr>
          <a:xfrm>
            <a:off x="5283942" y="1232442"/>
            <a:ext cx="731290" cy="338554"/>
          </a:xfrm>
          <a:prstGeom prst="rect">
            <a:avLst/>
          </a:prstGeom>
        </p:spPr>
        <p:txBody>
          <a:bodyPr wrap="none">
            <a:spAutoFit/>
          </a:bodyPr>
          <a:lstStyle/>
          <a:p>
            <a:pPr fontAlgn="base"/>
            <a:r>
              <a:rPr lang="en-US" sz="1600" b="1" dirty="0">
                <a:solidFill>
                  <a:srgbClr val="002060"/>
                </a:solidFill>
                <a:latin typeface="Arial" panose="020B0604020202020204" pitchFamily="34" charset="0"/>
                <a:cs typeface="Arial" panose="020B0604020202020204" pitchFamily="34" charset="0"/>
              </a:rPr>
              <a:t>North</a:t>
            </a:r>
            <a:endParaRPr lang="en-US" sz="1600" b="1" dirty="0">
              <a:solidFill>
                <a:srgbClr val="002060"/>
              </a:solidFill>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5A6A0C39-FA83-4A16-8A3C-4995BB3D7C78}"/>
              </a:ext>
            </a:extLst>
          </p:cNvPr>
          <p:cNvSpPr/>
          <p:nvPr/>
        </p:nvSpPr>
        <p:spPr>
          <a:xfrm>
            <a:off x="10551119" y="3809284"/>
            <a:ext cx="617477" cy="338554"/>
          </a:xfrm>
          <a:prstGeom prst="rect">
            <a:avLst/>
          </a:prstGeom>
        </p:spPr>
        <p:txBody>
          <a:bodyPr wrap="none">
            <a:spAutoFit/>
          </a:bodyPr>
          <a:lstStyle/>
          <a:p>
            <a:pPr fontAlgn="base"/>
            <a:r>
              <a:rPr lang="en-US" sz="1600" b="1" dirty="0">
                <a:solidFill>
                  <a:srgbClr val="002060"/>
                </a:solidFill>
                <a:latin typeface="Arial" panose="020B0604020202020204" pitchFamily="34" charset="0"/>
                <a:cs typeface="Arial" panose="020B0604020202020204" pitchFamily="34" charset="0"/>
              </a:rPr>
              <a:t>East</a:t>
            </a:r>
            <a:endParaRPr lang="en-US" sz="1600" b="1"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459111"/>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5"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randombar(vertical)">
                                      <p:cBhvr>
                                        <p:cTn id="16" dur="500"/>
                                        <p:tgtEl>
                                          <p:spTgt spid="31"/>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32">
                                            <p:txEl>
                                              <p:pRg st="0" end="0"/>
                                            </p:txEl>
                                          </p:spTgt>
                                        </p:tgtEl>
                                        <p:attrNameLst>
                                          <p:attrName>style.visibility</p:attrName>
                                        </p:attrNameLst>
                                      </p:cBhvr>
                                      <p:to>
                                        <p:strVal val="visible"/>
                                      </p:to>
                                    </p:set>
                                    <p:animEffect transition="in" filter="barn(inVertical)">
                                      <p:cBhvr>
                                        <p:cTn id="20" dur="500"/>
                                        <p:tgtEl>
                                          <p:spTgt spid="32">
                                            <p:txEl>
                                              <p:pRg st="0" end="0"/>
                                            </p:txEl>
                                          </p:spTgt>
                                        </p:tgtEl>
                                      </p:cBhvr>
                                    </p:animEffect>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1000"/>
                                        <p:tgtEl>
                                          <p:spTgt spid="2"/>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1000"/>
                                        <p:tgtEl>
                                          <p:spTgt spid="4"/>
                                        </p:tgtEl>
                                      </p:cBhvr>
                                    </p:animEffect>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1000"/>
                                        <p:tgtEl>
                                          <p:spTgt spid="5"/>
                                        </p:tgtEl>
                                      </p:cBhvr>
                                    </p:animEffect>
                                  </p:childTnLst>
                                </p:cTn>
                              </p:par>
                            </p:childTnLst>
                          </p:cTn>
                        </p:par>
                        <p:par>
                          <p:cTn id="33" fill="hold">
                            <p:stCondLst>
                              <p:cond delay="4000"/>
                            </p:stCondLst>
                            <p:childTnLst>
                              <p:par>
                                <p:cTn id="34" presetID="14" presetClass="entr" presetSubtype="1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randombar(horizontal)">
                                      <p:cBhvr>
                                        <p:cTn id="36" dur="1000"/>
                                        <p:tgtEl>
                                          <p:spTgt spid="19"/>
                                        </p:tgtEl>
                                      </p:cBhvr>
                                    </p:animEffect>
                                  </p:childTnLst>
                                </p:cTn>
                              </p:par>
                            </p:childTnLst>
                          </p:cTn>
                        </p:par>
                        <p:par>
                          <p:cTn id="37" fill="hold">
                            <p:stCondLst>
                              <p:cond delay="5000"/>
                            </p:stCondLst>
                            <p:childTnLst>
                              <p:par>
                                <p:cTn id="38" presetID="14" presetClass="entr" presetSubtype="1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1000"/>
                                        <p:tgtEl>
                                          <p:spTgt spid="20"/>
                                        </p:tgtEl>
                                      </p:cBhvr>
                                    </p:animEffect>
                                  </p:childTnLst>
                                </p:cTn>
                              </p:par>
                            </p:childTnLst>
                          </p:cTn>
                        </p:par>
                        <p:par>
                          <p:cTn id="41" fill="hold">
                            <p:stCondLst>
                              <p:cond delay="6000"/>
                            </p:stCondLst>
                            <p:childTnLst>
                              <p:par>
                                <p:cTn id="42" presetID="14" presetClass="entr" presetSubtype="1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randombar(horizontal)">
                                      <p:cBhvr>
                                        <p:cTn id="44" dur="1000"/>
                                        <p:tgtEl>
                                          <p:spTgt spid="21"/>
                                        </p:tgtEl>
                                      </p:cBhvr>
                                    </p:animEffect>
                                  </p:childTnLst>
                                </p:cTn>
                              </p:par>
                            </p:childTnLst>
                          </p:cTn>
                        </p:par>
                        <p:par>
                          <p:cTn id="45" fill="hold">
                            <p:stCondLst>
                              <p:cond delay="7000"/>
                            </p:stCondLst>
                            <p:childTnLst>
                              <p:par>
                                <p:cTn id="46" presetID="14" presetClass="entr" presetSubtype="5"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randombar(vertical)">
                                      <p:cBhvr>
                                        <p:cTn id="48" dur="1000"/>
                                        <p:tgtEl>
                                          <p:spTgt spid="6"/>
                                        </p:tgtEl>
                                      </p:cBhvr>
                                    </p:animEffect>
                                  </p:childTnLst>
                                </p:cTn>
                              </p:par>
                            </p:childTnLst>
                          </p:cTn>
                        </p:par>
                        <p:par>
                          <p:cTn id="49" fill="hold">
                            <p:stCondLst>
                              <p:cond delay="8000"/>
                            </p:stCondLst>
                            <p:childTnLst>
                              <p:par>
                                <p:cTn id="50" presetID="14" presetClass="entr" presetSubtype="5"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randombar(vertical)">
                                      <p:cBhvr>
                                        <p:cTn id="52" dur="1000"/>
                                        <p:tgtEl>
                                          <p:spTgt spid="7"/>
                                        </p:tgtEl>
                                      </p:cBhvr>
                                    </p:animEffect>
                                  </p:childTnLst>
                                </p:cTn>
                              </p:par>
                            </p:childTnLst>
                          </p:cTn>
                        </p:par>
                        <p:par>
                          <p:cTn id="53" fill="hold">
                            <p:stCondLst>
                              <p:cond delay="9000"/>
                            </p:stCondLst>
                            <p:childTnLst>
                              <p:par>
                                <p:cTn id="54" presetID="14" presetClass="entr" presetSubtype="5"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randombar(vertical)">
                                      <p:cBhvr>
                                        <p:cTn id="56" dur="1000"/>
                                        <p:tgtEl>
                                          <p:spTgt spid="8"/>
                                        </p:tgtEl>
                                      </p:cBhvr>
                                    </p:animEffect>
                                  </p:childTnLst>
                                </p:cTn>
                              </p:par>
                            </p:childTnLst>
                          </p:cTn>
                        </p:par>
                        <p:par>
                          <p:cTn id="57" fill="hold">
                            <p:stCondLst>
                              <p:cond delay="10000"/>
                            </p:stCondLst>
                            <p:childTnLst>
                              <p:par>
                                <p:cTn id="58" presetID="14" presetClass="entr" presetSubtype="5"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randombar(vertical)">
                                      <p:cBhvr>
                                        <p:cTn id="60" dur="1000"/>
                                        <p:tgtEl>
                                          <p:spTgt spid="25"/>
                                        </p:tgtEl>
                                      </p:cBhvr>
                                    </p:animEffect>
                                  </p:childTnLst>
                                </p:cTn>
                              </p:par>
                            </p:childTnLst>
                          </p:cTn>
                        </p:par>
                        <p:par>
                          <p:cTn id="61" fill="hold">
                            <p:stCondLst>
                              <p:cond delay="11000"/>
                            </p:stCondLst>
                            <p:childTnLst>
                              <p:par>
                                <p:cTn id="62" presetID="14" presetClass="entr" presetSubtype="5"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randombar(vertical)">
                                      <p:cBhvr>
                                        <p:cTn id="64" dur="1000"/>
                                        <p:tgtEl>
                                          <p:spTgt spid="26"/>
                                        </p:tgtEl>
                                      </p:cBhvr>
                                    </p:animEffect>
                                  </p:childTnLst>
                                </p:cTn>
                              </p:par>
                            </p:childTnLst>
                          </p:cTn>
                        </p:par>
                        <p:par>
                          <p:cTn id="65" fill="hold">
                            <p:stCondLst>
                              <p:cond delay="12000"/>
                            </p:stCondLst>
                            <p:childTnLst>
                              <p:par>
                                <p:cTn id="66" presetID="14" presetClass="entr" presetSubtype="5"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randombar(vertical)">
                                      <p:cBhvr>
                                        <p:cTn id="68" dur="1000"/>
                                        <p:tgtEl>
                                          <p:spTgt spid="27"/>
                                        </p:tgtEl>
                                      </p:cBhvr>
                                    </p:animEffect>
                                  </p:childTnLst>
                                </p:cTn>
                              </p:par>
                            </p:childTnLst>
                          </p:cTn>
                        </p:par>
                        <p:par>
                          <p:cTn id="69" fill="hold">
                            <p:stCondLst>
                              <p:cond delay="13000"/>
                            </p:stCondLst>
                            <p:childTnLst>
                              <p:par>
                                <p:cTn id="70" presetID="14" presetClass="entr" presetSubtype="10"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randombar(horizontal)">
                                      <p:cBhvr>
                                        <p:cTn id="72" dur="1000"/>
                                        <p:tgtEl>
                                          <p:spTgt spid="12"/>
                                        </p:tgtEl>
                                      </p:cBhvr>
                                    </p:animEffect>
                                  </p:childTnLst>
                                </p:cTn>
                              </p:par>
                            </p:childTnLst>
                          </p:cTn>
                        </p:par>
                        <p:par>
                          <p:cTn id="73" fill="hold">
                            <p:stCondLst>
                              <p:cond delay="14000"/>
                            </p:stCondLst>
                            <p:childTnLst>
                              <p:par>
                                <p:cTn id="74" presetID="14" presetClass="entr" presetSubtype="10"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randombar(horizontal)">
                                      <p:cBhvr>
                                        <p:cTn id="76" dur="1000"/>
                                        <p:tgtEl>
                                          <p:spTgt spid="13"/>
                                        </p:tgtEl>
                                      </p:cBhvr>
                                    </p:animEffect>
                                  </p:childTnLst>
                                </p:cTn>
                              </p:par>
                            </p:childTnLst>
                          </p:cTn>
                        </p:par>
                        <p:par>
                          <p:cTn id="77" fill="hold">
                            <p:stCondLst>
                              <p:cond delay="15000"/>
                            </p:stCondLst>
                            <p:childTnLst>
                              <p:par>
                                <p:cTn id="78" presetID="14" presetClass="entr" presetSubtype="10" fill="hold" grpId="0" nodeType="after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randombar(horizontal)">
                                      <p:cBhvr>
                                        <p:cTn id="80" dur="1000"/>
                                        <p:tgtEl>
                                          <p:spTgt spid="14"/>
                                        </p:tgtEl>
                                      </p:cBhvr>
                                    </p:animEffect>
                                  </p:childTnLst>
                                </p:cTn>
                              </p:par>
                            </p:childTnLst>
                          </p:cTn>
                        </p:par>
                        <p:par>
                          <p:cTn id="81" fill="hold">
                            <p:stCondLst>
                              <p:cond delay="16000"/>
                            </p:stCondLst>
                            <p:childTnLst>
                              <p:par>
                                <p:cTn id="82" presetID="14" presetClass="entr" presetSubtype="10"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randombar(horizontal)">
                                      <p:cBhvr>
                                        <p:cTn id="84" dur="1000"/>
                                        <p:tgtEl>
                                          <p:spTgt spid="22"/>
                                        </p:tgtEl>
                                      </p:cBhvr>
                                    </p:animEffect>
                                  </p:childTnLst>
                                </p:cTn>
                              </p:par>
                            </p:childTnLst>
                          </p:cTn>
                        </p:par>
                        <p:par>
                          <p:cTn id="85" fill="hold">
                            <p:stCondLst>
                              <p:cond delay="17000"/>
                            </p:stCondLst>
                            <p:childTnLst>
                              <p:par>
                                <p:cTn id="86" presetID="14" presetClass="entr" presetSubtype="10"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randombar(horizontal)">
                                      <p:cBhvr>
                                        <p:cTn id="88" dur="1000"/>
                                        <p:tgtEl>
                                          <p:spTgt spid="23"/>
                                        </p:tgtEl>
                                      </p:cBhvr>
                                    </p:animEffect>
                                  </p:childTnLst>
                                </p:cTn>
                              </p:par>
                            </p:childTnLst>
                          </p:cTn>
                        </p:par>
                        <p:par>
                          <p:cTn id="89" fill="hold">
                            <p:stCondLst>
                              <p:cond delay="18000"/>
                            </p:stCondLst>
                            <p:childTnLst>
                              <p:par>
                                <p:cTn id="90" presetID="14" presetClass="entr" presetSubtype="1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randombar(horizontal)">
                                      <p:cBhvr>
                                        <p:cTn id="92" dur="1000"/>
                                        <p:tgtEl>
                                          <p:spTgt spid="24"/>
                                        </p:tgtEl>
                                      </p:cBhvr>
                                    </p:animEffect>
                                  </p:childTnLst>
                                </p:cTn>
                              </p:par>
                            </p:childTnLst>
                          </p:cTn>
                        </p:par>
                        <p:par>
                          <p:cTn id="93" fill="hold">
                            <p:stCondLst>
                              <p:cond delay="19000"/>
                            </p:stCondLst>
                            <p:childTnLst>
                              <p:par>
                                <p:cTn id="94" presetID="14" presetClass="entr" presetSubtype="5" fill="hold" grpId="0" nodeType="after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randombar(vertical)">
                                      <p:cBhvr>
                                        <p:cTn id="96" dur="1000"/>
                                        <p:tgtEl>
                                          <p:spTgt spid="9"/>
                                        </p:tgtEl>
                                      </p:cBhvr>
                                    </p:animEffect>
                                  </p:childTnLst>
                                </p:cTn>
                              </p:par>
                            </p:childTnLst>
                          </p:cTn>
                        </p:par>
                        <p:par>
                          <p:cTn id="97" fill="hold">
                            <p:stCondLst>
                              <p:cond delay="20000"/>
                            </p:stCondLst>
                            <p:childTnLst>
                              <p:par>
                                <p:cTn id="98" presetID="14" presetClass="entr" presetSubtype="5" fill="hold" grpId="0" nodeType="after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randombar(vertical)">
                                      <p:cBhvr>
                                        <p:cTn id="100" dur="1000"/>
                                        <p:tgtEl>
                                          <p:spTgt spid="10"/>
                                        </p:tgtEl>
                                      </p:cBhvr>
                                    </p:animEffect>
                                  </p:childTnLst>
                                </p:cTn>
                              </p:par>
                            </p:childTnLst>
                          </p:cTn>
                        </p:par>
                        <p:par>
                          <p:cTn id="101" fill="hold">
                            <p:stCondLst>
                              <p:cond delay="21000"/>
                            </p:stCondLst>
                            <p:childTnLst>
                              <p:par>
                                <p:cTn id="102" presetID="14" presetClass="entr" presetSubtype="5" fill="hold" grpId="0" nodeType="after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randombar(vertical)">
                                      <p:cBhvr>
                                        <p:cTn id="104" dur="1000"/>
                                        <p:tgtEl>
                                          <p:spTgt spid="11"/>
                                        </p:tgtEl>
                                      </p:cBhvr>
                                    </p:animEffect>
                                  </p:childTnLst>
                                </p:cTn>
                              </p:par>
                            </p:childTnLst>
                          </p:cTn>
                        </p:par>
                        <p:par>
                          <p:cTn id="105" fill="hold">
                            <p:stCondLst>
                              <p:cond delay="22000"/>
                            </p:stCondLst>
                            <p:childTnLst>
                              <p:par>
                                <p:cTn id="106" presetID="14" presetClass="entr" presetSubtype="5"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randombar(vertical)">
                                      <p:cBhvr>
                                        <p:cTn id="108" dur="1000"/>
                                        <p:tgtEl>
                                          <p:spTgt spid="28"/>
                                        </p:tgtEl>
                                      </p:cBhvr>
                                    </p:animEffect>
                                  </p:childTnLst>
                                </p:cTn>
                              </p:par>
                            </p:childTnLst>
                          </p:cTn>
                        </p:par>
                        <p:par>
                          <p:cTn id="109" fill="hold">
                            <p:stCondLst>
                              <p:cond delay="23000"/>
                            </p:stCondLst>
                            <p:childTnLst>
                              <p:par>
                                <p:cTn id="110" presetID="14" presetClass="entr" presetSubtype="5" fill="hold" grpId="0" nodeType="after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randombar(vertical)">
                                      <p:cBhvr>
                                        <p:cTn id="112" dur="1000"/>
                                        <p:tgtEl>
                                          <p:spTgt spid="29"/>
                                        </p:tgtEl>
                                      </p:cBhvr>
                                    </p:animEffect>
                                  </p:childTnLst>
                                </p:cTn>
                              </p:par>
                            </p:childTnLst>
                          </p:cTn>
                        </p:par>
                        <p:par>
                          <p:cTn id="113" fill="hold">
                            <p:stCondLst>
                              <p:cond delay="24000"/>
                            </p:stCondLst>
                            <p:childTnLst>
                              <p:par>
                                <p:cTn id="114" presetID="14" presetClass="entr" presetSubtype="5"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randombar(vertical)">
                                      <p:cBhvr>
                                        <p:cTn id="116" dur="1000"/>
                                        <p:tgtEl>
                                          <p:spTgt spid="30"/>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15"/>
                                        </p:tgtEl>
                                        <p:attrNameLst>
                                          <p:attrName>style.visibility</p:attrName>
                                        </p:attrNameLst>
                                      </p:cBhvr>
                                      <p:to>
                                        <p:strVal val="visible"/>
                                      </p:to>
                                    </p:set>
                                    <p:animEffect transition="in" filter="wipe(down)">
                                      <p:cBhvr>
                                        <p:cTn id="121" dur="500"/>
                                        <p:tgtEl>
                                          <p:spTgt spid="15"/>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18"/>
                                        </p:tgtEl>
                                        <p:attrNameLst>
                                          <p:attrName>style.visibility</p:attrName>
                                        </p:attrNameLst>
                                      </p:cBhvr>
                                      <p:to>
                                        <p:strVal val="visible"/>
                                      </p:to>
                                    </p:set>
                                    <p:animEffect transition="in" filter="wipe(down)">
                                      <p:cBhvr>
                                        <p:cTn id="1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76847F-FA5C-4EAA-B1CD-562CC22EF399}"/>
              </a:ext>
            </a:extLst>
          </p:cNvPr>
          <p:cNvSpPr/>
          <p:nvPr/>
        </p:nvSpPr>
        <p:spPr>
          <a:xfrm>
            <a:off x="1016873" y="1384179"/>
            <a:ext cx="2097388" cy="96145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A54C352-4853-4712-B1A3-506D76C79692}"/>
              </a:ext>
            </a:extLst>
          </p:cNvPr>
          <p:cNvSpPr/>
          <p:nvPr/>
        </p:nvSpPr>
        <p:spPr>
          <a:xfrm>
            <a:off x="1016873" y="1709530"/>
            <a:ext cx="9541565" cy="3574276"/>
          </a:xfrm>
          <a:prstGeom prst="round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A1E89A7-F0B9-4D93-967D-8B36FE5545A6}"/>
              </a:ext>
            </a:extLst>
          </p:cNvPr>
          <p:cNvSpPr/>
          <p:nvPr/>
        </p:nvSpPr>
        <p:spPr>
          <a:xfrm>
            <a:off x="1238616" y="927652"/>
            <a:ext cx="531337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 you notice about the camp of Israel?</a:t>
            </a:r>
          </a:p>
        </p:txBody>
      </p:sp>
      <p:sp>
        <p:nvSpPr>
          <p:cNvPr id="4" name="Rectangle 3">
            <a:extLst>
              <a:ext uri="{FF2B5EF4-FFF2-40B4-BE49-F238E27FC236}">
                <a16:creationId xmlns:a16="http://schemas.microsoft.com/office/drawing/2014/main" id="{C1A7B3BD-0182-490A-901B-79EF0234F758}"/>
              </a:ext>
            </a:extLst>
          </p:cNvPr>
          <p:cNvSpPr/>
          <p:nvPr/>
        </p:nvSpPr>
        <p:spPr>
          <a:xfrm>
            <a:off x="1238616" y="5331736"/>
            <a:ext cx="909808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reasons why full-time missionaries are asked to meet these standards and expectations?</a:t>
            </a:r>
          </a:p>
        </p:txBody>
      </p:sp>
      <p:sp>
        <p:nvSpPr>
          <p:cNvPr id="5" name="Rectangle 4">
            <a:extLst>
              <a:ext uri="{FF2B5EF4-FFF2-40B4-BE49-F238E27FC236}">
                <a16:creationId xmlns:a16="http://schemas.microsoft.com/office/drawing/2014/main" id="{78A61CDF-C39A-4705-BBBC-66E0FC5DFBE2}"/>
              </a:ext>
            </a:extLst>
          </p:cNvPr>
          <p:cNvSpPr/>
          <p:nvPr/>
        </p:nvSpPr>
        <p:spPr>
          <a:xfrm>
            <a:off x="1238616" y="1389528"/>
            <a:ext cx="178766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Numbers 6:1-8</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DBCE4F4-7DD4-4C03-AE56-12CC26FA1D5D}"/>
              </a:ext>
            </a:extLst>
          </p:cNvPr>
          <p:cNvSpPr/>
          <p:nvPr/>
        </p:nvSpPr>
        <p:spPr>
          <a:xfrm>
            <a:off x="1238616" y="1706228"/>
            <a:ext cx="9217349" cy="3539430"/>
          </a:xfrm>
          <a:prstGeom prst="rect">
            <a:avLst/>
          </a:prstGeom>
        </p:spPr>
        <p:txBody>
          <a:bodyPr wrap="square">
            <a:spAutoFit/>
          </a:bodyPr>
          <a:lstStyle/>
          <a:p>
            <a:pPr algn="just" fontAlgn="base"/>
            <a:r>
              <a:rPr lang="en-US" sz="1600" b="1" dirty="0">
                <a:latin typeface="Arial" panose="020B0604020202020204" pitchFamily="34" charset="0"/>
                <a:cs typeface="Arial" panose="020B0604020202020204" pitchFamily="34" charset="0"/>
              </a:rPr>
              <a:t>1 </a:t>
            </a:r>
            <a:r>
              <a:rPr lang="en-US" sz="1600" dirty="0">
                <a:latin typeface="Arial" panose="020B0604020202020204" pitchFamily="34" charset="0"/>
                <a:cs typeface="Arial" panose="020B0604020202020204" pitchFamily="34" charset="0"/>
              </a:rPr>
              <a:t>And the </a:t>
            </a:r>
            <a:r>
              <a:rPr lang="en-US" sz="1600" cap="small" dirty="0">
                <a:latin typeface="Arial" panose="020B0604020202020204" pitchFamily="34" charset="0"/>
                <a:cs typeface="Arial" panose="020B0604020202020204" pitchFamily="34" charset="0"/>
              </a:rPr>
              <a:t>Lord</a:t>
            </a:r>
            <a:r>
              <a:rPr lang="en-US" sz="1600" dirty="0">
                <a:latin typeface="Arial" panose="020B0604020202020204" pitchFamily="34" charset="0"/>
                <a:cs typeface="Arial" panose="020B0604020202020204" pitchFamily="34" charset="0"/>
              </a:rPr>
              <a:t> spake unto Moses, saying,</a:t>
            </a:r>
          </a:p>
          <a:p>
            <a:pPr algn="just" fontAlgn="base"/>
            <a:r>
              <a:rPr lang="en-US" sz="1600" b="1" dirty="0">
                <a:latin typeface="Arial" panose="020B0604020202020204" pitchFamily="34" charset="0"/>
                <a:cs typeface="Arial" panose="020B0604020202020204" pitchFamily="34" charset="0"/>
              </a:rPr>
              <a:t>2 </a:t>
            </a:r>
            <a:r>
              <a:rPr lang="en-US" sz="1600" dirty="0">
                <a:latin typeface="Arial" panose="020B0604020202020204" pitchFamily="34" charset="0"/>
                <a:cs typeface="Arial" panose="020B0604020202020204" pitchFamily="34" charset="0"/>
              </a:rPr>
              <a:t>Speak unto the children of Israel, and say unto them, When either man or woman shall separate themselves to vow a vow of a Nazarite, to separate themselves unto the </a:t>
            </a:r>
            <a:r>
              <a:rPr lang="en-US" sz="1600" cap="small" dirty="0">
                <a:latin typeface="Arial" panose="020B0604020202020204" pitchFamily="34" charset="0"/>
                <a:cs typeface="Arial" panose="020B0604020202020204" pitchFamily="34" charset="0"/>
              </a:rPr>
              <a:t>Lord</a:t>
            </a:r>
            <a:r>
              <a:rPr lang="en-US" sz="1600" dirty="0">
                <a:latin typeface="Arial" panose="020B0604020202020204" pitchFamily="34" charset="0"/>
                <a:cs typeface="Arial" panose="020B0604020202020204" pitchFamily="34" charset="0"/>
              </a:rPr>
              <a:t>:</a:t>
            </a:r>
          </a:p>
          <a:p>
            <a:pPr algn="just" fontAlgn="base"/>
            <a:r>
              <a:rPr lang="en-US" sz="1600" b="1" dirty="0">
                <a:latin typeface="Arial" panose="020B0604020202020204" pitchFamily="34" charset="0"/>
                <a:cs typeface="Arial" panose="020B0604020202020204" pitchFamily="34" charset="0"/>
              </a:rPr>
              <a:t>3 </a:t>
            </a:r>
            <a:r>
              <a:rPr lang="en-US" sz="1600" dirty="0">
                <a:latin typeface="Arial" panose="020B0604020202020204" pitchFamily="34" charset="0"/>
                <a:cs typeface="Arial" panose="020B0604020202020204" pitchFamily="34" charset="0"/>
              </a:rPr>
              <a:t>He shall separate himself from wine and strong drink, and shall drink no vinegar of wine, or vinegar of strong drink, neither shall he drink any liquor of grapes, nor eat moist grapes, or dried.</a:t>
            </a:r>
          </a:p>
          <a:p>
            <a:pPr algn="just" fontAlgn="base"/>
            <a:r>
              <a:rPr lang="en-US" sz="1600" b="1" dirty="0">
                <a:latin typeface="Arial" panose="020B0604020202020204" pitchFamily="34" charset="0"/>
                <a:cs typeface="Arial" panose="020B0604020202020204" pitchFamily="34" charset="0"/>
              </a:rPr>
              <a:t>4 </a:t>
            </a:r>
            <a:r>
              <a:rPr lang="en-US" sz="1600" dirty="0">
                <a:latin typeface="Arial" panose="020B0604020202020204" pitchFamily="34" charset="0"/>
                <a:cs typeface="Arial" panose="020B0604020202020204" pitchFamily="34" charset="0"/>
              </a:rPr>
              <a:t>All the days of his separation shall he eat nothing that is made of the vine tree, from the kernels even to the husk.</a:t>
            </a:r>
          </a:p>
          <a:p>
            <a:pPr algn="just" fontAlgn="base"/>
            <a:r>
              <a:rPr lang="en-US" sz="1600" b="1" dirty="0">
                <a:latin typeface="Arial" panose="020B0604020202020204" pitchFamily="34" charset="0"/>
                <a:cs typeface="Arial" panose="020B0604020202020204" pitchFamily="34" charset="0"/>
              </a:rPr>
              <a:t>5 </a:t>
            </a:r>
            <a:r>
              <a:rPr lang="en-US" sz="1600" dirty="0">
                <a:latin typeface="Arial" panose="020B0604020202020204" pitchFamily="34" charset="0"/>
                <a:cs typeface="Arial" panose="020B0604020202020204" pitchFamily="34" charset="0"/>
              </a:rPr>
              <a:t>All the days of the vow of his separation there shall no razor come upon his head: until the days be fulfilled, in the which he separateth himself unto the </a:t>
            </a:r>
            <a:r>
              <a:rPr lang="en-US" sz="1600" cap="small" dirty="0">
                <a:latin typeface="Arial" panose="020B0604020202020204" pitchFamily="34" charset="0"/>
                <a:cs typeface="Arial" panose="020B0604020202020204" pitchFamily="34" charset="0"/>
              </a:rPr>
              <a:t>Lord</a:t>
            </a:r>
            <a:r>
              <a:rPr lang="en-US" sz="1600" dirty="0">
                <a:latin typeface="Arial" panose="020B0604020202020204" pitchFamily="34" charset="0"/>
                <a:cs typeface="Arial" panose="020B0604020202020204" pitchFamily="34" charset="0"/>
              </a:rPr>
              <a:t>, he shall be holy, and shall let the locks of the hair of his head grow.</a:t>
            </a:r>
          </a:p>
          <a:p>
            <a:pPr algn="just" fontAlgn="base"/>
            <a:r>
              <a:rPr lang="en-US" sz="1600" b="1" dirty="0">
                <a:latin typeface="Arial" panose="020B0604020202020204" pitchFamily="34" charset="0"/>
                <a:cs typeface="Arial" panose="020B0604020202020204" pitchFamily="34" charset="0"/>
              </a:rPr>
              <a:t>6 </a:t>
            </a:r>
            <a:r>
              <a:rPr lang="en-US" sz="1600" dirty="0">
                <a:latin typeface="Arial" panose="020B0604020202020204" pitchFamily="34" charset="0"/>
                <a:cs typeface="Arial" panose="020B0604020202020204" pitchFamily="34" charset="0"/>
              </a:rPr>
              <a:t>All the days that he separateth himself unto the </a:t>
            </a:r>
            <a:r>
              <a:rPr lang="en-US" sz="1600" cap="small" dirty="0">
                <a:latin typeface="Arial" panose="020B0604020202020204" pitchFamily="34" charset="0"/>
                <a:cs typeface="Arial" panose="020B0604020202020204" pitchFamily="34" charset="0"/>
              </a:rPr>
              <a:t>Lord</a:t>
            </a:r>
            <a:r>
              <a:rPr lang="en-US" sz="1600" dirty="0">
                <a:latin typeface="Arial" panose="020B0604020202020204" pitchFamily="34" charset="0"/>
                <a:cs typeface="Arial" panose="020B0604020202020204" pitchFamily="34" charset="0"/>
              </a:rPr>
              <a:t> he shall come at no dead body.</a:t>
            </a:r>
          </a:p>
          <a:p>
            <a:pPr algn="just" fontAlgn="base"/>
            <a:r>
              <a:rPr lang="en-US" sz="1600" b="1" dirty="0">
                <a:latin typeface="Arial" panose="020B0604020202020204" pitchFamily="34" charset="0"/>
                <a:cs typeface="Arial" panose="020B0604020202020204" pitchFamily="34" charset="0"/>
              </a:rPr>
              <a:t>7 </a:t>
            </a:r>
            <a:r>
              <a:rPr lang="en-US" sz="1600" dirty="0">
                <a:latin typeface="Arial" panose="020B0604020202020204" pitchFamily="34" charset="0"/>
                <a:cs typeface="Arial" panose="020B0604020202020204" pitchFamily="34" charset="0"/>
              </a:rPr>
              <a:t>He shall not make himself unclean for his father, or for his mother, for his brother, or for his sister, when they die: because the consecration of his God is upon his head.</a:t>
            </a:r>
          </a:p>
          <a:p>
            <a:pPr algn="just" fontAlgn="base"/>
            <a:r>
              <a:rPr lang="en-US" sz="1600" b="1" dirty="0">
                <a:latin typeface="Arial" panose="020B0604020202020204" pitchFamily="34" charset="0"/>
                <a:cs typeface="Arial" panose="020B0604020202020204" pitchFamily="34" charset="0"/>
              </a:rPr>
              <a:t>8 </a:t>
            </a:r>
            <a:r>
              <a:rPr lang="en-US" sz="1600" dirty="0">
                <a:latin typeface="Arial" panose="020B0604020202020204" pitchFamily="34" charset="0"/>
                <a:cs typeface="Arial" panose="020B0604020202020204" pitchFamily="34" charset="0"/>
              </a:rPr>
              <a:t>All the days of his separation he is holy unto the </a:t>
            </a:r>
            <a:r>
              <a:rPr lang="en-US" sz="1600" cap="small" dirty="0">
                <a:latin typeface="Arial" panose="020B0604020202020204" pitchFamily="34" charset="0"/>
                <a:cs typeface="Arial" panose="020B0604020202020204" pitchFamily="34" charset="0"/>
              </a:rPr>
              <a:t>Lord</a:t>
            </a:r>
            <a:r>
              <a:rPr lang="en-US" sz="1600" dirty="0">
                <a:latin typeface="Arial" panose="020B0604020202020204" pitchFamily="34" charset="0"/>
                <a:cs typeface="Arial" panose="020B0604020202020204" pitchFamily="34" charset="0"/>
              </a:rPr>
              <a:t>.</a:t>
            </a:r>
            <a:endParaRPr lang="en-US" sz="1600" b="0" i="0" dirty="0">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4748778-6918-4357-B467-5348E2B67A03}"/>
              </a:ext>
            </a:extLst>
          </p:cNvPr>
          <p:cNvSpPr/>
          <p:nvPr/>
        </p:nvSpPr>
        <p:spPr>
          <a:xfrm>
            <a:off x="1238616" y="6025997"/>
            <a:ext cx="505779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Nazarite living standards did you find?</a:t>
            </a:r>
          </a:p>
        </p:txBody>
      </p:sp>
    </p:spTree>
    <p:extLst>
      <p:ext uri="{BB962C8B-B14F-4D97-AF65-F5344CB8AC3E}">
        <p14:creationId xmlns:p14="http://schemas.microsoft.com/office/powerpoint/2010/main" val="25425699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500"/>
                                        <p:tgtEl>
                                          <p:spTgt spid="8"/>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vertical)">
                                      <p:cBhvr>
                                        <p:cTn id="10" dur="500"/>
                                        <p:tgtEl>
                                          <p:spTgt spid="7"/>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vertical)">
                                      <p:cBhvr>
                                        <p:cTn id="13" dur="500"/>
                                        <p:tgtEl>
                                          <p:spTgt spid="5"/>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strVal val="#ppt_w*0.70"/>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340499-F332-438E-A706-674E79698EEA}"/>
              </a:ext>
            </a:extLst>
          </p:cNvPr>
          <p:cNvSpPr/>
          <p:nvPr/>
        </p:nvSpPr>
        <p:spPr>
          <a:xfrm>
            <a:off x="1285461" y="1330907"/>
            <a:ext cx="936928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word is used in verse 8 to describe the Israelites who chose to follow the Nazarite vows?</a:t>
            </a:r>
          </a:p>
        </p:txBody>
      </p:sp>
      <p:sp>
        <p:nvSpPr>
          <p:cNvPr id="4" name="Rectangle 3">
            <a:extLst>
              <a:ext uri="{FF2B5EF4-FFF2-40B4-BE49-F238E27FC236}">
                <a16:creationId xmlns:a16="http://schemas.microsoft.com/office/drawing/2014/main" id="{76BFAC6B-89DE-47CF-B537-3D8D9B7955C0}"/>
              </a:ext>
            </a:extLst>
          </p:cNvPr>
          <p:cNvSpPr/>
          <p:nvPr/>
        </p:nvSpPr>
        <p:spPr>
          <a:xfrm>
            <a:off x="1285461" y="2249773"/>
            <a:ext cx="849464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about showing dedication to God from the Nazarite vow?</a:t>
            </a:r>
          </a:p>
        </p:txBody>
      </p:sp>
      <p:sp>
        <p:nvSpPr>
          <p:cNvPr id="5" name="Rectangle 4">
            <a:extLst>
              <a:ext uri="{FF2B5EF4-FFF2-40B4-BE49-F238E27FC236}">
                <a16:creationId xmlns:a16="http://schemas.microsoft.com/office/drawing/2014/main" id="{833F1136-82FF-4909-9C9D-420C5848C858}"/>
              </a:ext>
            </a:extLst>
          </p:cNvPr>
          <p:cNvSpPr/>
          <p:nvPr/>
        </p:nvSpPr>
        <p:spPr>
          <a:xfrm>
            <a:off x="1285461" y="2812126"/>
            <a:ext cx="8110332" cy="369332"/>
          </a:xfrm>
          <a:prstGeom prst="rect">
            <a:avLst/>
          </a:prstGeom>
        </p:spPr>
        <p:txBody>
          <a:bodyPr wrap="square">
            <a:spAutoFit/>
          </a:bodyPr>
          <a:lstStyle/>
          <a:p>
            <a:pPr algn="just"/>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show our commitment to God when we strictly observe His standards.</a:t>
            </a:r>
          </a:p>
        </p:txBody>
      </p:sp>
      <p:sp>
        <p:nvSpPr>
          <p:cNvPr id="6" name="Rectangle 5">
            <a:extLst>
              <a:ext uri="{FF2B5EF4-FFF2-40B4-BE49-F238E27FC236}">
                <a16:creationId xmlns:a16="http://schemas.microsoft.com/office/drawing/2014/main" id="{8E92F235-1E8C-4ED0-A905-6B5891584474}"/>
              </a:ext>
            </a:extLst>
          </p:cNvPr>
          <p:cNvSpPr/>
          <p:nvPr/>
        </p:nvSpPr>
        <p:spPr>
          <a:xfrm>
            <a:off x="1285461" y="3492453"/>
            <a:ext cx="849464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specific things we can do to show our commitment to God? </a:t>
            </a:r>
          </a:p>
        </p:txBody>
      </p:sp>
      <p:sp>
        <p:nvSpPr>
          <p:cNvPr id="7" name="Rectangle 6">
            <a:extLst>
              <a:ext uri="{FF2B5EF4-FFF2-40B4-BE49-F238E27FC236}">
                <a16:creationId xmlns:a16="http://schemas.microsoft.com/office/drawing/2014/main" id="{417808F8-9F61-4100-8A5A-F3A3C9C4FB2D}"/>
              </a:ext>
            </a:extLst>
          </p:cNvPr>
          <p:cNvSpPr/>
          <p:nvPr/>
        </p:nvSpPr>
        <p:spPr>
          <a:xfrm>
            <a:off x="1285461" y="4209727"/>
            <a:ext cx="811033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examples have you seen of others dedicating themselves to God?</a:t>
            </a:r>
          </a:p>
        </p:txBody>
      </p:sp>
    </p:spTree>
    <p:extLst>
      <p:ext uri="{BB962C8B-B14F-4D97-AF65-F5344CB8AC3E}">
        <p14:creationId xmlns:p14="http://schemas.microsoft.com/office/powerpoint/2010/main" val="366542021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F273D4-FF69-4A02-8C9E-92CB9E1F67F7}"/>
              </a:ext>
            </a:extLst>
          </p:cNvPr>
          <p:cNvSpPr/>
          <p:nvPr/>
        </p:nvSpPr>
        <p:spPr>
          <a:xfrm>
            <a:off x="3271517" y="2120349"/>
            <a:ext cx="6319359" cy="461665"/>
          </a:xfrm>
          <a:prstGeom prst="rect">
            <a:avLst/>
          </a:prstGeom>
        </p:spPr>
        <p:txBody>
          <a:bodyPr wrap="none">
            <a:spAutoFit/>
          </a:bodyPr>
          <a:lstStyle/>
          <a:p>
            <a:r>
              <a:rPr lang="en-US" sz="2400" b="1" i="1" dirty="0">
                <a:solidFill>
                  <a:srgbClr val="C00000"/>
                </a:solidFill>
                <a:latin typeface="Arial" panose="020B0604020202020204" pitchFamily="34" charset="0"/>
                <a:cs typeface="Arial" panose="020B0604020202020204" pitchFamily="34" charset="0"/>
              </a:rPr>
              <a:t>I will separate myself from the world by …</a:t>
            </a:r>
          </a:p>
        </p:txBody>
      </p:sp>
      <p:sp>
        <p:nvSpPr>
          <p:cNvPr id="4" name="Rectangle 3">
            <a:extLst>
              <a:ext uri="{FF2B5EF4-FFF2-40B4-BE49-F238E27FC236}">
                <a16:creationId xmlns:a16="http://schemas.microsoft.com/office/drawing/2014/main" id="{D4C9E3F0-B54E-4F9D-9188-EBBC3B7C3892}"/>
              </a:ext>
            </a:extLst>
          </p:cNvPr>
          <p:cNvSpPr/>
          <p:nvPr/>
        </p:nvSpPr>
        <p:spPr>
          <a:xfrm>
            <a:off x="3707534" y="3840683"/>
            <a:ext cx="5153975" cy="461665"/>
          </a:xfrm>
          <a:prstGeom prst="rect">
            <a:avLst/>
          </a:prstGeom>
        </p:spPr>
        <p:txBody>
          <a:bodyPr wrap="none">
            <a:spAutoFit/>
          </a:bodyPr>
          <a:lstStyle/>
          <a:p>
            <a:r>
              <a:rPr lang="en-US" sz="2400" b="1" i="1" dirty="0">
                <a:solidFill>
                  <a:srgbClr val="C00000"/>
                </a:solidFill>
                <a:latin typeface="Arial" panose="020B0604020202020204" pitchFamily="34" charset="0"/>
                <a:cs typeface="Arial" panose="020B0604020202020204" pitchFamily="34" charset="0"/>
              </a:rPr>
              <a:t>I will dedicate myself to God by …</a:t>
            </a:r>
          </a:p>
        </p:txBody>
      </p:sp>
    </p:spTree>
    <p:extLst>
      <p:ext uri="{BB962C8B-B14F-4D97-AF65-F5344CB8AC3E}">
        <p14:creationId xmlns:p14="http://schemas.microsoft.com/office/powerpoint/2010/main" val="5554008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8A6E6A-8816-4ED6-9A07-EFB2F4EC63E4}"/>
              </a:ext>
            </a:extLst>
          </p:cNvPr>
          <p:cNvSpPr/>
          <p:nvPr/>
        </p:nvSpPr>
        <p:spPr>
          <a:xfrm>
            <a:off x="3048000" y="2151727"/>
            <a:ext cx="6096000" cy="2554545"/>
          </a:xfrm>
          <a:prstGeom prst="rect">
            <a:avLst/>
          </a:prstGeom>
        </p:spPr>
        <p:txBody>
          <a:bodyPr>
            <a:spAutoFit/>
          </a:bodyPr>
          <a:lstStyle/>
          <a:p>
            <a:pPr algn="ctr" fontAlgn="base"/>
            <a:r>
              <a:rPr lang="en-US" sz="4000" b="1" dirty="0">
                <a:solidFill>
                  <a:srgbClr val="002060"/>
                </a:solidFill>
                <a:latin typeface="Open Sans"/>
                <a:cs typeface="Arial" panose="020B0604020202020204" pitchFamily="34" charset="0"/>
              </a:rPr>
              <a:t>“The Israelites complain, and Moses asks the Lord for help in governing the people”</a:t>
            </a:r>
            <a:endParaRPr lang="en-US" sz="4000" b="1" dirty="0">
              <a:solidFill>
                <a:srgbClr val="002060"/>
              </a:solidFill>
              <a:effectLst/>
              <a:latin typeface="Open Sans"/>
              <a:cs typeface="Arial" panose="020B0604020202020204" pitchFamily="34" charset="0"/>
            </a:endParaRPr>
          </a:p>
        </p:txBody>
      </p:sp>
      <p:sp>
        <p:nvSpPr>
          <p:cNvPr id="4" name="Rectangle 3">
            <a:extLst>
              <a:ext uri="{FF2B5EF4-FFF2-40B4-BE49-F238E27FC236}">
                <a16:creationId xmlns:a16="http://schemas.microsoft.com/office/drawing/2014/main" id="{72052BE0-8257-4710-B419-D73B22F67B19}"/>
              </a:ext>
            </a:extLst>
          </p:cNvPr>
          <p:cNvSpPr/>
          <p:nvPr/>
        </p:nvSpPr>
        <p:spPr>
          <a:xfrm>
            <a:off x="1103266" y="968273"/>
            <a:ext cx="208717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Numbers 11:1–20</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47224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9213970-7CEE-4B49-8909-6850C1473199}"/>
              </a:ext>
            </a:extLst>
          </p:cNvPr>
          <p:cNvSpPr/>
          <p:nvPr/>
        </p:nvSpPr>
        <p:spPr>
          <a:xfrm>
            <a:off x="1103264" y="968273"/>
            <a:ext cx="1697966" cy="56897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BF520E8-2D16-41AF-9DF1-61C5DB1ABD96}"/>
              </a:ext>
            </a:extLst>
          </p:cNvPr>
          <p:cNvSpPr/>
          <p:nvPr/>
        </p:nvSpPr>
        <p:spPr>
          <a:xfrm>
            <a:off x="1103265" y="1337605"/>
            <a:ext cx="9193672" cy="923330"/>
          </a:xfrm>
          <a:prstGeom prst="round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09B02F8-8ADA-47E7-B6E2-F5AA268D6E57}"/>
              </a:ext>
            </a:extLst>
          </p:cNvPr>
          <p:cNvSpPr/>
          <p:nvPr/>
        </p:nvSpPr>
        <p:spPr>
          <a:xfrm>
            <a:off x="1103265" y="968273"/>
            <a:ext cx="169796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Numbers 11:1</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FAB8950-9F19-4641-9B1F-37FBDFAA7DF7}"/>
              </a:ext>
            </a:extLst>
          </p:cNvPr>
          <p:cNvSpPr/>
          <p:nvPr/>
        </p:nvSpPr>
        <p:spPr>
          <a:xfrm>
            <a:off x="1103265" y="1337605"/>
            <a:ext cx="9193673" cy="923330"/>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And when the people complained, it displeased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and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heard it; and his anger was kindled; and the fire of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burnt among them, and consumed them that were in the uttermost parts of the camp.</a:t>
            </a:r>
          </a:p>
        </p:txBody>
      </p:sp>
      <p:sp>
        <p:nvSpPr>
          <p:cNvPr id="5" name="Rectangle 4">
            <a:extLst>
              <a:ext uri="{FF2B5EF4-FFF2-40B4-BE49-F238E27FC236}">
                <a16:creationId xmlns:a16="http://schemas.microsoft.com/office/drawing/2014/main" id="{0DC56A8F-A786-4AC3-BBB4-A2BC50297814}"/>
              </a:ext>
            </a:extLst>
          </p:cNvPr>
          <p:cNvSpPr/>
          <p:nvPr/>
        </p:nvSpPr>
        <p:spPr>
          <a:xfrm>
            <a:off x="1103265" y="2445601"/>
            <a:ext cx="597573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do after some people complained?</a:t>
            </a:r>
          </a:p>
        </p:txBody>
      </p:sp>
      <p:sp>
        <p:nvSpPr>
          <p:cNvPr id="6" name="Rectangle 5">
            <a:extLst>
              <a:ext uri="{FF2B5EF4-FFF2-40B4-BE49-F238E27FC236}">
                <a16:creationId xmlns:a16="http://schemas.microsoft.com/office/drawing/2014/main" id="{08CB7C3D-40FD-43D4-B09E-B271EBF94335}"/>
              </a:ext>
            </a:extLst>
          </p:cNvPr>
          <p:cNvSpPr/>
          <p:nvPr/>
        </p:nvSpPr>
        <p:spPr>
          <a:xfrm>
            <a:off x="1103265" y="3036907"/>
            <a:ext cx="919367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Lord was so displeased with the Israelites for complaining?</a:t>
            </a:r>
          </a:p>
        </p:txBody>
      </p:sp>
    </p:spTree>
    <p:extLst>
      <p:ext uri="{BB962C8B-B14F-4D97-AF65-F5344CB8AC3E}">
        <p14:creationId xmlns:p14="http://schemas.microsoft.com/office/powerpoint/2010/main" val="37445868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1216</Words>
  <Application>Microsoft Office PowerPoint</Application>
  <PresentationFormat>Widescreen</PresentationFormat>
  <Paragraphs>78</Paragraphs>
  <Slides>15</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Bahnschrift Light Condensed</vt:lpstr>
      <vt:lpstr>Calibri</vt:lpstr>
      <vt:lpstr>Calibri Light</vt:lpstr>
      <vt:lpstr>Microsoft Yi Baiti</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4256</cp:revision>
  <dcterms:created xsi:type="dcterms:W3CDTF">2018-08-29T04:26:39Z</dcterms:created>
  <dcterms:modified xsi:type="dcterms:W3CDTF">2022-01-21T02:35:34Z</dcterms:modified>
</cp:coreProperties>
</file>