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3" r:id="rId7"/>
    <p:sldId id="384" r:id="rId8"/>
    <p:sldId id="385" r:id="rId9"/>
    <p:sldId id="386" r:id="rId10"/>
    <p:sldId id="387" r:id="rId11"/>
    <p:sldId id="389" r:id="rId12"/>
    <p:sldId id="388"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88028"/>
    <a:srgbClr val="0BA2C5"/>
    <a:srgbClr val="B9DF63"/>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BPl8Hhm3Ck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1">
                    <a:lumMod val="75000"/>
                    <a:lumOff val="25000"/>
                  </a:schemeClr>
                </a:solidFill>
                <a:effectLst>
                  <a:outerShdw blurRad="38100" dist="38100" dir="2700000" algn="tl">
                    <a:srgbClr val="000000">
                      <a:alpha val="43137"/>
                    </a:srgbClr>
                  </a:outerShdw>
                </a:effectLst>
                <a:latin typeface="Mongolian Baiti" panose="03000500000000000000" pitchFamily="66" charset="0"/>
                <a:ea typeface="MS Gothic" panose="020B0609070205080204" pitchFamily="49" charset="-128"/>
                <a:cs typeface="Mongolian Baiti" panose="03000500000000000000" pitchFamily="66"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85942-7391-4BE6-B471-175A8CF897D4}"/>
              </a:ext>
            </a:extLst>
          </p:cNvPr>
          <p:cNvSpPr/>
          <p:nvPr/>
        </p:nvSpPr>
        <p:spPr>
          <a:xfrm>
            <a:off x="4161335" y="783607"/>
            <a:ext cx="4019049"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offerings are like our repentance.</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B65008C-7A1B-46C5-A1D0-39669E6D35E3}"/>
              </a:ext>
            </a:extLst>
          </p:cNvPr>
          <p:cNvSpPr/>
          <p:nvPr/>
        </p:nvSpPr>
        <p:spPr>
          <a:xfrm>
            <a:off x="728869" y="1250531"/>
            <a:ext cx="1020417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can we learn from these rituals about what we must do to be cleansed from our sins?</a:t>
            </a:r>
          </a:p>
        </p:txBody>
      </p:sp>
      <p:sp>
        <p:nvSpPr>
          <p:cNvPr id="5" name="Rectangle 4">
            <a:extLst>
              <a:ext uri="{FF2B5EF4-FFF2-40B4-BE49-F238E27FC236}">
                <a16:creationId xmlns:a16="http://schemas.microsoft.com/office/drawing/2014/main" id="{B5203F90-6A9F-4D32-A69E-9A35CBE6BA12}"/>
              </a:ext>
            </a:extLst>
          </p:cNvPr>
          <p:cNvSpPr/>
          <p:nvPr/>
        </p:nvSpPr>
        <p:spPr>
          <a:xfrm>
            <a:off x="728868" y="1833626"/>
            <a:ext cx="9647583"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 forgiven of our sins, we must turn to the Lord and obey the conditions of repentance He has given.</a:t>
            </a:r>
          </a:p>
        </p:txBody>
      </p:sp>
      <p:sp>
        <p:nvSpPr>
          <p:cNvPr id="6" name="Rectangle 5">
            <a:extLst>
              <a:ext uri="{FF2B5EF4-FFF2-40B4-BE49-F238E27FC236}">
                <a16:creationId xmlns:a16="http://schemas.microsoft.com/office/drawing/2014/main" id="{50FA82B2-B937-4824-8020-AB5C40F4E3FF}"/>
              </a:ext>
            </a:extLst>
          </p:cNvPr>
          <p:cNvSpPr/>
          <p:nvPr/>
        </p:nvSpPr>
        <p:spPr>
          <a:xfrm>
            <a:off x="728867" y="2709109"/>
            <a:ext cx="96475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a bishop or branch president help an individual to receive the blessing of forgiveness through the Savior’s Atonement? </a:t>
            </a:r>
          </a:p>
        </p:txBody>
      </p:sp>
    </p:spTree>
    <p:extLst>
      <p:ext uri="{BB962C8B-B14F-4D97-AF65-F5344CB8AC3E}">
        <p14:creationId xmlns:p14="http://schemas.microsoft.com/office/powerpoint/2010/main" val="3914796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set>
                                      <p:cBhvr>
                                        <p:cTn id="14" dur="68" fill="hold">
                                          <p:stCondLst>
                                            <p:cond delay="0"/>
                                          </p:stCondLst>
                                        </p:cTn>
                                        <p:tgtEl>
                                          <p:spTgt spid="5">
                                            <p:txEl>
                                              <p:pRg st="0" end="0"/>
                                            </p:txEl>
                                          </p:spTgt>
                                        </p:tgtEl>
                                        <p:attrNameLst>
                                          <p:attrName>style.rotation</p:attrName>
                                        </p:attrNameLst>
                                      </p:cBhvr>
                                      <p:to>
                                        <p:strVal val="-45.0"/>
                                      </p:to>
                                    </p:set>
                                    <p:anim calcmode="lin" valueType="num">
                                      <p:cBhvr>
                                        <p:cTn id="15" dur="68" fill="hold">
                                          <p:stCondLst>
                                            <p:cond delay="68"/>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68"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7" dur="23" decel="50000" autoRev="1" fill="hold">
                                          <p:stCondLst>
                                            <p:cond delay="68"/>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20" fill="hold">
                                          <p:stCondLst>
                                            <p:cond delay="130"/>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93B159-EB7C-4185-AE7A-0C67A5C33687}"/>
              </a:ext>
            </a:extLst>
          </p:cNvPr>
          <p:cNvSpPr/>
          <p:nvPr/>
        </p:nvSpPr>
        <p:spPr>
          <a:xfrm>
            <a:off x="2272748" y="1997839"/>
            <a:ext cx="7646504" cy="2862322"/>
          </a:xfrm>
          <a:prstGeom prst="rect">
            <a:avLst/>
          </a:prstGeom>
        </p:spPr>
        <p:txBody>
          <a:bodyPr wrap="square">
            <a:spAutoFit/>
          </a:bodyPr>
          <a:lstStyle/>
          <a:p>
            <a:pPr algn="ctr" fontAlgn="base"/>
            <a:r>
              <a:rPr lang="en-US" sz="3600" b="1" dirty="0">
                <a:solidFill>
                  <a:srgbClr val="FF0000"/>
                </a:solidFill>
                <a:latin typeface="MV Boli" panose="02000500030200090000" pitchFamily="2" charset="0"/>
                <a:cs typeface="MV Boli" panose="02000500030200090000" pitchFamily="2" charset="0"/>
              </a:rPr>
              <a:t>“The Lord instructs Israel concerning the Day of Atonement and commands them to not follow the wicked practices of other nations”</a:t>
            </a:r>
            <a:endParaRPr lang="en-US" sz="3600" b="1" dirty="0">
              <a:solidFill>
                <a:srgbClr val="FF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FB33C7ED-445C-4B76-BB6A-35BC2C67CF2E}"/>
              </a:ext>
            </a:extLst>
          </p:cNvPr>
          <p:cNvSpPr/>
          <p:nvPr/>
        </p:nvSpPr>
        <p:spPr>
          <a:xfrm>
            <a:off x="1210638" y="783607"/>
            <a:ext cx="202170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Leviticus 16-18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90847"/>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BD0164-FD9E-43FC-A5D0-E94AB3525F93}"/>
              </a:ext>
            </a:extLst>
          </p:cNvPr>
          <p:cNvSpPr/>
          <p:nvPr/>
        </p:nvSpPr>
        <p:spPr>
          <a:xfrm>
            <a:off x="993913" y="1340198"/>
            <a:ext cx="2207866" cy="89941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36CA4F7-2A92-4440-A9F1-6C09657A9092}"/>
              </a:ext>
            </a:extLst>
          </p:cNvPr>
          <p:cNvSpPr/>
          <p:nvPr/>
        </p:nvSpPr>
        <p:spPr>
          <a:xfrm>
            <a:off x="993913" y="1709530"/>
            <a:ext cx="9528314" cy="18158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079EB1B-5E52-4046-BD9E-D314117DDCA3}"/>
              </a:ext>
            </a:extLst>
          </p:cNvPr>
          <p:cNvSpPr/>
          <p:nvPr/>
        </p:nvSpPr>
        <p:spPr>
          <a:xfrm>
            <a:off x="1157630" y="1340198"/>
            <a:ext cx="204414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16:7-10</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B3D8C50-F1F2-4AC4-863A-E95E1F078726}"/>
              </a:ext>
            </a:extLst>
          </p:cNvPr>
          <p:cNvSpPr/>
          <p:nvPr/>
        </p:nvSpPr>
        <p:spPr>
          <a:xfrm>
            <a:off x="1157630" y="1709530"/>
            <a:ext cx="9364597"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he shall take the two goats, and present them before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at the door of the tabernacle of the congregation.</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Aaron shall cast lots upon the two goats; one lot for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the other lot for the scapegoat.</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Aaron shall bring the goat upon which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’s lot fell, and offer him for a sin offering.</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But the goat, on which the lot fell to be the scapegoat, shall be presented alive before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to make an atonement with him, and to let him go for a scapegoat into the wilderness.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948193"/>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EECDF-2BB9-4111-803B-9239B9CB5E25}"/>
              </a:ext>
            </a:extLst>
          </p:cNvPr>
          <p:cNvSpPr/>
          <p:nvPr/>
        </p:nvSpPr>
        <p:spPr>
          <a:xfrm>
            <a:off x="630902" y="856819"/>
            <a:ext cx="2321225" cy="108077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C02994-0E09-4324-95F6-EF3A19F282EF}"/>
              </a:ext>
            </a:extLst>
          </p:cNvPr>
          <p:cNvSpPr/>
          <p:nvPr/>
        </p:nvSpPr>
        <p:spPr>
          <a:xfrm>
            <a:off x="7336500" y="817927"/>
            <a:ext cx="2321225" cy="108077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9A508EF-2EF2-4E14-B763-26678352D300}"/>
              </a:ext>
            </a:extLst>
          </p:cNvPr>
          <p:cNvSpPr/>
          <p:nvPr/>
        </p:nvSpPr>
        <p:spPr>
          <a:xfrm>
            <a:off x="7328448" y="1152939"/>
            <a:ext cx="3538333" cy="386356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EF741D5-90AB-4AC3-B68E-68076C19F5FF}"/>
              </a:ext>
            </a:extLst>
          </p:cNvPr>
          <p:cNvSpPr/>
          <p:nvPr/>
        </p:nvSpPr>
        <p:spPr>
          <a:xfrm>
            <a:off x="622852" y="1152939"/>
            <a:ext cx="3289382" cy="45382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7487CF-30E6-4723-876C-C2235AE00842}"/>
              </a:ext>
            </a:extLst>
          </p:cNvPr>
          <p:cNvSpPr/>
          <p:nvPr/>
        </p:nvSpPr>
        <p:spPr>
          <a:xfrm>
            <a:off x="715617" y="1226151"/>
            <a:ext cx="3154019" cy="452431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Then shall he kill the goat of the sin offering, that is for the people, and bring his blood within the veil, and do with that blood as he did with the blood of the bullock, and sprinkle it upon the mercy seat, and before the mercy seat:</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he shall make an atonement for the holy place, because of the uncleanness of the children of Israel, and because of their transgressions in all their sins: and so shall he do for the tabernacle of the congregation, that remaineth among them in the midst of their uncleanness.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40B02DD-B45D-4726-ACD5-4E409C4A8D46}"/>
              </a:ext>
            </a:extLst>
          </p:cNvPr>
          <p:cNvSpPr/>
          <p:nvPr/>
        </p:nvSpPr>
        <p:spPr>
          <a:xfrm>
            <a:off x="7421215" y="1315008"/>
            <a:ext cx="3445566"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 And when he hath made an end of reconciling the holy place, and the tabernacle of the congregation, and the altar, he shall bring the live goat:</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Aaron shall lay both his hands upon the head of the live goat, and confess over him all the iniquities of the children of Israel, and all their transgressions in all their sins, putting them upon the head of the goat, and shall send him away by the hand of a fit man into the wilderness:</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5" name="Picture 2" descr="https://www.lds.org/bc/content/shared/content/images/gospel-library/manual/PD60004368/AdobeStock_166267983alt.jpg">
            <a:extLst>
              <a:ext uri="{FF2B5EF4-FFF2-40B4-BE49-F238E27FC236}">
                <a16:creationId xmlns:a16="http://schemas.microsoft.com/office/drawing/2014/main" id="{CA47CC0D-1496-425A-B35F-8FF887D89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107" y="1166842"/>
            <a:ext cx="3289382" cy="43063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6A64655-B619-483D-BE2A-AC9108252BDE}"/>
              </a:ext>
            </a:extLst>
          </p:cNvPr>
          <p:cNvSpPr/>
          <p:nvPr/>
        </p:nvSpPr>
        <p:spPr>
          <a:xfrm>
            <a:off x="715617" y="856819"/>
            <a:ext cx="2236510"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Leviticus 16:15-16</a:t>
            </a:r>
            <a:r>
              <a:rPr lang="en-US" b="1" dirty="0">
                <a:solidFill>
                  <a:schemeClr val="bg1"/>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F1C75B25-6813-4C16-A44B-56FC434F8962}"/>
              </a:ext>
            </a:extLst>
          </p:cNvPr>
          <p:cNvSpPr/>
          <p:nvPr/>
        </p:nvSpPr>
        <p:spPr>
          <a:xfrm>
            <a:off x="7421215" y="817927"/>
            <a:ext cx="2236510"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Leviticus 16:20-21</a:t>
            </a:r>
            <a:endParaRPr lang="en-US"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6A6EA6C-AA6C-4C84-B021-B85DCCD1800A}"/>
              </a:ext>
            </a:extLst>
          </p:cNvPr>
          <p:cNvSpPr/>
          <p:nvPr/>
        </p:nvSpPr>
        <p:spPr>
          <a:xfrm>
            <a:off x="715617" y="6170767"/>
            <a:ext cx="10469218"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can the ritual described in verses 21–22 teach us about the Atonement of Jesus Christ?</a:t>
            </a:r>
          </a:p>
        </p:txBody>
      </p:sp>
      <p:sp>
        <p:nvSpPr>
          <p:cNvPr id="9" name="Rectangle 8">
            <a:extLst>
              <a:ext uri="{FF2B5EF4-FFF2-40B4-BE49-F238E27FC236}">
                <a16:creationId xmlns:a16="http://schemas.microsoft.com/office/drawing/2014/main" id="{F9AD1A82-DA92-42DA-AC96-5943B2534A8C}"/>
              </a:ext>
            </a:extLst>
          </p:cNvPr>
          <p:cNvSpPr/>
          <p:nvPr/>
        </p:nvSpPr>
        <p:spPr>
          <a:xfrm>
            <a:off x="715617" y="5762273"/>
            <a:ext cx="10151164"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can the ritual described in verses 15–16 teach us about the Atonement of Jesus Christ?</a:t>
            </a:r>
          </a:p>
        </p:txBody>
      </p:sp>
    </p:spTree>
    <p:extLst>
      <p:ext uri="{BB962C8B-B14F-4D97-AF65-F5344CB8AC3E}">
        <p14:creationId xmlns:p14="http://schemas.microsoft.com/office/powerpoint/2010/main" val="2550468466"/>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1750"/>
                                        <p:tgtEl>
                                          <p:spTgt spid="13"/>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175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vertical)">
                                      <p:cBhvr>
                                        <p:cTn id="13" dur="1750"/>
                                        <p:tgtEl>
                                          <p:spTgt spid="2"/>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vertical)">
                                      <p:cBhvr>
                                        <p:cTn id="16" dur="1750"/>
                                        <p:tgtEl>
                                          <p:spTgt spid="10"/>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vertical)">
                                      <p:cBhvr>
                                        <p:cTn id="19" dur="1750"/>
                                        <p:tgtEl>
                                          <p:spTgt spid="7"/>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1750"/>
                                        <p:tgtEl>
                                          <p:spTgt spid="12"/>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vertical)">
                                      <p:cBhvr>
                                        <p:cTn id="25" dur="1750"/>
                                        <p:tgtEl>
                                          <p:spTgt spid="11"/>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vertical)">
                                      <p:cBhvr>
                                        <p:cTn id="28" dur="175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2" grpId="0"/>
      <p:bldP spid="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51167B-F312-4BE5-8045-0AC4742147D6}"/>
              </a:ext>
            </a:extLst>
          </p:cNvPr>
          <p:cNvSpPr/>
          <p:nvPr/>
        </p:nvSpPr>
        <p:spPr>
          <a:xfrm>
            <a:off x="1007166" y="2967335"/>
            <a:ext cx="9554816" cy="923330"/>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Through His Atonement, Jesus Christ took away the sins of the world by taking them upon Himself. Jesus Christ’s Atonement included His infinite suffering and the shedding of His blood in Gethsemane and on the cross.</a:t>
            </a:r>
          </a:p>
        </p:txBody>
      </p:sp>
      <p:sp>
        <p:nvSpPr>
          <p:cNvPr id="4" name="Rectangle 3">
            <a:extLst>
              <a:ext uri="{FF2B5EF4-FFF2-40B4-BE49-F238E27FC236}">
                <a16:creationId xmlns:a16="http://schemas.microsoft.com/office/drawing/2014/main" id="{2955CC7D-DEE7-4844-842E-275F0F7AE61C}"/>
              </a:ext>
            </a:extLst>
          </p:cNvPr>
          <p:cNvSpPr/>
          <p:nvPr/>
        </p:nvSpPr>
        <p:spPr>
          <a:xfrm>
            <a:off x="914399" y="1627823"/>
            <a:ext cx="96475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lessons that the Israelites might have learned through these rituals performed on the Day of Atonement?</a:t>
            </a:r>
          </a:p>
        </p:txBody>
      </p:sp>
    </p:spTree>
    <p:extLst>
      <p:ext uri="{BB962C8B-B14F-4D97-AF65-F5344CB8AC3E}">
        <p14:creationId xmlns:p14="http://schemas.microsoft.com/office/powerpoint/2010/main" val="2609175462"/>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nline Media 4" title="Consecrate Thy Performance">
            <a:hlinkClick r:id="" action="ppaction://media"/>
            <a:extLst>
              <a:ext uri="{FF2B5EF4-FFF2-40B4-BE49-F238E27FC236}">
                <a16:creationId xmlns:a16="http://schemas.microsoft.com/office/drawing/2014/main" id="{FAB87D93-7B66-4CE2-97F4-1046160AC4A8}"/>
              </a:ext>
            </a:extLst>
          </p:cNvPr>
          <p:cNvPicPr>
            <a:picLocks noRot="1" noChangeAspect="1"/>
          </p:cNvPicPr>
          <p:nvPr>
            <a:videoFile r:link="rId1"/>
          </p:nvPr>
        </p:nvPicPr>
        <p:blipFill>
          <a:blip r:embed="rId3"/>
          <a:stretch>
            <a:fillRect/>
          </a:stretch>
        </p:blipFill>
        <p:spPr>
          <a:xfrm>
            <a:off x="1294228" y="1152939"/>
            <a:ext cx="8721969" cy="49061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22493261"/>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LESSONS 58 &amp; 59</a:t>
            </a:r>
          </a:p>
        </p:txBody>
      </p:sp>
      <p:sp>
        <p:nvSpPr>
          <p:cNvPr id="2" name="Rectangle 1">
            <a:extLst>
              <a:ext uri="{FF2B5EF4-FFF2-40B4-BE49-F238E27FC236}">
                <a16:creationId xmlns:a16="http://schemas.microsoft.com/office/drawing/2014/main" id="{47764138-C91E-4C39-979C-F4F063DAFCCF}"/>
              </a:ext>
            </a:extLst>
          </p:cNvPr>
          <p:cNvSpPr/>
          <p:nvPr/>
        </p:nvSpPr>
        <p:spPr>
          <a:xfrm>
            <a:off x="3401191" y="2921168"/>
            <a:ext cx="5389617" cy="1015663"/>
          </a:xfrm>
          <a:prstGeom prst="rect">
            <a:avLst/>
          </a:prstGeom>
        </p:spPr>
        <p:txBody>
          <a:bodyPr wrap="none">
            <a:spAutoFit/>
          </a:bodyPr>
          <a:lstStyle/>
          <a:p>
            <a:pPr fontAlgn="base"/>
            <a:r>
              <a:rPr lang="en-US" sz="6000" dirty="0">
                <a:solidFill>
                  <a:schemeClr val="accent6">
                    <a:lumMod val="50000"/>
                  </a:schemeClr>
                </a:solidFill>
                <a:latin typeface="MV Boli" panose="02000500030200090000" pitchFamily="2" charset="0"/>
                <a:cs typeface="MV Boli" panose="02000500030200090000" pitchFamily="2" charset="0"/>
              </a:rPr>
              <a:t>Leviticus 8–18</a:t>
            </a:r>
            <a:endParaRPr lang="en-US" sz="6000" b="0" i="0" dirty="0">
              <a:solidFill>
                <a:schemeClr val="accent6">
                  <a:lumMod val="50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9A0B0-00F1-45ED-B06B-E466CA4D426C}"/>
              </a:ext>
            </a:extLst>
          </p:cNvPr>
          <p:cNvSpPr/>
          <p:nvPr/>
        </p:nvSpPr>
        <p:spPr>
          <a:xfrm>
            <a:off x="2002301" y="2151727"/>
            <a:ext cx="8187397" cy="2554545"/>
          </a:xfrm>
          <a:prstGeom prst="rect">
            <a:avLst/>
          </a:prstGeom>
        </p:spPr>
        <p:txBody>
          <a:bodyPr wrap="square">
            <a:spAutoFit/>
          </a:bodyPr>
          <a:lstStyle/>
          <a:p>
            <a:pPr algn="ctr" fontAlgn="base"/>
            <a:r>
              <a:rPr lang="en-US" sz="4000" b="1" dirty="0">
                <a:solidFill>
                  <a:srgbClr val="FF0000"/>
                </a:solidFill>
                <a:latin typeface="MV Boli" panose="02000500030200090000" pitchFamily="2" charset="0"/>
                <a:cs typeface="MV Boli" panose="02000500030200090000" pitchFamily="2" charset="0"/>
              </a:rPr>
              <a:t>“Aaron and his sons are consecrated before the people and then offer sacrifices, and the Lord gives Israel a dietary law”</a:t>
            </a:r>
            <a:endParaRPr lang="en-US" sz="4000" b="1" dirty="0">
              <a:solidFill>
                <a:srgbClr val="FF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B25B14FE-FBF5-4387-AE52-0D046B9F29BD}"/>
              </a:ext>
            </a:extLst>
          </p:cNvPr>
          <p:cNvSpPr/>
          <p:nvPr/>
        </p:nvSpPr>
        <p:spPr>
          <a:xfrm>
            <a:off x="1334451" y="968273"/>
            <a:ext cx="169796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8-11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06237"/>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4233BF-D325-4C8F-BC13-CE75C854C7F2}"/>
              </a:ext>
            </a:extLst>
          </p:cNvPr>
          <p:cNvSpPr/>
          <p:nvPr/>
        </p:nvSpPr>
        <p:spPr>
          <a:xfrm>
            <a:off x="2126974" y="829773"/>
            <a:ext cx="7938052" cy="646331"/>
          </a:xfrm>
          <a:prstGeom prst="rect">
            <a:avLst/>
          </a:prstGeom>
        </p:spPr>
        <p:txBody>
          <a:bodyPr wrap="square">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Open Sans"/>
              </a:rPr>
              <a:t> </a:t>
            </a:r>
            <a:r>
              <a:rPr lang="en-US" i="1" dirty="0">
                <a:solidFill>
                  <a:schemeClr val="bg2">
                    <a:lumMod val="50000"/>
                  </a:schemeClr>
                </a:solidFill>
                <a:effectLst>
                  <a:outerShdw blurRad="38100" dist="38100" dir="2700000" algn="tl">
                    <a:srgbClr val="000000">
                      <a:alpha val="43137"/>
                    </a:srgbClr>
                  </a:outerShdw>
                </a:effectLst>
                <a:latin typeface="Open Sans"/>
              </a:rPr>
              <a:t>How might the way Aaronic Priesthood holders prepare, administer, and pass the sacrament affect your experience with this ordinance?</a:t>
            </a:r>
            <a:endParaRPr lang="en-US" dirty="0">
              <a:solidFill>
                <a:schemeClr val="bg2">
                  <a:lumMod val="50000"/>
                </a:schemeClr>
              </a:solidFill>
              <a:effectLst>
                <a:outerShdw blurRad="38100" dist="38100" dir="2700000" algn="tl">
                  <a:srgbClr val="000000">
                    <a:alpha val="43137"/>
                  </a:srgbClr>
                </a:outerShdw>
              </a:effectLst>
            </a:endParaRPr>
          </a:p>
        </p:txBody>
      </p:sp>
      <p:pic>
        <p:nvPicPr>
          <p:cNvPr id="1026" name="Picture 2" descr="Resultado de imagen para Moses Gives Aaron the Priesthood">
            <a:extLst>
              <a:ext uri="{FF2B5EF4-FFF2-40B4-BE49-F238E27FC236}">
                <a16:creationId xmlns:a16="http://schemas.microsoft.com/office/drawing/2014/main" id="{BFDCBDEB-502E-40C5-A6EF-894395E34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192" y="1899449"/>
            <a:ext cx="632460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63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F347F6-C1F7-402A-AC44-19EC05B17EDB}"/>
              </a:ext>
            </a:extLst>
          </p:cNvPr>
          <p:cNvSpPr/>
          <p:nvPr/>
        </p:nvSpPr>
        <p:spPr>
          <a:xfrm>
            <a:off x="1276548" y="1152939"/>
            <a:ext cx="53783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a principle we can learn from verse 23?</a:t>
            </a:r>
          </a:p>
        </p:txBody>
      </p:sp>
      <p:sp>
        <p:nvSpPr>
          <p:cNvPr id="4" name="Rectangle 3">
            <a:extLst>
              <a:ext uri="{FF2B5EF4-FFF2-40B4-BE49-F238E27FC236}">
                <a16:creationId xmlns:a16="http://schemas.microsoft.com/office/drawing/2014/main" id="{498D5A43-E60F-4EFE-9385-3A9B0CF73293}"/>
              </a:ext>
            </a:extLst>
          </p:cNvPr>
          <p:cNvSpPr/>
          <p:nvPr/>
        </p:nvSpPr>
        <p:spPr>
          <a:xfrm>
            <a:off x="1276548" y="1653641"/>
            <a:ext cx="9325192" cy="646331"/>
          </a:xfrm>
          <a:prstGeom prst="rect">
            <a:avLst/>
          </a:prstGeom>
        </p:spPr>
        <p:txBody>
          <a:bodyPr wrap="square">
            <a:spAutoFit/>
          </a:bodyPr>
          <a:lstStyle/>
          <a:p>
            <a:pPr algn="just"/>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those who hold the priesthood properly fulfill their responsibilities, they help people draw nearer to the Lord.</a:t>
            </a:r>
          </a:p>
        </p:txBody>
      </p:sp>
      <p:sp>
        <p:nvSpPr>
          <p:cNvPr id="5" name="Rectangle 4">
            <a:extLst>
              <a:ext uri="{FF2B5EF4-FFF2-40B4-BE49-F238E27FC236}">
                <a16:creationId xmlns:a16="http://schemas.microsoft.com/office/drawing/2014/main" id="{8CBB0F6B-3A68-4CC5-B5AC-81A291FA7454}"/>
              </a:ext>
            </a:extLst>
          </p:cNvPr>
          <p:cNvSpPr/>
          <p:nvPr/>
        </p:nvSpPr>
        <p:spPr>
          <a:xfrm>
            <a:off x="1276547" y="2462673"/>
            <a:ext cx="73903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responsibilities do Aaronic Priesthood holders have today? </a:t>
            </a:r>
          </a:p>
        </p:txBody>
      </p:sp>
      <p:sp>
        <p:nvSpPr>
          <p:cNvPr id="6" name="Rectangle 5">
            <a:extLst>
              <a:ext uri="{FF2B5EF4-FFF2-40B4-BE49-F238E27FC236}">
                <a16:creationId xmlns:a16="http://schemas.microsoft.com/office/drawing/2014/main" id="{942C4929-92E2-4D49-884D-B342B7034C62}"/>
              </a:ext>
            </a:extLst>
          </p:cNvPr>
          <p:cNvSpPr/>
          <p:nvPr/>
        </p:nvSpPr>
        <p:spPr>
          <a:xfrm>
            <a:off x="1276547" y="2994706"/>
            <a:ext cx="93251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Aaronic Priesthood holders fulfill these responsibilities in a way to help others draw nearer to the Lord?</a:t>
            </a:r>
          </a:p>
        </p:txBody>
      </p:sp>
    </p:spTree>
    <p:extLst>
      <p:ext uri="{BB962C8B-B14F-4D97-AF65-F5344CB8AC3E}">
        <p14:creationId xmlns:p14="http://schemas.microsoft.com/office/powerpoint/2010/main" val="13230493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out)">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285C42-26FA-4F50-B09A-91BBD088E696}"/>
              </a:ext>
            </a:extLst>
          </p:cNvPr>
          <p:cNvSpPr/>
          <p:nvPr/>
        </p:nvSpPr>
        <p:spPr>
          <a:xfrm>
            <a:off x="1948069" y="2459504"/>
            <a:ext cx="8295861" cy="1938992"/>
          </a:xfrm>
          <a:prstGeom prst="rect">
            <a:avLst/>
          </a:prstGeom>
        </p:spPr>
        <p:txBody>
          <a:bodyPr wrap="square">
            <a:spAutoFit/>
          </a:bodyPr>
          <a:lstStyle/>
          <a:p>
            <a:pPr algn="ctr" fontAlgn="base"/>
            <a:r>
              <a:rPr lang="en-US" sz="4000" b="1" dirty="0">
                <a:solidFill>
                  <a:srgbClr val="FF0000"/>
                </a:solidFill>
                <a:latin typeface="MV Boli" panose="02000500030200090000" pitchFamily="2" charset="0"/>
                <a:cs typeface="MV Boli" panose="02000500030200090000" pitchFamily="2" charset="0"/>
              </a:rPr>
              <a:t>“The Lord gives laws and ordinances that pertain to physical cleanliness and sanitation”</a:t>
            </a:r>
          </a:p>
        </p:txBody>
      </p:sp>
      <p:sp>
        <p:nvSpPr>
          <p:cNvPr id="4" name="Rectangle 3">
            <a:extLst>
              <a:ext uri="{FF2B5EF4-FFF2-40B4-BE49-F238E27FC236}">
                <a16:creationId xmlns:a16="http://schemas.microsoft.com/office/drawing/2014/main" id="{3AAB922F-66A8-4CBE-8284-A6360ED10689}"/>
              </a:ext>
            </a:extLst>
          </p:cNvPr>
          <p:cNvSpPr/>
          <p:nvPr/>
        </p:nvSpPr>
        <p:spPr>
          <a:xfrm>
            <a:off x="1294432" y="968273"/>
            <a:ext cx="189026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12–15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0624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5F5E4-D00E-47D9-98E5-037F4219386B}"/>
              </a:ext>
            </a:extLst>
          </p:cNvPr>
          <p:cNvSpPr/>
          <p:nvPr/>
        </p:nvSpPr>
        <p:spPr>
          <a:xfrm>
            <a:off x="1007165" y="4243332"/>
            <a:ext cx="4455066"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 moment, we will liken leprosy to sin.</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9BC5AD0-6C86-4AE6-AECF-2A04F1094C41}"/>
              </a:ext>
            </a:extLst>
          </p:cNvPr>
          <p:cNvSpPr/>
          <p:nvPr/>
        </p:nvSpPr>
        <p:spPr>
          <a:xfrm>
            <a:off x="940904" y="1682662"/>
            <a:ext cx="2021926" cy="830997"/>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4A66A06-2DEA-4A72-B2E4-C03ABF03F49C}"/>
              </a:ext>
            </a:extLst>
          </p:cNvPr>
          <p:cNvSpPr/>
          <p:nvPr/>
        </p:nvSpPr>
        <p:spPr>
          <a:xfrm>
            <a:off x="947529" y="2039668"/>
            <a:ext cx="9581324" cy="20313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E3B168D-DA55-420E-9642-AEB4B685F4DD}"/>
              </a:ext>
            </a:extLst>
          </p:cNvPr>
          <p:cNvSpPr/>
          <p:nvPr/>
        </p:nvSpPr>
        <p:spPr>
          <a:xfrm>
            <a:off x="1007165" y="926500"/>
            <a:ext cx="94620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feel if, in that dirty condition, you had to go to a place where people are normally clean, such as a church meeting or a formal social gathering?</a:t>
            </a:r>
          </a:p>
        </p:txBody>
      </p:sp>
      <p:sp>
        <p:nvSpPr>
          <p:cNvPr id="4" name="Rectangle 3">
            <a:extLst>
              <a:ext uri="{FF2B5EF4-FFF2-40B4-BE49-F238E27FC236}">
                <a16:creationId xmlns:a16="http://schemas.microsoft.com/office/drawing/2014/main" id="{2DE76739-392D-451F-86AA-A1CEB2B735D3}"/>
              </a:ext>
            </a:extLst>
          </p:cNvPr>
          <p:cNvSpPr/>
          <p:nvPr/>
        </p:nvSpPr>
        <p:spPr>
          <a:xfrm>
            <a:off x="1007165" y="1682662"/>
            <a:ext cx="19159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13:1-3</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406BD0B-692D-4BB1-BB0C-16D8A8A2BD22}"/>
              </a:ext>
            </a:extLst>
          </p:cNvPr>
          <p:cNvSpPr/>
          <p:nvPr/>
        </p:nvSpPr>
        <p:spPr>
          <a:xfrm>
            <a:off x="1086680" y="2039667"/>
            <a:ext cx="9462051"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and Aaron,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When a man shall have in the skin of his flesh a rising, a scab, or bright spot, and it be in the skin of his flesh like the plague of leprosy; then he shall be brought unto Aaron the priest, or unto one of his sons the priests: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priest shall look on the plague in the skin of the flesh: and when the hair in the plague is turned white, and the plague in sight be deeper than the skin of his flesh, it is a plague of leprosy: and the priest shall look on him, and pronounce him unclean.</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3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5C426D-4321-42D1-BE44-361001D0F76C}"/>
              </a:ext>
            </a:extLst>
          </p:cNvPr>
          <p:cNvSpPr/>
          <p:nvPr/>
        </p:nvSpPr>
        <p:spPr>
          <a:xfrm>
            <a:off x="942491" y="968273"/>
            <a:ext cx="1959735" cy="63524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CB5FDED-32D5-41F0-A68B-B0A88879BD2D}"/>
              </a:ext>
            </a:extLst>
          </p:cNvPr>
          <p:cNvSpPr/>
          <p:nvPr/>
        </p:nvSpPr>
        <p:spPr>
          <a:xfrm>
            <a:off x="942492" y="1252224"/>
            <a:ext cx="9486967" cy="157661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905B4DC-D262-4A8A-BE95-625C85E5240E}"/>
              </a:ext>
            </a:extLst>
          </p:cNvPr>
          <p:cNvSpPr/>
          <p:nvPr/>
        </p:nvSpPr>
        <p:spPr>
          <a:xfrm>
            <a:off x="914400" y="928517"/>
            <a:ext cx="19159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14:1-3</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4FA2AF6-BF11-4499-8730-8E7BFB6FE38E}"/>
              </a:ext>
            </a:extLst>
          </p:cNvPr>
          <p:cNvSpPr/>
          <p:nvPr/>
        </p:nvSpPr>
        <p:spPr>
          <a:xfrm>
            <a:off x="942492" y="3013503"/>
            <a:ext cx="948696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may the priest represent in our own experiences seeking to be cleansed from our sins?</a:t>
            </a:r>
          </a:p>
        </p:txBody>
      </p:sp>
      <p:sp>
        <p:nvSpPr>
          <p:cNvPr id="5" name="Rectangle 4">
            <a:extLst>
              <a:ext uri="{FF2B5EF4-FFF2-40B4-BE49-F238E27FC236}">
                <a16:creationId xmlns:a16="http://schemas.microsoft.com/office/drawing/2014/main" id="{D0B4C8CA-CE30-4395-9C00-C17993A60D87}"/>
              </a:ext>
            </a:extLst>
          </p:cNvPr>
          <p:cNvSpPr/>
          <p:nvPr/>
        </p:nvSpPr>
        <p:spPr>
          <a:xfrm>
            <a:off x="914399" y="1252224"/>
            <a:ext cx="9515061"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This shall be the law of the leper in the day of his cleansing: He shall be brought unto the priest: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priest shall go forth out of the camp; and the priest shall look, and, behold, if the plague of leprosy be healed in the leper;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713A8B3-5C49-4546-8D48-A7C2C2F56C7B}"/>
              </a:ext>
            </a:extLst>
          </p:cNvPr>
          <p:cNvSpPr/>
          <p:nvPr/>
        </p:nvSpPr>
        <p:spPr>
          <a:xfrm>
            <a:off x="942493" y="4128447"/>
            <a:ext cx="4903907"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priest is like a bishop or branch president.</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050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338298-B325-4E12-B9FC-CDB3BF5F2E44}"/>
              </a:ext>
            </a:extLst>
          </p:cNvPr>
          <p:cNvSpPr/>
          <p:nvPr/>
        </p:nvSpPr>
        <p:spPr>
          <a:xfrm>
            <a:off x="715617" y="968273"/>
            <a:ext cx="3089318" cy="107256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55CA78-A932-45A0-8179-6F3501FD093B}"/>
              </a:ext>
            </a:extLst>
          </p:cNvPr>
          <p:cNvSpPr/>
          <p:nvPr/>
        </p:nvSpPr>
        <p:spPr>
          <a:xfrm>
            <a:off x="715617" y="1337605"/>
            <a:ext cx="9621079" cy="34163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EC4444B-8493-4550-99BE-F7CB28FE6B1C}"/>
              </a:ext>
            </a:extLst>
          </p:cNvPr>
          <p:cNvSpPr/>
          <p:nvPr/>
        </p:nvSpPr>
        <p:spPr>
          <a:xfrm>
            <a:off x="914400" y="968273"/>
            <a:ext cx="289053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14:12-14, 19-20</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C67778E-5DB6-44DD-A400-29F0879E125A}"/>
              </a:ext>
            </a:extLst>
          </p:cNvPr>
          <p:cNvSpPr/>
          <p:nvPr/>
        </p:nvSpPr>
        <p:spPr>
          <a:xfrm>
            <a:off x="914400" y="1337605"/>
            <a:ext cx="9422296"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 priest shall take one he lamb, and offer him for a trespass offering, and the log of oil, and wave them for a wave offering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he shall slay the lamb in the place where he shall kill the sin offering and the burnt offering, in the holy place: for as the sin offering is the priest’s, so is the trespass offering: it is most holy:</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the priest shall take some of the blood of the trespass offering, and the priest shall put it upon the tip of the right ear of him that is to be cleansed, and upon the thumb of his right hand, and upon the great toe of his right foot: </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 priest shall offer the sin offering, and make an atonement for him that is to be cleansed from his uncleanness; and afterward he shall kill the burnt offering:</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the priest shall offer the burnt offering and the meat offering upon the altar: and the priest shall make an atonement for him, and he shall be clean.</a:t>
            </a:r>
          </a:p>
        </p:txBody>
      </p:sp>
      <p:sp>
        <p:nvSpPr>
          <p:cNvPr id="5" name="Rectangle 4">
            <a:extLst>
              <a:ext uri="{FF2B5EF4-FFF2-40B4-BE49-F238E27FC236}">
                <a16:creationId xmlns:a16="http://schemas.microsoft.com/office/drawing/2014/main" id="{4E28DC69-F46D-4C67-9CCD-E44375013584}"/>
              </a:ext>
            </a:extLst>
          </p:cNvPr>
          <p:cNvSpPr/>
          <p:nvPr/>
        </p:nvSpPr>
        <p:spPr>
          <a:xfrm>
            <a:off x="914400" y="4897828"/>
            <a:ext cx="93030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the ritual with the lambs teach us about the Savior and what He does for those who repent?</a:t>
            </a:r>
          </a:p>
        </p:txBody>
      </p:sp>
    </p:spTree>
    <p:extLst>
      <p:ext uri="{BB962C8B-B14F-4D97-AF65-F5344CB8AC3E}">
        <p14:creationId xmlns:p14="http://schemas.microsoft.com/office/powerpoint/2010/main" val="8367078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1152</Words>
  <Application>Microsoft Office PowerPoint</Application>
  <PresentationFormat>Widescreen</PresentationFormat>
  <Paragraphs>53</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Mongolian Baiti</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4222</cp:revision>
  <dcterms:created xsi:type="dcterms:W3CDTF">2018-08-29T04:26:39Z</dcterms:created>
  <dcterms:modified xsi:type="dcterms:W3CDTF">2022-01-21T02:32:12Z</dcterms:modified>
</cp:coreProperties>
</file>