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2" r:id="rId6"/>
    <p:sldId id="384" r:id="rId7"/>
    <p:sldId id="383"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2C5"/>
    <a:srgbClr val="D88028"/>
    <a:srgbClr val="FF6600"/>
    <a:srgbClr val="B9DF63"/>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ideo" Target="https://www.youtube.com/embed/wZ6nslIkH0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tx2">
                    <a:lumMod val="50000"/>
                  </a:schemeClr>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C9A446-6D0C-4FE1-ADEB-A865C9D66FDC}"/>
              </a:ext>
            </a:extLst>
          </p:cNvPr>
          <p:cNvSpPr/>
          <p:nvPr/>
        </p:nvSpPr>
        <p:spPr>
          <a:xfrm>
            <a:off x="887898" y="955886"/>
            <a:ext cx="2451650" cy="1018688"/>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AF76CF4-B8D3-4AAE-9301-2775FA2139BD}"/>
              </a:ext>
            </a:extLst>
          </p:cNvPr>
          <p:cNvSpPr/>
          <p:nvPr/>
        </p:nvSpPr>
        <p:spPr>
          <a:xfrm>
            <a:off x="887898" y="1302891"/>
            <a:ext cx="9528312" cy="286232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725E60E-5DDF-4EA5-AC8E-F777E7A6C5D1}"/>
              </a:ext>
            </a:extLst>
          </p:cNvPr>
          <p:cNvSpPr/>
          <p:nvPr/>
        </p:nvSpPr>
        <p:spPr>
          <a:xfrm>
            <a:off x="980662" y="1325218"/>
            <a:ext cx="9356034" cy="286232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he shall bring the bullock unto the door of the tabernacle of the congregation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shall lay his hand upon the bullock’s head, and kill the bullock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 And if any one of the common people sin through ignorance, while he doeth somewhat against any of the commandments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concerning things which ought not to be done, and be guilty;</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Or if his sin, which he hath sinned, come to his knowledge: then he shall bring his offering, a kid of the goats, a female without blemish, for his sin which he hath sinned.</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he shall lay his hand upon the head of the sin offering, and slay the sin offering in the place of the burnt offering.	</a:t>
            </a:r>
          </a:p>
        </p:txBody>
      </p:sp>
      <p:sp>
        <p:nvSpPr>
          <p:cNvPr id="4" name="Rectangle 3">
            <a:extLst>
              <a:ext uri="{FF2B5EF4-FFF2-40B4-BE49-F238E27FC236}">
                <a16:creationId xmlns:a16="http://schemas.microsoft.com/office/drawing/2014/main" id="{D8B74A80-700F-4076-90D0-873CFAEB3B0C}"/>
              </a:ext>
            </a:extLst>
          </p:cNvPr>
          <p:cNvSpPr/>
          <p:nvPr/>
        </p:nvSpPr>
        <p:spPr>
          <a:xfrm>
            <a:off x="980662" y="955886"/>
            <a:ext cx="24801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Leviticus 4:4, 27–29. </a:t>
            </a:r>
          </a:p>
        </p:txBody>
      </p:sp>
      <p:sp>
        <p:nvSpPr>
          <p:cNvPr id="5" name="Rectangle 4">
            <a:extLst>
              <a:ext uri="{FF2B5EF4-FFF2-40B4-BE49-F238E27FC236}">
                <a16:creationId xmlns:a16="http://schemas.microsoft.com/office/drawing/2014/main" id="{DCC9B9A2-B78B-488D-AE94-AFAF6CBBF49E}"/>
              </a:ext>
            </a:extLst>
          </p:cNvPr>
          <p:cNvSpPr/>
          <p:nvPr/>
        </p:nvSpPr>
        <p:spPr>
          <a:xfrm>
            <a:off x="980662" y="4233706"/>
            <a:ext cx="93560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might be the significance of placing your hands upon the animal’s head? </a:t>
            </a:r>
          </a:p>
        </p:txBody>
      </p:sp>
      <p:sp>
        <p:nvSpPr>
          <p:cNvPr id="6" name="Rectangle 5">
            <a:extLst>
              <a:ext uri="{FF2B5EF4-FFF2-40B4-BE49-F238E27FC236}">
                <a16:creationId xmlns:a16="http://schemas.microsoft.com/office/drawing/2014/main" id="{4A51767B-738B-459B-B702-B4333E1907F9}"/>
              </a:ext>
            </a:extLst>
          </p:cNvPr>
          <p:cNvSpPr/>
          <p:nvPr/>
        </p:nvSpPr>
        <p:spPr>
          <a:xfrm>
            <a:off x="980662" y="4902364"/>
            <a:ext cx="57631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you feel about killing the animal? Why?</a:t>
            </a:r>
          </a:p>
        </p:txBody>
      </p:sp>
    </p:spTree>
    <p:extLst>
      <p:ext uri="{BB962C8B-B14F-4D97-AF65-F5344CB8AC3E}">
        <p14:creationId xmlns:p14="http://schemas.microsoft.com/office/powerpoint/2010/main" val="14864022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DD1C21-27F0-4320-BFEF-D57D31B3CC43}"/>
              </a:ext>
            </a:extLst>
          </p:cNvPr>
          <p:cNvSpPr/>
          <p:nvPr/>
        </p:nvSpPr>
        <p:spPr>
          <a:xfrm>
            <a:off x="914400" y="769856"/>
            <a:ext cx="2349154"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E343AAE-FCFD-48FC-AC13-BB72AD0DCB23}"/>
              </a:ext>
            </a:extLst>
          </p:cNvPr>
          <p:cNvSpPr/>
          <p:nvPr/>
        </p:nvSpPr>
        <p:spPr>
          <a:xfrm>
            <a:off x="914400" y="1120676"/>
            <a:ext cx="9634330" cy="286232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5AEC31E-C479-47FF-B951-1D57C00FB5E7}"/>
              </a:ext>
            </a:extLst>
          </p:cNvPr>
          <p:cNvSpPr/>
          <p:nvPr/>
        </p:nvSpPr>
        <p:spPr>
          <a:xfrm>
            <a:off x="1027044" y="4300714"/>
            <a:ext cx="68248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the priest do with the blood of the sin offering?</a:t>
            </a:r>
          </a:p>
        </p:txBody>
      </p:sp>
      <p:sp>
        <p:nvSpPr>
          <p:cNvPr id="4" name="Rectangle 3">
            <a:extLst>
              <a:ext uri="{FF2B5EF4-FFF2-40B4-BE49-F238E27FC236}">
                <a16:creationId xmlns:a16="http://schemas.microsoft.com/office/drawing/2014/main" id="{5C6DEB49-D202-4B8A-8B7A-3D9D7F2C64DA}"/>
              </a:ext>
            </a:extLst>
          </p:cNvPr>
          <p:cNvSpPr/>
          <p:nvPr/>
        </p:nvSpPr>
        <p:spPr>
          <a:xfrm>
            <a:off x="1027044" y="1120676"/>
            <a:ext cx="9521686"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priest that is anointed shall take of the bullock’s blood, and bring it to the tabernacle of the congregation:</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priest shall dip his finger in the blood, and sprinkle of the blood seven times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before the veil of the sanctuary.</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 priest shall put some of the blood upon the horns of the altar of sweet incense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which is in the tabernacle of the congregation; and shall pour all the blood of the bullock at the bottom of the altar of the burnt offering, which is at the door of the tabernacle of the congregation.</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the priest shall take of the blood thereof with his finger, and put it upon the horns of the altar of burnt offering, and shall pour out all the blood thereof at the bottom of the altar.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DBDB91E-672E-4EA5-99D8-E8178FC26BA2}"/>
              </a:ext>
            </a:extLst>
          </p:cNvPr>
          <p:cNvSpPr/>
          <p:nvPr/>
        </p:nvSpPr>
        <p:spPr>
          <a:xfrm>
            <a:off x="1027044" y="783607"/>
            <a:ext cx="22365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Leviticus 4:5-7, 30 </a:t>
            </a:r>
            <a:endParaRPr lang="en-US" dirty="0"/>
          </a:p>
        </p:txBody>
      </p:sp>
    </p:spTree>
    <p:extLst>
      <p:ext uri="{BB962C8B-B14F-4D97-AF65-F5344CB8AC3E}">
        <p14:creationId xmlns:p14="http://schemas.microsoft.com/office/powerpoint/2010/main" val="19331838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E0F7E0-DB69-4E00-B807-60F9471E431F}"/>
              </a:ext>
            </a:extLst>
          </p:cNvPr>
          <p:cNvPicPr>
            <a:picLocks noChangeAspect="1"/>
          </p:cNvPicPr>
          <p:nvPr/>
        </p:nvPicPr>
        <p:blipFill rotWithShape="1">
          <a:blip r:embed="rId2"/>
          <a:srcRect l="17827" t="9449" r="17825" b="5904"/>
          <a:stretch/>
        </p:blipFill>
        <p:spPr>
          <a:xfrm>
            <a:off x="2173357" y="795131"/>
            <a:ext cx="7845286" cy="5802215"/>
          </a:xfrm>
          <a:prstGeom prst="rect">
            <a:avLst/>
          </a:prstGeom>
        </p:spPr>
      </p:pic>
    </p:spTree>
    <p:extLst>
      <p:ext uri="{BB962C8B-B14F-4D97-AF65-F5344CB8AC3E}">
        <p14:creationId xmlns:p14="http://schemas.microsoft.com/office/powerpoint/2010/main" val="1575529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5F976F-E120-45E2-9272-866273C5533B}"/>
              </a:ext>
            </a:extLst>
          </p:cNvPr>
          <p:cNvSpPr/>
          <p:nvPr/>
        </p:nvSpPr>
        <p:spPr>
          <a:xfrm>
            <a:off x="1060156" y="1692241"/>
            <a:ext cx="2095454" cy="6653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3D3870F-1AE5-4DBD-8FD9-EFEFA7E9CA4B}"/>
              </a:ext>
            </a:extLst>
          </p:cNvPr>
          <p:cNvSpPr/>
          <p:nvPr/>
        </p:nvSpPr>
        <p:spPr>
          <a:xfrm>
            <a:off x="1060165" y="2050989"/>
            <a:ext cx="9475304" cy="147732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C1B882A-1D97-41D6-8B29-BD9B4E4E3ED6}"/>
              </a:ext>
            </a:extLst>
          </p:cNvPr>
          <p:cNvSpPr/>
          <p:nvPr/>
        </p:nvSpPr>
        <p:spPr>
          <a:xfrm>
            <a:off x="1060174" y="945730"/>
            <a:ext cx="94753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act of putting blood on the horns of the altars may have symbolized?</a:t>
            </a:r>
          </a:p>
        </p:txBody>
      </p:sp>
      <p:sp>
        <p:nvSpPr>
          <p:cNvPr id="4" name="Rectangle 3">
            <a:extLst>
              <a:ext uri="{FF2B5EF4-FFF2-40B4-BE49-F238E27FC236}">
                <a16:creationId xmlns:a16="http://schemas.microsoft.com/office/drawing/2014/main" id="{88C7B305-E8C1-43C0-946A-86AC8A0A7491}"/>
              </a:ext>
            </a:extLst>
          </p:cNvPr>
          <p:cNvSpPr/>
          <p:nvPr/>
        </p:nvSpPr>
        <p:spPr>
          <a:xfrm>
            <a:off x="1060175" y="1997981"/>
            <a:ext cx="9475303" cy="1477328"/>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he shall do with the bullock as he did with the bullock for a sin offering, so shall he do with this: and the priest shall make an atonement for them, and it shall be forgiven them.</a:t>
            </a:r>
          </a:p>
          <a:p>
            <a:pPr algn="just"/>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he shall take away all the fat thereof, as the fat is taken away from off the sacrifice of peace offerings; and the priest shall burn it upon the altar for a sweet savour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 priest shall make an atonement for him, and it shall be forgiven him.</a:t>
            </a:r>
          </a:p>
        </p:txBody>
      </p:sp>
      <p:sp>
        <p:nvSpPr>
          <p:cNvPr id="5" name="Rectangle 4">
            <a:extLst>
              <a:ext uri="{FF2B5EF4-FFF2-40B4-BE49-F238E27FC236}">
                <a16:creationId xmlns:a16="http://schemas.microsoft.com/office/drawing/2014/main" id="{4AFDEEA6-B7CA-47C4-9CA8-D06453DF4098}"/>
              </a:ext>
            </a:extLst>
          </p:cNvPr>
          <p:cNvSpPr/>
          <p:nvPr/>
        </p:nvSpPr>
        <p:spPr>
          <a:xfrm>
            <a:off x="1060173" y="1734665"/>
            <a:ext cx="2095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Leviticus 4:20,31</a:t>
            </a:r>
            <a:endParaRPr lang="en-US" dirty="0"/>
          </a:p>
        </p:txBody>
      </p:sp>
      <p:sp>
        <p:nvSpPr>
          <p:cNvPr id="6" name="Rectangle 5">
            <a:extLst>
              <a:ext uri="{FF2B5EF4-FFF2-40B4-BE49-F238E27FC236}">
                <a16:creationId xmlns:a16="http://schemas.microsoft.com/office/drawing/2014/main" id="{AFA1DAD0-64A6-4642-812B-CB67B603F5C8}"/>
              </a:ext>
            </a:extLst>
          </p:cNvPr>
          <p:cNvSpPr/>
          <p:nvPr/>
        </p:nvSpPr>
        <p:spPr>
          <a:xfrm>
            <a:off x="1060172" y="3687341"/>
            <a:ext cx="94753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the ancient practice of making sin offerings teach us about the Savior’s atoning sacrifice?</a:t>
            </a:r>
          </a:p>
        </p:txBody>
      </p:sp>
      <p:sp>
        <p:nvSpPr>
          <p:cNvPr id="7" name="Rectangle 6">
            <a:extLst>
              <a:ext uri="{FF2B5EF4-FFF2-40B4-BE49-F238E27FC236}">
                <a16:creationId xmlns:a16="http://schemas.microsoft.com/office/drawing/2014/main" id="{6F3B8EE9-736F-4017-8CFD-E57F04CC7B1D}"/>
              </a:ext>
            </a:extLst>
          </p:cNvPr>
          <p:cNvSpPr/>
          <p:nvPr/>
        </p:nvSpPr>
        <p:spPr>
          <a:xfrm>
            <a:off x="1060168" y="4293842"/>
            <a:ext cx="8534405" cy="369332"/>
          </a:xfrm>
          <a:prstGeom prst="rect">
            <a:avLst/>
          </a:prstGeom>
        </p:spPr>
        <p:txBody>
          <a:bodyPr wrap="square">
            <a:spAutoFit/>
          </a:bodyPr>
          <a:lstStyle/>
          <a:p>
            <a:pPr algn="just"/>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Through the atoning sacrifice of Jesus Christ, we can be forgiven of our sins.</a:t>
            </a:r>
          </a:p>
        </p:txBody>
      </p:sp>
      <p:sp>
        <p:nvSpPr>
          <p:cNvPr id="8" name="Rectangle 7">
            <a:extLst>
              <a:ext uri="{FF2B5EF4-FFF2-40B4-BE49-F238E27FC236}">
                <a16:creationId xmlns:a16="http://schemas.microsoft.com/office/drawing/2014/main" id="{867509BC-5272-4F36-8062-7993CD440DDF}"/>
              </a:ext>
            </a:extLst>
          </p:cNvPr>
          <p:cNvSpPr/>
          <p:nvPr/>
        </p:nvSpPr>
        <p:spPr>
          <a:xfrm>
            <a:off x="1060167" y="4703004"/>
            <a:ext cx="94753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an ordinance in our day that directs our minds and hearts toward the Savior and helps us to receive His forgiveness?</a:t>
            </a:r>
          </a:p>
        </p:txBody>
      </p:sp>
      <p:sp>
        <p:nvSpPr>
          <p:cNvPr id="9" name="Rectangle 8">
            <a:extLst>
              <a:ext uri="{FF2B5EF4-FFF2-40B4-BE49-F238E27FC236}">
                <a16:creationId xmlns:a16="http://schemas.microsoft.com/office/drawing/2014/main" id="{35F9275E-38F1-4AAE-BBEA-5C68103D08E1}"/>
              </a:ext>
            </a:extLst>
          </p:cNvPr>
          <p:cNvSpPr/>
          <p:nvPr/>
        </p:nvSpPr>
        <p:spPr>
          <a:xfrm>
            <a:off x="1060167" y="5426972"/>
            <a:ext cx="94753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ordinance of the sacrament help us to focus on the Savior and receive His forgiveness?</a:t>
            </a:r>
          </a:p>
        </p:txBody>
      </p:sp>
    </p:spTree>
    <p:extLst>
      <p:ext uri="{BB962C8B-B14F-4D97-AF65-F5344CB8AC3E}">
        <p14:creationId xmlns:p14="http://schemas.microsoft.com/office/powerpoint/2010/main" val="3025052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3"/>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800" decel="100000"/>
                                        <p:tgtEl>
                                          <p:spTgt spid="9"/>
                                        </p:tgtEl>
                                      </p:cBhvr>
                                    </p:animEffect>
                                    <p:anim calcmode="lin" valueType="num">
                                      <p:cBhvr>
                                        <p:cTn id="43" dur="800" decel="100000" fill="hold"/>
                                        <p:tgtEl>
                                          <p:spTgt spid="9"/>
                                        </p:tgtEl>
                                        <p:attrNameLst>
                                          <p:attrName>style.rotation</p:attrName>
                                        </p:attrNameLst>
                                      </p:cBhvr>
                                      <p:tavLst>
                                        <p:tav tm="0">
                                          <p:val>
                                            <p:fltVal val="-90"/>
                                          </p:val>
                                        </p:tav>
                                        <p:tav tm="100000">
                                          <p:val>
                                            <p:fltVal val="0"/>
                                          </p:val>
                                        </p:tav>
                                      </p:tavLst>
                                    </p:anim>
                                    <p:anim calcmode="lin" valueType="num">
                                      <p:cBhvr>
                                        <p:cTn id="44" dur="800" decel="100000" fill="hold"/>
                                        <p:tgtEl>
                                          <p:spTgt spid="9"/>
                                        </p:tgtEl>
                                        <p:attrNameLst>
                                          <p:attrName>ppt_x</p:attrName>
                                        </p:attrNameLst>
                                      </p:cBhvr>
                                      <p:tavLst>
                                        <p:tav tm="0">
                                          <p:val>
                                            <p:strVal val="#ppt_x+0.4"/>
                                          </p:val>
                                        </p:tav>
                                        <p:tav tm="100000">
                                          <p:val>
                                            <p:strVal val="#ppt_x-0.05"/>
                                          </p:val>
                                        </p:tav>
                                      </p:tavLst>
                                    </p:anim>
                                    <p:anim calcmode="lin" valueType="num">
                                      <p:cBhvr>
                                        <p:cTn id="45" dur="800" decel="100000" fill="hold"/>
                                        <p:tgtEl>
                                          <p:spTgt spid="9"/>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build="p"/>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A9E67BCA-77EE-45D0-9969-3EAE020D5CBA}"/>
              </a:ext>
            </a:extLst>
          </p:cNvPr>
          <p:cNvSpPr/>
          <p:nvPr/>
        </p:nvSpPr>
        <p:spPr>
          <a:xfrm>
            <a:off x="1166191" y="889844"/>
            <a:ext cx="9806609" cy="3748064"/>
          </a:xfrm>
          <a:prstGeom prst="round2Diag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225D5D2-F9A2-4C02-B5EE-D160B90A68AC}"/>
              </a:ext>
            </a:extLst>
          </p:cNvPr>
          <p:cNvSpPr/>
          <p:nvPr/>
        </p:nvSpPr>
        <p:spPr>
          <a:xfrm>
            <a:off x="3047999" y="889844"/>
            <a:ext cx="7407965" cy="2308324"/>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“After the Savior’s ultimate sacrifice, … the ordinance of the sacrament replaced the ordinance of sacrifice. … This change moved the focus of the sacrifice from a person’s animal to the person himself. In a sense, the sacrifice changed from the </a:t>
            </a:r>
            <a:r>
              <a:rPr lang="en-US" i="1" dirty="0">
                <a:solidFill>
                  <a:schemeClr val="bg1"/>
                </a:solidFill>
                <a:latin typeface="Arial" panose="020B0604020202020204" pitchFamily="34" charset="0"/>
                <a:cs typeface="Arial" panose="020B0604020202020204" pitchFamily="34" charset="0"/>
              </a:rPr>
              <a:t>offering</a:t>
            </a:r>
            <a:r>
              <a:rPr lang="en-US" dirty="0">
                <a:solidFill>
                  <a:schemeClr val="bg1"/>
                </a:solidFill>
                <a:latin typeface="Arial" panose="020B0604020202020204" pitchFamily="34" charset="0"/>
                <a:cs typeface="Arial" panose="020B0604020202020204" pitchFamily="34" charset="0"/>
              </a:rPr>
              <a:t> to the </a:t>
            </a:r>
            <a:r>
              <a:rPr lang="en-US" i="1" dirty="0">
                <a:solidFill>
                  <a:schemeClr val="bg1"/>
                </a:solidFill>
                <a:latin typeface="Arial" panose="020B0604020202020204" pitchFamily="34" charset="0"/>
                <a:cs typeface="Arial" panose="020B0604020202020204" pitchFamily="34" charset="0"/>
              </a:rPr>
              <a:t>offerer. …</a:t>
            </a:r>
            <a:endParaRPr lang="en-US" dirty="0">
              <a:solidFill>
                <a:schemeClr val="bg1"/>
              </a:solidFill>
              <a:latin typeface="Arial" panose="020B0604020202020204" pitchFamily="34" charset="0"/>
              <a:cs typeface="Arial" panose="020B0604020202020204" pitchFamily="34" charset="0"/>
            </a:endParaRPr>
          </a:p>
          <a:p>
            <a:pPr algn="just" fontAlgn="base"/>
            <a:r>
              <a:rPr lang="en-US" dirty="0">
                <a:solidFill>
                  <a:schemeClr val="bg1"/>
                </a:solidFill>
                <a:latin typeface="Arial" panose="020B0604020202020204" pitchFamily="34" charset="0"/>
                <a:cs typeface="Arial" panose="020B0604020202020204" pitchFamily="34" charset="0"/>
              </a:rPr>
              <a:t>“… Instead of the Lord requiring our animals or grain, now He wants us to give up all that is ungodly. … Elder Neal A. Maxwell [1926–2004] of the Quorum of the Twelve Apostles said: ‘Real, personal sacrifice never was placing an animal on the altar. Instead, it is a willingness to put the</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M. Russell Ballard">
            <a:extLst>
              <a:ext uri="{FF2B5EF4-FFF2-40B4-BE49-F238E27FC236}">
                <a16:creationId xmlns:a16="http://schemas.microsoft.com/office/drawing/2014/main" id="{3CE03737-D084-410B-ABF0-540FD64F6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690" y="1006544"/>
            <a:ext cx="1396536" cy="15621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ED1932-505B-4EFF-ACF6-0E7B696480EE}"/>
              </a:ext>
            </a:extLst>
          </p:cNvPr>
          <p:cNvSpPr/>
          <p:nvPr/>
        </p:nvSpPr>
        <p:spPr>
          <a:xfrm>
            <a:off x="1621690" y="2595842"/>
            <a:ext cx="1396536"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a:t>
            </a:r>
          </a:p>
          <a:p>
            <a:pPr algn="ctr"/>
            <a:r>
              <a:rPr lang="en-US" sz="1100" b="1" dirty="0">
                <a:solidFill>
                  <a:schemeClr val="bg1"/>
                </a:solidFill>
                <a:latin typeface="Arial" panose="020B0604020202020204" pitchFamily="34" charset="0"/>
                <a:cs typeface="Arial" panose="020B0604020202020204" pitchFamily="34" charset="0"/>
              </a:rPr>
              <a:t>M. Russell Ballard</a:t>
            </a:r>
            <a:endParaRPr lang="en-US" sz="1100" b="1" dirty="0">
              <a:solidFill>
                <a:schemeClr val="bg1"/>
              </a:solidFill>
            </a:endParaRPr>
          </a:p>
        </p:txBody>
      </p:sp>
      <p:sp>
        <p:nvSpPr>
          <p:cNvPr id="5" name="Rectangle 4">
            <a:extLst>
              <a:ext uri="{FF2B5EF4-FFF2-40B4-BE49-F238E27FC236}">
                <a16:creationId xmlns:a16="http://schemas.microsoft.com/office/drawing/2014/main" id="{E6FF946C-200C-47DA-A333-3F2176902040}"/>
              </a:ext>
            </a:extLst>
          </p:cNvPr>
          <p:cNvSpPr/>
          <p:nvPr/>
        </p:nvSpPr>
        <p:spPr>
          <a:xfrm>
            <a:off x="1621690" y="3053918"/>
            <a:ext cx="8834274" cy="1477328"/>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animal in us upon the altar and letting it be consumed!’ (‘Deny Yourselves of All Ungodliness,’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May 1995, 68).</a:t>
            </a:r>
          </a:p>
          <a:p>
            <a:pPr algn="just" fontAlgn="base"/>
            <a:r>
              <a:rPr lang="en-US" dirty="0">
                <a:solidFill>
                  <a:schemeClr val="bg1"/>
                </a:solidFill>
                <a:latin typeface="Arial" panose="020B0604020202020204" pitchFamily="34" charset="0"/>
                <a:cs typeface="Arial" panose="020B0604020202020204" pitchFamily="34" charset="0"/>
              </a:rPr>
              <a:t>“… When we overcome our own selfish desires and put God first in our lives and covenant to serve Him regardless of the cost, we are then living the law of sacrifice” (M. Russell Ballard, “The Law of Sacrifice,”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Oct. 1998, 10).</a:t>
            </a:r>
          </a:p>
        </p:txBody>
      </p:sp>
      <p:sp>
        <p:nvSpPr>
          <p:cNvPr id="6" name="Rectangle 5">
            <a:extLst>
              <a:ext uri="{FF2B5EF4-FFF2-40B4-BE49-F238E27FC236}">
                <a16:creationId xmlns:a16="http://schemas.microsoft.com/office/drawing/2014/main" id="{3A52ACA2-8284-4087-B6F7-4B27B9ACE2FC}"/>
              </a:ext>
            </a:extLst>
          </p:cNvPr>
          <p:cNvSpPr/>
          <p:nvPr/>
        </p:nvSpPr>
        <p:spPr>
          <a:xfrm>
            <a:off x="1621690" y="4708551"/>
            <a:ext cx="47319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the Lord want us to offer Him?</a:t>
            </a:r>
          </a:p>
        </p:txBody>
      </p:sp>
      <p:sp>
        <p:nvSpPr>
          <p:cNvPr id="7" name="Rectangle 6">
            <a:extLst>
              <a:ext uri="{FF2B5EF4-FFF2-40B4-BE49-F238E27FC236}">
                <a16:creationId xmlns:a16="http://schemas.microsoft.com/office/drawing/2014/main" id="{7029F7D1-93B0-4EB8-B11E-69856F521EBC}"/>
              </a:ext>
            </a:extLst>
          </p:cNvPr>
          <p:cNvSpPr/>
          <p:nvPr/>
        </p:nvSpPr>
        <p:spPr>
          <a:xfrm>
            <a:off x="1621690" y="5148526"/>
            <a:ext cx="883427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can we give up “all that is ungodly” or offer “the animal in us” to the Lord?</a:t>
            </a:r>
          </a:p>
        </p:txBody>
      </p:sp>
    </p:spTree>
    <p:extLst>
      <p:ext uri="{BB962C8B-B14F-4D97-AF65-F5344CB8AC3E}">
        <p14:creationId xmlns:p14="http://schemas.microsoft.com/office/powerpoint/2010/main" val="74920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 sacrifice and sacrament !!">
            <a:hlinkClick r:id="" action="ppaction://media"/>
            <a:extLst>
              <a:ext uri="{FF2B5EF4-FFF2-40B4-BE49-F238E27FC236}">
                <a16:creationId xmlns:a16="http://schemas.microsoft.com/office/drawing/2014/main" id="{ACD9F84F-DB63-44C3-A766-5ACE66919317}"/>
              </a:ext>
            </a:extLst>
          </p:cNvPr>
          <p:cNvPicPr>
            <a:picLocks noRot="1" noChangeAspect="1"/>
          </p:cNvPicPr>
          <p:nvPr>
            <a:videoFile r:link="rId1"/>
          </p:nvPr>
        </p:nvPicPr>
        <p:blipFill>
          <a:blip r:embed="rId3"/>
          <a:stretch>
            <a:fillRect/>
          </a:stretch>
        </p:blipFill>
        <p:spPr>
          <a:xfrm>
            <a:off x="2150372" y="966304"/>
            <a:ext cx="7891256" cy="52533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974852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57</a:t>
            </a:r>
          </a:p>
        </p:txBody>
      </p:sp>
      <p:sp>
        <p:nvSpPr>
          <p:cNvPr id="4" name="Rectangle 3">
            <a:extLst>
              <a:ext uri="{FF2B5EF4-FFF2-40B4-BE49-F238E27FC236}">
                <a16:creationId xmlns:a16="http://schemas.microsoft.com/office/drawing/2014/main" id="{CBB324E8-94DF-43E6-AF65-1D2F68C4F6ED}"/>
              </a:ext>
            </a:extLst>
          </p:cNvPr>
          <p:cNvSpPr/>
          <p:nvPr/>
        </p:nvSpPr>
        <p:spPr>
          <a:xfrm>
            <a:off x="3208030" y="2828835"/>
            <a:ext cx="5775940" cy="1200329"/>
          </a:xfrm>
          <a:prstGeom prst="rect">
            <a:avLst/>
          </a:prstGeom>
        </p:spPr>
        <p:txBody>
          <a:bodyPr wrap="none">
            <a:spAutoFit/>
          </a:bodyPr>
          <a:lstStyle/>
          <a:p>
            <a:pPr fontAlgn="base"/>
            <a:r>
              <a:rPr lang="en-US" sz="7200" dirty="0">
                <a:solidFill>
                  <a:srgbClr val="00B050"/>
                </a:solidFill>
                <a:latin typeface="MV Boli" panose="02000500030200090000" pitchFamily="2" charset="0"/>
                <a:cs typeface="MV Boli" panose="02000500030200090000" pitchFamily="2" charset="0"/>
              </a:rPr>
              <a:t>Leviticus 1–7</a:t>
            </a:r>
            <a:endParaRPr lang="en-US" sz="7200" b="0" i="0" dirty="0">
              <a:solidFill>
                <a:srgbClr val="00B050"/>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F027B9-6D36-4C62-903F-EF61AA5E168B}"/>
              </a:ext>
            </a:extLst>
          </p:cNvPr>
          <p:cNvSpPr/>
          <p:nvPr/>
        </p:nvSpPr>
        <p:spPr>
          <a:xfrm>
            <a:off x="1914406" y="2767280"/>
            <a:ext cx="8363188" cy="1323439"/>
          </a:xfrm>
          <a:prstGeom prst="rect">
            <a:avLst/>
          </a:prstGeom>
        </p:spPr>
        <p:txBody>
          <a:bodyPr wrap="none">
            <a:spAutoFit/>
          </a:bodyPr>
          <a:lstStyle/>
          <a:p>
            <a:pPr algn="ctr" fontAlgn="base"/>
            <a:r>
              <a:rPr lang="en-US" sz="4000" b="1" dirty="0">
                <a:solidFill>
                  <a:schemeClr val="bg1"/>
                </a:solidFill>
                <a:latin typeface="Arial" panose="020B0604020202020204" pitchFamily="34" charset="0"/>
                <a:cs typeface="Arial" panose="020B0604020202020204" pitchFamily="34" charset="0"/>
              </a:rPr>
              <a:t>“The Lord instructs Israel how to </a:t>
            </a:r>
          </a:p>
          <a:p>
            <a:pPr algn="ctr" fontAlgn="base"/>
            <a:r>
              <a:rPr lang="en-US" sz="4000" b="1" dirty="0">
                <a:solidFill>
                  <a:schemeClr val="bg1"/>
                </a:solidFill>
                <a:latin typeface="Arial" panose="020B0604020202020204" pitchFamily="34" charset="0"/>
                <a:cs typeface="Arial" panose="020B0604020202020204" pitchFamily="34" charset="0"/>
              </a:rPr>
              <a:t>offer various offerings”</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76144F0-A38B-47CE-90B4-CAFA0247CEAA}"/>
              </a:ext>
            </a:extLst>
          </p:cNvPr>
          <p:cNvSpPr/>
          <p:nvPr/>
        </p:nvSpPr>
        <p:spPr>
          <a:xfrm>
            <a:off x="1128774" y="783607"/>
            <a:ext cx="158248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36252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950463-8989-4059-BCB4-BEB331E70700}"/>
              </a:ext>
            </a:extLst>
          </p:cNvPr>
          <p:cNvSpPr/>
          <p:nvPr/>
        </p:nvSpPr>
        <p:spPr>
          <a:xfrm>
            <a:off x="914400" y="829773"/>
            <a:ext cx="9706708" cy="646331"/>
          </a:xfrm>
          <a:prstGeom prst="rect">
            <a:avLst/>
          </a:prstGeom>
        </p:spPr>
        <p:txBody>
          <a:bodyPr wrap="square">
            <a:spAutoFit/>
          </a:bodyPr>
          <a:lstStyle/>
          <a:p>
            <a:pPr algn="just"/>
            <a:r>
              <a:rPr lang="en-US" b="1" i="1" dirty="0">
                <a:solidFill>
                  <a:srgbClr val="C00000"/>
                </a:solidFill>
                <a:latin typeface="Open Sans"/>
              </a:rPr>
              <a:t> Why are we expected to sacrifice so much as members of The Church of Jesus Christ of Latter-day Saints?</a:t>
            </a:r>
            <a:endParaRPr lang="en-US" b="1" i="1" dirty="0">
              <a:solidFill>
                <a:srgbClr val="C00000"/>
              </a:solidFill>
            </a:endParaRPr>
          </a:p>
        </p:txBody>
      </p:sp>
      <p:sp>
        <p:nvSpPr>
          <p:cNvPr id="4" name="Rectangle 3">
            <a:extLst>
              <a:ext uri="{FF2B5EF4-FFF2-40B4-BE49-F238E27FC236}">
                <a16:creationId xmlns:a16="http://schemas.microsoft.com/office/drawing/2014/main" id="{A2BB749E-D7CC-44D5-922A-E727A3B4F50E}"/>
              </a:ext>
            </a:extLst>
          </p:cNvPr>
          <p:cNvSpPr/>
          <p:nvPr/>
        </p:nvSpPr>
        <p:spPr>
          <a:xfrm>
            <a:off x="914400" y="1760055"/>
            <a:ext cx="94253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did Heavenly Father first command His children to perform animal sacrifices?</a:t>
            </a:r>
          </a:p>
        </p:txBody>
      </p:sp>
      <p:pic>
        <p:nvPicPr>
          <p:cNvPr id="6" name="Picture 5">
            <a:extLst>
              <a:ext uri="{FF2B5EF4-FFF2-40B4-BE49-F238E27FC236}">
                <a16:creationId xmlns:a16="http://schemas.microsoft.com/office/drawing/2014/main" id="{FA4E81FA-49A8-4EFF-8A30-B4B0E5800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79" y="2354429"/>
            <a:ext cx="2671891" cy="4034917"/>
          </a:xfrm>
          <a:prstGeom prst="rect">
            <a:avLst/>
          </a:prstGeom>
        </p:spPr>
      </p:pic>
      <p:sp>
        <p:nvSpPr>
          <p:cNvPr id="7" name="Rectangle 6">
            <a:extLst>
              <a:ext uri="{FF2B5EF4-FFF2-40B4-BE49-F238E27FC236}">
                <a16:creationId xmlns:a16="http://schemas.microsoft.com/office/drawing/2014/main" id="{FF66EF16-5661-4E9E-A710-88F7C8953803}"/>
              </a:ext>
            </a:extLst>
          </p:cNvPr>
          <p:cNvSpPr/>
          <p:nvPr/>
        </p:nvSpPr>
        <p:spPr>
          <a:xfrm>
            <a:off x="5062781" y="3429000"/>
            <a:ext cx="53270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those sacrifices primarily represent? </a:t>
            </a:r>
          </a:p>
        </p:txBody>
      </p:sp>
    </p:spTree>
    <p:extLst>
      <p:ext uri="{BB962C8B-B14F-4D97-AF65-F5344CB8AC3E}">
        <p14:creationId xmlns:p14="http://schemas.microsoft.com/office/powerpoint/2010/main" val="598967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vertical)">
                                      <p:cBhvr>
                                        <p:cTn id="22" dur="1500"/>
                                        <p:tgtEl>
                                          <p:spTgt spid="7"/>
                                        </p:tgtEl>
                                      </p:cBhvr>
                                    </p:animEffect>
                                  </p:childTnLst>
                                </p:cTn>
                              </p:par>
                              <p:par>
                                <p:cTn id="23" presetID="14" presetClass="entr" presetSubtype="5"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vertical)">
                                      <p:cBhvr>
                                        <p:cTn id="2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The Crucifixion">
            <a:extLst>
              <a:ext uri="{FF2B5EF4-FFF2-40B4-BE49-F238E27FC236}">
                <a16:creationId xmlns:a16="http://schemas.microsoft.com/office/drawing/2014/main" id="{859752D7-E397-4C21-893D-6697D8A23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077" y="1550968"/>
            <a:ext cx="4215619" cy="31617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a:extLst>
              <a:ext uri="{FF2B5EF4-FFF2-40B4-BE49-F238E27FC236}">
                <a16:creationId xmlns:a16="http://schemas.microsoft.com/office/drawing/2014/main" id="{09E7DC04-113B-4017-9B72-960D46D4E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488" y="1152939"/>
            <a:ext cx="3643532" cy="395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24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02830F-75CF-40D1-8066-839218BF3AC1}"/>
              </a:ext>
            </a:extLst>
          </p:cNvPr>
          <p:cNvSpPr/>
          <p:nvPr/>
        </p:nvSpPr>
        <p:spPr>
          <a:xfrm>
            <a:off x="689319" y="897707"/>
            <a:ext cx="2069020" cy="13531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D6ED7C4-1228-42FC-87E6-59D68790240D}"/>
              </a:ext>
            </a:extLst>
          </p:cNvPr>
          <p:cNvSpPr/>
          <p:nvPr/>
        </p:nvSpPr>
        <p:spPr>
          <a:xfrm>
            <a:off x="689319" y="1408171"/>
            <a:ext cx="10311619" cy="480131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573366B-1A0D-4657-A181-DC676A1B6576}"/>
              </a:ext>
            </a:extLst>
          </p:cNvPr>
          <p:cNvSpPr/>
          <p:nvPr/>
        </p:nvSpPr>
        <p:spPr>
          <a:xfrm>
            <a:off x="970670" y="1408171"/>
            <a:ext cx="9805182" cy="480131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Speak unto the children of Israel, and say unto them, If any man of you bring an offering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ye shall bring your offering of the cattle, even of the herd, and of the flock.</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If his offering be a burnt sacrifice of the herd, let him offer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male without blemish</a:t>
            </a:r>
            <a:r>
              <a:rPr lang="en-US" dirty="0">
                <a:solidFill>
                  <a:schemeClr val="bg1"/>
                </a:solidFill>
                <a:latin typeface="Arial" panose="020B0604020202020204" pitchFamily="34" charset="0"/>
                <a:cs typeface="Arial" panose="020B0604020202020204" pitchFamily="34" charset="0"/>
              </a:rPr>
              <a:t>: he shall offer it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his own voluntary will</a:t>
            </a:r>
            <a:r>
              <a:rPr lang="en-US" dirty="0">
                <a:solidFill>
                  <a:schemeClr val="bg1"/>
                </a:solidFill>
                <a:latin typeface="Arial" panose="020B0604020202020204" pitchFamily="34" charset="0"/>
                <a:cs typeface="Arial" panose="020B0604020202020204" pitchFamily="34" charset="0"/>
              </a:rPr>
              <a:t> at the door of the tabernacle of the congregation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he shall put his hand upon the head of the burnt offering; and it shall be accepted for him to make atonement for him.</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he shall kill the bullock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 priests, Aaron’s sons, shall bring the blood, and sprinkle the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blood round about upon the altar </a:t>
            </a:r>
            <a:r>
              <a:rPr lang="en-US" dirty="0">
                <a:solidFill>
                  <a:schemeClr val="bg1"/>
                </a:solidFill>
                <a:latin typeface="Arial" panose="020B0604020202020204" pitchFamily="34" charset="0"/>
                <a:cs typeface="Arial" panose="020B0604020202020204" pitchFamily="34" charset="0"/>
              </a:rPr>
              <a:t>that is by the door of the tabernacle of the congregation.</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he shall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flay the burnt offering, and cut it into his pieces</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 sons of Aaron the priest shall put fire upon the altar, and lay the wood in order upon the fire: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the priests, Aaron’s sons, shall lay the parts, the head, and the fat, in order upon the wood that is on the fire which is upon the altar:</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But his inwards and his legs shall he wash in water: and the priest shall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burn all on the altar</a:t>
            </a:r>
            <a:r>
              <a:rPr lang="en-US" dirty="0">
                <a:solidFill>
                  <a:schemeClr val="bg1"/>
                </a:solidFill>
                <a:latin typeface="Arial" panose="020B0604020202020204" pitchFamily="34" charset="0"/>
                <a:cs typeface="Arial" panose="020B0604020202020204" pitchFamily="34" charset="0"/>
              </a:rPr>
              <a:t>, to be a burnt sacrifice, an offering made by fire, of a sweet savour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D7BF2CC-BCCF-4623-AD1B-F3F50532CAA5}"/>
              </a:ext>
            </a:extLst>
          </p:cNvPr>
          <p:cNvSpPr/>
          <p:nvPr/>
        </p:nvSpPr>
        <p:spPr>
          <a:xfrm>
            <a:off x="970670" y="968273"/>
            <a:ext cx="178766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1:2-9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41167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7B2F69-96B6-4763-9056-586BAED1D481}"/>
              </a:ext>
            </a:extLst>
          </p:cNvPr>
          <p:cNvSpPr/>
          <p:nvPr/>
        </p:nvSpPr>
        <p:spPr>
          <a:xfrm>
            <a:off x="3864656" y="1657590"/>
            <a:ext cx="3589444" cy="461665"/>
          </a:xfrm>
          <a:prstGeom prst="rect">
            <a:avLst/>
          </a:prstGeom>
        </p:spPr>
        <p:txBody>
          <a:bodyPr wrap="none">
            <a:spAutoFit/>
          </a:bodyPr>
          <a:lstStyle/>
          <a:p>
            <a:pPr algn="ctr"/>
            <a:r>
              <a:rPr lang="en-US" sz="2400" b="1" dirty="0">
                <a:solidFill>
                  <a:schemeClr val="bg1"/>
                </a:solidFill>
                <a:latin typeface="Arial" panose="020B0604020202020204" pitchFamily="34" charset="0"/>
                <a:cs typeface="Arial" panose="020B0604020202020204" pitchFamily="34" charset="0"/>
              </a:rPr>
              <a:t> </a:t>
            </a:r>
            <a:r>
              <a:rPr lang="en-US" sz="2400" b="1" i="1" dirty="0">
                <a:solidFill>
                  <a:schemeClr val="bg1"/>
                </a:solidFill>
                <a:latin typeface="Arial" panose="020B0604020202020204" pitchFamily="34" charset="0"/>
                <a:cs typeface="Arial" panose="020B0604020202020204" pitchFamily="34" charset="0"/>
              </a:rPr>
              <a:t>Matthew 27:26–31, 35; </a:t>
            </a:r>
            <a:endParaRPr lang="en-US" sz="24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4043EF6-1628-4F37-A21D-9B7DC2247782}"/>
              </a:ext>
            </a:extLst>
          </p:cNvPr>
          <p:cNvSpPr/>
          <p:nvPr/>
        </p:nvSpPr>
        <p:spPr>
          <a:xfrm>
            <a:off x="4501046" y="2076591"/>
            <a:ext cx="2393605" cy="461665"/>
          </a:xfrm>
          <a:prstGeom prst="rect">
            <a:avLst/>
          </a:prstGeom>
        </p:spPr>
        <p:txBody>
          <a:bodyPr wrap="none">
            <a:spAutoFit/>
          </a:bodyPr>
          <a:lstStyle/>
          <a:p>
            <a:pPr algn="ctr"/>
            <a:r>
              <a:rPr lang="en-US" sz="2400" b="1" i="1" dirty="0">
                <a:solidFill>
                  <a:schemeClr val="bg1"/>
                </a:solidFill>
                <a:latin typeface="Arial" panose="020B0604020202020204" pitchFamily="34" charset="0"/>
                <a:cs typeface="Arial" panose="020B0604020202020204" pitchFamily="34" charset="0"/>
              </a:rPr>
              <a:t>Luke 22:41–44;</a:t>
            </a:r>
            <a:endParaRPr lang="en-US" sz="24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306C441-2E56-41F1-9B8E-176FE5270A09}"/>
              </a:ext>
            </a:extLst>
          </p:cNvPr>
          <p:cNvSpPr/>
          <p:nvPr/>
        </p:nvSpPr>
        <p:spPr>
          <a:xfrm>
            <a:off x="4755123" y="2556948"/>
            <a:ext cx="1808508" cy="461665"/>
          </a:xfrm>
          <a:prstGeom prst="rect">
            <a:avLst/>
          </a:prstGeom>
        </p:spPr>
        <p:txBody>
          <a:bodyPr wrap="none">
            <a:spAutoFit/>
          </a:bodyPr>
          <a:lstStyle/>
          <a:p>
            <a:pPr algn="ctr"/>
            <a:r>
              <a:rPr lang="en-US" sz="2400" b="1" i="1" dirty="0">
                <a:solidFill>
                  <a:schemeClr val="bg1"/>
                </a:solidFill>
                <a:latin typeface="Arial" panose="020B0604020202020204" pitchFamily="34" charset="0"/>
                <a:cs typeface="Arial" panose="020B0604020202020204" pitchFamily="34" charset="0"/>
              </a:rPr>
              <a:t> John 6:38;</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210BF8B-D415-44AC-9C95-BDB630D84D45}"/>
              </a:ext>
            </a:extLst>
          </p:cNvPr>
          <p:cNvSpPr/>
          <p:nvPr/>
        </p:nvSpPr>
        <p:spPr>
          <a:xfrm>
            <a:off x="4743902" y="3030204"/>
            <a:ext cx="1895071" cy="461665"/>
          </a:xfrm>
          <a:prstGeom prst="rect">
            <a:avLst/>
          </a:prstGeom>
        </p:spPr>
        <p:txBody>
          <a:bodyPr wrap="none">
            <a:spAutoFit/>
          </a:bodyPr>
          <a:lstStyle/>
          <a:p>
            <a:pPr algn="ctr"/>
            <a:r>
              <a:rPr lang="en-US" sz="2400" b="1" i="1" dirty="0">
                <a:solidFill>
                  <a:schemeClr val="bg1"/>
                </a:solidFill>
                <a:latin typeface="Arial" panose="020B0604020202020204" pitchFamily="34" charset="0"/>
                <a:cs typeface="Arial" panose="020B0604020202020204" pitchFamily="34" charset="0"/>
              </a:rPr>
              <a:t>John 19:34;</a:t>
            </a:r>
            <a:endParaRPr lang="en-US" sz="2400"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1BFB46D-F96A-4E6B-9807-646BE5169277}"/>
              </a:ext>
            </a:extLst>
          </p:cNvPr>
          <p:cNvSpPr/>
          <p:nvPr/>
        </p:nvSpPr>
        <p:spPr>
          <a:xfrm>
            <a:off x="4444942" y="3510561"/>
            <a:ext cx="2428870" cy="461665"/>
          </a:xfrm>
          <a:prstGeom prst="rect">
            <a:avLst/>
          </a:prstGeom>
        </p:spPr>
        <p:txBody>
          <a:bodyPr wrap="none">
            <a:spAutoFit/>
          </a:bodyPr>
          <a:lstStyle/>
          <a:p>
            <a:pPr algn="ctr"/>
            <a:r>
              <a:rPr lang="en-US" sz="2400" b="1" i="1" dirty="0">
                <a:solidFill>
                  <a:schemeClr val="bg1"/>
                </a:solidFill>
                <a:latin typeface="Arial" panose="020B0604020202020204" pitchFamily="34" charset="0"/>
                <a:cs typeface="Arial" panose="020B0604020202020204" pitchFamily="34" charset="0"/>
              </a:rPr>
              <a:t>1 Peter 1:18–19</a:t>
            </a:r>
            <a:endParaRPr lang="en-US" sz="24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998098A-AFDE-43E2-8F61-734163B0D8E0}"/>
              </a:ext>
            </a:extLst>
          </p:cNvPr>
          <p:cNvSpPr/>
          <p:nvPr/>
        </p:nvSpPr>
        <p:spPr>
          <a:xfrm>
            <a:off x="3334847" y="3990918"/>
            <a:ext cx="5282215" cy="461665"/>
          </a:xfrm>
          <a:prstGeom prst="rect">
            <a:avLst/>
          </a:prstGeom>
        </p:spPr>
        <p:txBody>
          <a:bodyPr wrap="none">
            <a:spAutoFit/>
          </a:bodyPr>
          <a:lstStyle/>
          <a:p>
            <a:pPr algn="ctr"/>
            <a:r>
              <a:rPr lang="en-US" sz="2400" b="1" i="1" dirty="0">
                <a:solidFill>
                  <a:schemeClr val="bg1"/>
                </a:solidFill>
                <a:latin typeface="Arial" panose="020B0604020202020204" pitchFamily="34" charset="0"/>
                <a:cs typeface="Arial" panose="020B0604020202020204" pitchFamily="34" charset="0"/>
              </a:rPr>
              <a:t>Doctrine and Covenants 19:18–19.</a:t>
            </a:r>
            <a:r>
              <a:rPr lang="en-US" sz="24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92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5172DB-2B60-41C4-B513-D5B30F1EB450}"/>
              </a:ext>
            </a:extLst>
          </p:cNvPr>
          <p:cNvSpPr/>
          <p:nvPr/>
        </p:nvSpPr>
        <p:spPr>
          <a:xfrm>
            <a:off x="914400" y="1037884"/>
            <a:ext cx="72026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word </a:t>
            </a:r>
            <a:r>
              <a:rPr lang="en-US" b="1" i="1" dirty="0">
                <a:solidFill>
                  <a:schemeClr val="bg1"/>
                </a:solidFill>
                <a:latin typeface="Arial" panose="020B0604020202020204" pitchFamily="34" charset="0"/>
                <a:cs typeface="Arial" panose="020B0604020202020204" pitchFamily="34" charset="0"/>
              </a:rPr>
              <a:t>all</a:t>
            </a:r>
            <a:r>
              <a:rPr lang="en-US" b="1" dirty="0">
                <a:solidFill>
                  <a:schemeClr val="bg1"/>
                </a:solidFill>
                <a:latin typeface="Arial" panose="020B0604020202020204" pitchFamily="34" charset="0"/>
                <a:cs typeface="Arial" panose="020B0604020202020204" pitchFamily="34" charset="0"/>
              </a:rPr>
              <a:t> may be important in this verse?</a:t>
            </a:r>
          </a:p>
        </p:txBody>
      </p:sp>
      <p:sp>
        <p:nvSpPr>
          <p:cNvPr id="4" name="Rectangle 3">
            <a:extLst>
              <a:ext uri="{FF2B5EF4-FFF2-40B4-BE49-F238E27FC236}">
                <a16:creationId xmlns:a16="http://schemas.microsoft.com/office/drawing/2014/main" id="{FFE1C6DB-273C-4E44-9084-D0F88377D934}"/>
              </a:ext>
            </a:extLst>
          </p:cNvPr>
          <p:cNvSpPr/>
          <p:nvPr/>
        </p:nvSpPr>
        <p:spPr>
          <a:xfrm>
            <a:off x="914400" y="1530253"/>
            <a:ext cx="72026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the word </a:t>
            </a:r>
            <a:r>
              <a:rPr lang="en-US" b="1" i="1" dirty="0">
                <a:solidFill>
                  <a:schemeClr val="bg1"/>
                </a:solidFill>
                <a:latin typeface="Arial" panose="020B0604020202020204" pitchFamily="34" charset="0"/>
                <a:cs typeface="Arial" panose="020B0604020202020204" pitchFamily="34" charset="0"/>
              </a:rPr>
              <a:t>all</a:t>
            </a:r>
            <a:r>
              <a:rPr lang="en-US" b="1" dirty="0">
                <a:solidFill>
                  <a:schemeClr val="bg1"/>
                </a:solidFill>
                <a:latin typeface="Arial" panose="020B0604020202020204" pitchFamily="34" charset="0"/>
                <a:cs typeface="Arial" panose="020B0604020202020204" pitchFamily="34" charset="0"/>
              </a:rPr>
              <a:t> teach us about Jesus Christ’s sacrifice?</a:t>
            </a:r>
          </a:p>
        </p:txBody>
      </p:sp>
      <p:sp>
        <p:nvSpPr>
          <p:cNvPr id="5" name="Rectangle 4">
            <a:extLst>
              <a:ext uri="{FF2B5EF4-FFF2-40B4-BE49-F238E27FC236}">
                <a16:creationId xmlns:a16="http://schemas.microsoft.com/office/drawing/2014/main" id="{4E83222D-5E6D-49C1-9356-EA9BD9900461}"/>
              </a:ext>
            </a:extLst>
          </p:cNvPr>
          <p:cNvSpPr/>
          <p:nvPr/>
        </p:nvSpPr>
        <p:spPr>
          <a:xfrm>
            <a:off x="914400" y="2129297"/>
            <a:ext cx="483978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would you respond to this question? </a:t>
            </a:r>
          </a:p>
        </p:txBody>
      </p:sp>
      <p:sp>
        <p:nvSpPr>
          <p:cNvPr id="6" name="Rectangle 5">
            <a:extLst>
              <a:ext uri="{FF2B5EF4-FFF2-40B4-BE49-F238E27FC236}">
                <a16:creationId xmlns:a16="http://schemas.microsoft.com/office/drawing/2014/main" id="{EC4CA1F9-D27E-4BBF-8BC2-8490E2E7B8B8}"/>
              </a:ext>
            </a:extLst>
          </p:cNvPr>
          <p:cNvSpPr/>
          <p:nvPr/>
        </p:nvSpPr>
        <p:spPr>
          <a:xfrm>
            <a:off x="914400" y="2782669"/>
            <a:ext cx="9256542" cy="646331"/>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become more like our Savior as we choose to give everything in sacrifice to Heavenly Father.</a:t>
            </a:r>
          </a:p>
        </p:txBody>
      </p:sp>
    </p:spTree>
    <p:extLst>
      <p:ext uri="{BB962C8B-B14F-4D97-AF65-F5344CB8AC3E}">
        <p14:creationId xmlns:p14="http://schemas.microsoft.com/office/powerpoint/2010/main" val="29250684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8C7FD-B3DA-471B-944B-D79F9B2D7617}"/>
              </a:ext>
            </a:extLst>
          </p:cNvPr>
          <p:cNvSpPr/>
          <p:nvPr/>
        </p:nvSpPr>
        <p:spPr>
          <a:xfrm>
            <a:off x="2065606" y="2367171"/>
            <a:ext cx="8060788" cy="2123658"/>
          </a:xfrm>
          <a:prstGeom prst="rect">
            <a:avLst/>
          </a:prstGeom>
        </p:spPr>
        <p:txBody>
          <a:bodyPr wrap="square">
            <a:spAutoFit/>
          </a:bodyPr>
          <a:lstStyle/>
          <a:p>
            <a:pPr algn="ctr" fontAlgn="base"/>
            <a:r>
              <a:rPr lang="en-US" sz="4400" b="1" dirty="0">
                <a:solidFill>
                  <a:schemeClr val="bg1"/>
                </a:solidFill>
                <a:latin typeface="Arial" panose="020B0604020202020204" pitchFamily="34" charset="0"/>
                <a:cs typeface="Arial" panose="020B0604020202020204" pitchFamily="34" charset="0"/>
              </a:rPr>
              <a:t>“The Lord instructs Israel in offering sin and trespass offerings”</a:t>
            </a:r>
            <a:endParaRPr lang="en-US" sz="44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BA9F24B-72A7-4F93-84A7-38A34AE99061}"/>
              </a:ext>
            </a:extLst>
          </p:cNvPr>
          <p:cNvSpPr/>
          <p:nvPr/>
        </p:nvSpPr>
        <p:spPr>
          <a:xfrm>
            <a:off x="1019722" y="783607"/>
            <a:ext cx="158248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4-7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6215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1225</Words>
  <Application>Microsoft Office PowerPoint</Application>
  <PresentationFormat>Widescreen</PresentationFormat>
  <Paragraphs>60</Paragraphs>
  <Slides>15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MS Gothic</vt:lpstr>
      <vt:lpstr>Arial</vt:lpstr>
      <vt:lpstr>Calibri</vt:lpstr>
      <vt:lpstr>Calibri Light</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4204</cp:revision>
  <dcterms:created xsi:type="dcterms:W3CDTF">2018-08-29T04:26:39Z</dcterms:created>
  <dcterms:modified xsi:type="dcterms:W3CDTF">2022-01-21T02:30:30Z</dcterms:modified>
</cp:coreProperties>
</file>