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79" r:id="rId3"/>
    <p:sldId id="380" r:id="rId4"/>
    <p:sldId id="381" r:id="rId5"/>
    <p:sldId id="382" r:id="rId6"/>
    <p:sldId id="383" r:id="rId7"/>
    <p:sldId id="384" r:id="rId8"/>
    <p:sldId id="385" r:id="rId9"/>
    <p:sldId id="386" r:id="rId10"/>
    <p:sldId id="387" r:id="rId11"/>
    <p:sldId id="38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9DF63"/>
    <a:srgbClr val="0BA2C5"/>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1107996"/>
          </a:xfrm>
          <a:prstGeom prst="rect">
            <a:avLst/>
          </a:prstGeom>
          <a:noFill/>
        </p:spPr>
        <p:txBody>
          <a:bodyPr wrap="square" rtlCol="0">
            <a:spAutoFit/>
          </a:bodyPr>
          <a:lstStyle/>
          <a:p>
            <a:pPr algn="ctr"/>
            <a:r>
              <a:rPr lang="en-US" sz="66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75DD01-E0BA-4AE6-9F50-FFB31092CBE6}"/>
              </a:ext>
            </a:extLst>
          </p:cNvPr>
          <p:cNvSpPr/>
          <p:nvPr/>
        </p:nvSpPr>
        <p:spPr>
          <a:xfrm>
            <a:off x="1113180" y="2854320"/>
            <a:ext cx="1749198" cy="77318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28C72BB-5F3B-4A41-8E60-3D176A39BEC8}"/>
              </a:ext>
            </a:extLst>
          </p:cNvPr>
          <p:cNvSpPr/>
          <p:nvPr/>
        </p:nvSpPr>
        <p:spPr>
          <a:xfrm>
            <a:off x="1113181" y="3177486"/>
            <a:ext cx="9541566" cy="120032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907E0F-6307-4724-9A35-D03AC965C8BC}"/>
              </a:ext>
            </a:extLst>
          </p:cNvPr>
          <p:cNvSpPr/>
          <p:nvPr/>
        </p:nvSpPr>
        <p:spPr>
          <a:xfrm>
            <a:off x="1113183" y="972235"/>
            <a:ext cx="840187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difference between how these two gifts were offered to you?</a:t>
            </a:r>
          </a:p>
        </p:txBody>
      </p:sp>
      <p:sp>
        <p:nvSpPr>
          <p:cNvPr id="4" name="Rectangle 3">
            <a:extLst>
              <a:ext uri="{FF2B5EF4-FFF2-40B4-BE49-F238E27FC236}">
                <a16:creationId xmlns:a16="http://schemas.microsoft.com/office/drawing/2014/main" id="{AA4CE6BA-C584-4EA1-BD86-AEA8CEFFF091}"/>
              </a:ext>
            </a:extLst>
          </p:cNvPr>
          <p:cNvSpPr/>
          <p:nvPr/>
        </p:nvSpPr>
        <p:spPr>
          <a:xfrm>
            <a:off x="1113182" y="1584208"/>
            <a:ext cx="72886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you feel when you were offered a gift grudgingly? </a:t>
            </a:r>
          </a:p>
        </p:txBody>
      </p:sp>
      <p:sp>
        <p:nvSpPr>
          <p:cNvPr id="5" name="Rectangle 4">
            <a:extLst>
              <a:ext uri="{FF2B5EF4-FFF2-40B4-BE49-F238E27FC236}">
                <a16:creationId xmlns:a16="http://schemas.microsoft.com/office/drawing/2014/main" id="{4F4284EA-2ACC-478F-B587-64B2F3219328}"/>
              </a:ext>
            </a:extLst>
          </p:cNvPr>
          <p:cNvSpPr/>
          <p:nvPr/>
        </p:nvSpPr>
        <p:spPr>
          <a:xfrm>
            <a:off x="1113182" y="2196181"/>
            <a:ext cx="57483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you feel when a gift was offered willingly?</a:t>
            </a:r>
          </a:p>
        </p:txBody>
      </p:sp>
      <p:sp>
        <p:nvSpPr>
          <p:cNvPr id="6" name="Rectangle 5">
            <a:extLst>
              <a:ext uri="{FF2B5EF4-FFF2-40B4-BE49-F238E27FC236}">
                <a16:creationId xmlns:a16="http://schemas.microsoft.com/office/drawing/2014/main" id="{9FD11FD0-DFA9-4F1E-8561-8936C706AE65}"/>
              </a:ext>
            </a:extLst>
          </p:cNvPr>
          <p:cNvSpPr/>
          <p:nvPr/>
        </p:nvSpPr>
        <p:spPr>
          <a:xfrm>
            <a:off x="1113182" y="2861162"/>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35:4-5</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C5B05A5-FD54-4B68-9B78-878D178569E3}"/>
              </a:ext>
            </a:extLst>
          </p:cNvPr>
          <p:cNvSpPr/>
          <p:nvPr/>
        </p:nvSpPr>
        <p:spPr>
          <a:xfrm>
            <a:off x="1113182" y="3177486"/>
            <a:ext cx="954156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And Moses spake unto all the congregation of the children of Israel, saying, This is the thing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commanded, saying,</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Take ye from among you an offering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whosoever is of a willing heart, let him bring it, an offering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gold, and silver, and brass,</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86B53F-FB79-4C66-B3D2-5F7B5EB966C7}"/>
              </a:ext>
            </a:extLst>
          </p:cNvPr>
          <p:cNvSpPr/>
          <p:nvPr/>
        </p:nvSpPr>
        <p:spPr>
          <a:xfrm>
            <a:off x="1113181" y="4666622"/>
            <a:ext cx="93427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command regarding the offerings given to build the tabernacle?</a:t>
            </a:r>
          </a:p>
        </p:txBody>
      </p:sp>
    </p:spTree>
    <p:extLst>
      <p:ext uri="{BB962C8B-B14F-4D97-AF65-F5344CB8AC3E}">
        <p14:creationId xmlns:p14="http://schemas.microsoft.com/office/powerpoint/2010/main" val="19997106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500" fill="hold"/>
                                        <p:tgtEl>
                                          <p:spTgt spid="10"/>
                                        </p:tgtEl>
                                        <p:attrNameLst>
                                          <p:attrName>ppt_w</p:attrName>
                                        </p:attrNameLst>
                                      </p:cBhvr>
                                      <p:tavLst>
                                        <p:tav tm="0">
                                          <p:val>
                                            <p:fltVal val="0"/>
                                          </p:val>
                                        </p:tav>
                                        <p:tav tm="100000">
                                          <p:val>
                                            <p:strVal val="#ppt_w"/>
                                          </p:val>
                                        </p:tav>
                                      </p:tavLst>
                                    </p:anim>
                                    <p:anim calcmode="lin" valueType="num">
                                      <p:cBhvr>
                                        <p:cTn id="18" dur="1500" fill="hold"/>
                                        <p:tgtEl>
                                          <p:spTgt spid="10"/>
                                        </p:tgtEl>
                                        <p:attrNameLst>
                                          <p:attrName>ppt_h</p:attrName>
                                        </p:attrNameLst>
                                      </p:cBhvr>
                                      <p:tavLst>
                                        <p:tav tm="0">
                                          <p:val>
                                            <p:fltVal val="0"/>
                                          </p:val>
                                        </p:tav>
                                        <p:tav tm="100000">
                                          <p:val>
                                            <p:strVal val="#ppt_h"/>
                                          </p:val>
                                        </p:tav>
                                      </p:tavLst>
                                    </p:anim>
                                    <p:animEffect transition="in" filter="fade">
                                      <p:cBhvr>
                                        <p:cTn id="19" dur="1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500" fill="hold"/>
                                        <p:tgtEl>
                                          <p:spTgt spid="9"/>
                                        </p:tgtEl>
                                        <p:attrNameLst>
                                          <p:attrName>ppt_w</p:attrName>
                                        </p:attrNameLst>
                                      </p:cBhvr>
                                      <p:tavLst>
                                        <p:tav tm="0">
                                          <p:val>
                                            <p:fltVal val="0"/>
                                          </p:val>
                                        </p:tav>
                                        <p:tav tm="100000">
                                          <p:val>
                                            <p:strVal val="#ppt_w"/>
                                          </p:val>
                                        </p:tav>
                                      </p:tavLst>
                                    </p:anim>
                                    <p:anim calcmode="lin" valueType="num">
                                      <p:cBhvr>
                                        <p:cTn id="23" dur="1500" fill="hold"/>
                                        <p:tgtEl>
                                          <p:spTgt spid="9"/>
                                        </p:tgtEl>
                                        <p:attrNameLst>
                                          <p:attrName>ppt_h</p:attrName>
                                        </p:attrNameLst>
                                      </p:cBhvr>
                                      <p:tavLst>
                                        <p:tav tm="0">
                                          <p:val>
                                            <p:fltVal val="0"/>
                                          </p:val>
                                        </p:tav>
                                        <p:tav tm="100000">
                                          <p:val>
                                            <p:strVal val="#ppt_h"/>
                                          </p:val>
                                        </p:tav>
                                      </p:tavLst>
                                    </p:anim>
                                    <p:animEffect transition="in" filter="fade">
                                      <p:cBhvr>
                                        <p:cTn id="24" dur="1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500" fill="hold"/>
                                        <p:tgtEl>
                                          <p:spTgt spid="6"/>
                                        </p:tgtEl>
                                        <p:attrNameLst>
                                          <p:attrName>ppt_w</p:attrName>
                                        </p:attrNameLst>
                                      </p:cBhvr>
                                      <p:tavLst>
                                        <p:tav tm="0">
                                          <p:val>
                                            <p:fltVal val="0"/>
                                          </p:val>
                                        </p:tav>
                                        <p:tav tm="100000">
                                          <p:val>
                                            <p:strVal val="#ppt_w"/>
                                          </p:val>
                                        </p:tav>
                                      </p:tavLst>
                                    </p:anim>
                                    <p:anim calcmode="lin" valueType="num">
                                      <p:cBhvr>
                                        <p:cTn id="28" dur="1500" fill="hold"/>
                                        <p:tgtEl>
                                          <p:spTgt spid="6"/>
                                        </p:tgtEl>
                                        <p:attrNameLst>
                                          <p:attrName>ppt_h</p:attrName>
                                        </p:attrNameLst>
                                      </p:cBhvr>
                                      <p:tavLst>
                                        <p:tav tm="0">
                                          <p:val>
                                            <p:fltVal val="0"/>
                                          </p:val>
                                        </p:tav>
                                        <p:tav tm="100000">
                                          <p:val>
                                            <p:strVal val="#ppt_h"/>
                                          </p:val>
                                        </p:tav>
                                      </p:tavLst>
                                    </p:anim>
                                    <p:animEffect transition="in" filter="fade">
                                      <p:cBhvr>
                                        <p:cTn id="29" dur="1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500" fill="hold"/>
                                        <p:tgtEl>
                                          <p:spTgt spid="7"/>
                                        </p:tgtEl>
                                        <p:attrNameLst>
                                          <p:attrName>ppt_w</p:attrName>
                                        </p:attrNameLst>
                                      </p:cBhvr>
                                      <p:tavLst>
                                        <p:tav tm="0">
                                          <p:val>
                                            <p:fltVal val="0"/>
                                          </p:val>
                                        </p:tav>
                                        <p:tav tm="100000">
                                          <p:val>
                                            <p:strVal val="#ppt_w"/>
                                          </p:val>
                                        </p:tav>
                                      </p:tavLst>
                                    </p:anim>
                                    <p:anim calcmode="lin" valueType="num">
                                      <p:cBhvr>
                                        <p:cTn id="33" dur="1500" fill="hold"/>
                                        <p:tgtEl>
                                          <p:spTgt spid="7"/>
                                        </p:tgtEl>
                                        <p:attrNameLst>
                                          <p:attrName>ppt_h</p:attrName>
                                        </p:attrNameLst>
                                      </p:cBhvr>
                                      <p:tavLst>
                                        <p:tav tm="0">
                                          <p:val>
                                            <p:fltVal val="0"/>
                                          </p:val>
                                        </p:tav>
                                        <p:tav tm="100000">
                                          <p:val>
                                            <p:strVal val="#ppt_h"/>
                                          </p:val>
                                        </p:tav>
                                      </p:tavLst>
                                    </p:anim>
                                    <p:animEffect transition="in" filter="fade">
                                      <p:cBhvr>
                                        <p:cTn id="34" dur="1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Left)">
                                      <p:cBhvr>
                                        <p:cTn id="3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1222D3-F11C-4E08-845B-B0C21705A327}"/>
              </a:ext>
            </a:extLst>
          </p:cNvPr>
          <p:cNvSpPr/>
          <p:nvPr/>
        </p:nvSpPr>
        <p:spPr>
          <a:xfrm>
            <a:off x="874644" y="920804"/>
            <a:ext cx="2562676" cy="1226048"/>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B615534-FC1B-41AA-BDA8-92FEE949EEC3}"/>
              </a:ext>
            </a:extLst>
          </p:cNvPr>
          <p:cNvSpPr/>
          <p:nvPr/>
        </p:nvSpPr>
        <p:spPr>
          <a:xfrm>
            <a:off x="874643" y="1298281"/>
            <a:ext cx="9859618" cy="280931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DD2E770-EAF5-4BA3-9CE1-82F48D65A10B}"/>
              </a:ext>
            </a:extLst>
          </p:cNvPr>
          <p:cNvSpPr/>
          <p:nvPr/>
        </p:nvSpPr>
        <p:spPr>
          <a:xfrm>
            <a:off x="1086678" y="1245272"/>
            <a:ext cx="9528314"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 And all the congregation of the children of Israel departed from the presence of Moses.</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they came, every one whose heart stirred him up, and every one whom his spirit made willing, and they brought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’s offering to the work of the tabernacle of the congregation, and for all his service, and for the holy garments.</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they came, both men and women, as many as were willing hearted, and brought bracelets, and earrings, and rings, and tablets, all jewels of gold: and every man that offered offered an offering of gold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The children of Israel brought a willing offering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every man and woman, whose heart made them willing to bring for all manner of work,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commanded to be made by the hand of Moses.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6E576AC-8031-4D13-9697-96042E559592}"/>
              </a:ext>
            </a:extLst>
          </p:cNvPr>
          <p:cNvSpPr/>
          <p:nvPr/>
        </p:nvSpPr>
        <p:spPr>
          <a:xfrm>
            <a:off x="1086678" y="968273"/>
            <a:ext cx="239039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35:20-22, 29</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32BB1BD-0F27-4211-81DC-901C7B3F72D3}"/>
              </a:ext>
            </a:extLst>
          </p:cNvPr>
          <p:cNvSpPr/>
          <p:nvPr/>
        </p:nvSpPr>
        <p:spPr>
          <a:xfrm>
            <a:off x="1086678" y="4181567"/>
            <a:ext cx="98596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these verses about how the Lord desires us to give offerings?</a:t>
            </a:r>
          </a:p>
        </p:txBody>
      </p:sp>
      <p:sp>
        <p:nvSpPr>
          <p:cNvPr id="6" name="Rectangle 5">
            <a:extLst>
              <a:ext uri="{FF2B5EF4-FFF2-40B4-BE49-F238E27FC236}">
                <a16:creationId xmlns:a16="http://schemas.microsoft.com/office/drawing/2014/main" id="{7E2DF30D-9A72-454A-8B04-FF5A489AE09C}"/>
              </a:ext>
            </a:extLst>
          </p:cNvPr>
          <p:cNvSpPr/>
          <p:nvPr/>
        </p:nvSpPr>
        <p:spPr>
          <a:xfrm>
            <a:off x="1086678" y="4624872"/>
            <a:ext cx="7898296" cy="369332"/>
          </a:xfrm>
          <a:prstGeom prst="rect">
            <a:avLst/>
          </a:prstGeom>
        </p:spPr>
        <p:txBody>
          <a:bodyPr wrap="square">
            <a:spAutoFit/>
          </a:bodyPr>
          <a:lstStyle/>
          <a:p>
            <a:pPr algn="just"/>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desires that we give our offerings to Him with a willing heart.</a:t>
            </a:r>
          </a:p>
        </p:txBody>
      </p:sp>
      <p:sp>
        <p:nvSpPr>
          <p:cNvPr id="7" name="Rectangle 6">
            <a:extLst>
              <a:ext uri="{FF2B5EF4-FFF2-40B4-BE49-F238E27FC236}">
                <a16:creationId xmlns:a16="http://schemas.microsoft.com/office/drawing/2014/main" id="{B39159DD-BF40-447C-8820-1D4FE482586E}"/>
              </a:ext>
            </a:extLst>
          </p:cNvPr>
          <p:cNvSpPr/>
          <p:nvPr/>
        </p:nvSpPr>
        <p:spPr>
          <a:xfrm>
            <a:off x="1086677" y="5068177"/>
            <a:ext cx="78982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wants us to give these offerings willingly?</a:t>
            </a:r>
          </a:p>
        </p:txBody>
      </p:sp>
    </p:spTree>
    <p:extLst>
      <p:ext uri="{BB962C8B-B14F-4D97-AF65-F5344CB8AC3E}">
        <p14:creationId xmlns:p14="http://schemas.microsoft.com/office/powerpoint/2010/main" val="314529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2276804" cy="74651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3000" b="1" dirty="0">
                <a:solidFill>
                  <a:schemeClr val="bg2">
                    <a:lumMod val="5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LESSONS 55 &amp; 56</a:t>
            </a:r>
          </a:p>
        </p:txBody>
      </p:sp>
      <p:sp>
        <p:nvSpPr>
          <p:cNvPr id="4" name="Rectangle 3">
            <a:extLst>
              <a:ext uri="{FF2B5EF4-FFF2-40B4-BE49-F238E27FC236}">
                <a16:creationId xmlns:a16="http://schemas.microsoft.com/office/drawing/2014/main" id="{9478D5C4-4B97-434D-BD25-EAFFE68963CE}"/>
              </a:ext>
            </a:extLst>
          </p:cNvPr>
          <p:cNvSpPr/>
          <p:nvPr/>
        </p:nvSpPr>
        <p:spPr>
          <a:xfrm>
            <a:off x="4035115" y="2967335"/>
            <a:ext cx="4121769" cy="923330"/>
          </a:xfrm>
          <a:prstGeom prst="rect">
            <a:avLst/>
          </a:prstGeom>
        </p:spPr>
        <p:txBody>
          <a:bodyPr wrap="none">
            <a:spAutoFit/>
          </a:bodyPr>
          <a:lstStyle/>
          <a:p>
            <a:r>
              <a:rPr lang="en-US" sz="5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33–40</a:t>
            </a: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D8CED1-BAB0-4705-BAAB-B354BA876B63}"/>
              </a:ext>
            </a:extLst>
          </p:cNvPr>
          <p:cNvSpPr/>
          <p:nvPr/>
        </p:nvSpPr>
        <p:spPr>
          <a:xfrm>
            <a:off x="2266121" y="2136338"/>
            <a:ext cx="7659757" cy="2585323"/>
          </a:xfrm>
          <a:prstGeom prst="rect">
            <a:avLst/>
          </a:prstGeom>
        </p:spPr>
        <p:txBody>
          <a:bodyPr wrap="square">
            <a:spAutoFit/>
          </a:bodyPr>
          <a:lstStyle/>
          <a:p>
            <a:pPr algn="ctr"/>
            <a:r>
              <a:rPr lang="en-US" sz="54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“Because of the children of Israel’s sins, the Lord declares that they cannot see His face”</a:t>
            </a:r>
          </a:p>
        </p:txBody>
      </p:sp>
      <p:sp>
        <p:nvSpPr>
          <p:cNvPr id="4" name="Rectangle 3">
            <a:extLst>
              <a:ext uri="{FF2B5EF4-FFF2-40B4-BE49-F238E27FC236}">
                <a16:creationId xmlns:a16="http://schemas.microsoft.com/office/drawing/2014/main" id="{34E95E88-3520-456C-8028-21A3099CE9B9}"/>
              </a:ext>
            </a:extLst>
          </p:cNvPr>
          <p:cNvSpPr/>
          <p:nvPr/>
        </p:nvSpPr>
        <p:spPr>
          <a:xfrm>
            <a:off x="1132284" y="779683"/>
            <a:ext cx="13388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33</a:t>
            </a:r>
          </a:p>
        </p:txBody>
      </p:sp>
    </p:spTree>
    <p:extLst>
      <p:ext uri="{BB962C8B-B14F-4D97-AF65-F5344CB8AC3E}">
        <p14:creationId xmlns:p14="http://schemas.microsoft.com/office/powerpoint/2010/main" val="34913758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E9CA6-56CE-4B78-BE45-D55E17A5510D}"/>
              </a:ext>
            </a:extLst>
          </p:cNvPr>
          <p:cNvSpPr/>
          <p:nvPr/>
        </p:nvSpPr>
        <p:spPr>
          <a:xfrm>
            <a:off x="1099930" y="1311965"/>
            <a:ext cx="9528313" cy="3139321"/>
          </a:xfrm>
          <a:prstGeom prst="rect">
            <a:avLst/>
          </a:prstGeom>
        </p:spPr>
        <p:txBody>
          <a:bodyPr wrap="square">
            <a:spAutoFit/>
          </a:bodyPr>
          <a:lstStyle/>
          <a:p>
            <a:pPr marL="342900" indent="-342900" algn="just">
              <a:buAutoNum type="arabicPeriod"/>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young man transgresses a commandment. He experiences guilt and shame. He believes that Heavenly Father will never forgive him of his sin. </a:t>
            </a:r>
          </a:p>
          <a:p>
            <a:pPr marL="342900" indent="-342900" algn="just">
              <a:buAutoNum type="arabicPeriod"/>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different young man transgresses the same commandment. He thinks the sin he has committed is not a big deal. He believes that because he is generally a good person, God will not punish him for his sin. </a:t>
            </a:r>
          </a:p>
          <a:p>
            <a:pPr marL="342900" indent="-342900" algn="just">
              <a:buAutoNum type="arabicPeriod"/>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would you summarize the differences between the attitudes and beliefs of these two young men? </a:t>
            </a:r>
          </a:p>
          <a:p>
            <a:pPr marL="342900" indent="-342900" algn="just">
              <a:buAutoNum type="arabicPeriod"/>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error do you notice in the belief of each young man? (The first falsely believes that God is not forgiving. The second falsely believes that God will not hold him accountable for his sins.) </a:t>
            </a:r>
          </a:p>
          <a:p>
            <a:pPr marL="342900" indent="-342900" algn="just">
              <a:buAutoNum type="arabicPeriod"/>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problems could arise from these false beliefs?</a:t>
            </a:r>
          </a:p>
        </p:txBody>
      </p:sp>
    </p:spTree>
    <p:extLst>
      <p:ext uri="{BB962C8B-B14F-4D97-AF65-F5344CB8AC3E}">
        <p14:creationId xmlns:p14="http://schemas.microsoft.com/office/powerpoint/2010/main" val="205299861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569CE4-9906-43B0-B28A-E9A722E840F0}"/>
              </a:ext>
            </a:extLst>
          </p:cNvPr>
          <p:cNvSpPr/>
          <p:nvPr/>
        </p:nvSpPr>
        <p:spPr>
          <a:xfrm>
            <a:off x="976308" y="4675385"/>
            <a:ext cx="1952172" cy="63126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FD61FD3-04BC-4EE7-B92F-002E0B872613}"/>
              </a:ext>
            </a:extLst>
          </p:cNvPr>
          <p:cNvSpPr/>
          <p:nvPr/>
        </p:nvSpPr>
        <p:spPr>
          <a:xfrm>
            <a:off x="976308" y="4974261"/>
            <a:ext cx="9650152" cy="17492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6177BE-AC17-42D0-BB69-25628013FB11}"/>
              </a:ext>
            </a:extLst>
          </p:cNvPr>
          <p:cNvSpPr/>
          <p:nvPr/>
        </p:nvSpPr>
        <p:spPr>
          <a:xfrm>
            <a:off x="1050881" y="4257243"/>
            <a:ext cx="3403496" cy="369332"/>
          </a:xfrm>
          <a:prstGeom prst="rect">
            <a:avLst/>
          </a:prstGeom>
        </p:spPr>
        <p:txBody>
          <a:bodyPr wrap="none">
            <a:spAutoFit/>
          </a:bodyPr>
          <a:lstStyle/>
          <a:p>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 separates us from the Lord.</a:t>
            </a:r>
          </a:p>
        </p:txBody>
      </p:sp>
      <p:sp>
        <p:nvSpPr>
          <p:cNvPr id="10" name="Rectangle 9">
            <a:extLst>
              <a:ext uri="{FF2B5EF4-FFF2-40B4-BE49-F238E27FC236}">
                <a16:creationId xmlns:a16="http://schemas.microsoft.com/office/drawing/2014/main" id="{AFB08390-77BD-4F28-B579-F82E5EEB5613}"/>
              </a:ext>
            </a:extLst>
          </p:cNvPr>
          <p:cNvSpPr/>
          <p:nvPr/>
        </p:nvSpPr>
        <p:spPr>
          <a:xfrm>
            <a:off x="914399" y="915550"/>
            <a:ext cx="1902511" cy="95300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CDFCE2C-D72A-428B-A87E-EB308BD0BAE9}"/>
              </a:ext>
            </a:extLst>
          </p:cNvPr>
          <p:cNvSpPr/>
          <p:nvPr/>
        </p:nvSpPr>
        <p:spPr>
          <a:xfrm>
            <a:off x="914400" y="1258956"/>
            <a:ext cx="9650151" cy="228152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6974AB-CA97-4394-A2AE-EFE2ABA5E121}"/>
              </a:ext>
            </a:extLst>
          </p:cNvPr>
          <p:cNvSpPr/>
          <p:nvPr/>
        </p:nvSpPr>
        <p:spPr>
          <a:xfrm>
            <a:off x="1115163" y="915550"/>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33:1-4 </a:t>
            </a:r>
          </a:p>
        </p:txBody>
      </p:sp>
      <p:sp>
        <p:nvSpPr>
          <p:cNvPr id="4" name="Rectangle 3">
            <a:extLst>
              <a:ext uri="{FF2B5EF4-FFF2-40B4-BE49-F238E27FC236}">
                <a16:creationId xmlns:a16="http://schemas.microsoft.com/office/drawing/2014/main" id="{8B60196B-BFBF-43AB-93FB-CB732A0ECA84}"/>
              </a:ext>
            </a:extLst>
          </p:cNvPr>
          <p:cNvSpPr/>
          <p:nvPr/>
        </p:nvSpPr>
        <p:spPr>
          <a:xfrm>
            <a:off x="1076690" y="3555523"/>
            <a:ext cx="348044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did the Israelites mourn?</a:t>
            </a:r>
          </a:p>
        </p:txBody>
      </p:sp>
      <p:sp>
        <p:nvSpPr>
          <p:cNvPr id="5" name="Rectangle 4">
            <a:extLst>
              <a:ext uri="{FF2B5EF4-FFF2-40B4-BE49-F238E27FC236}">
                <a16:creationId xmlns:a16="http://schemas.microsoft.com/office/drawing/2014/main" id="{9F1A14DB-433A-46E1-A54F-94305609E6E4}"/>
              </a:ext>
            </a:extLst>
          </p:cNvPr>
          <p:cNvSpPr/>
          <p:nvPr/>
        </p:nvSpPr>
        <p:spPr>
          <a:xfrm>
            <a:off x="1076690" y="3909557"/>
            <a:ext cx="94493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verse 3 teach us about the effect of sin on our relationship with the Lord?</a:t>
            </a:r>
          </a:p>
        </p:txBody>
      </p:sp>
      <p:sp>
        <p:nvSpPr>
          <p:cNvPr id="7" name="Rectangle 6">
            <a:extLst>
              <a:ext uri="{FF2B5EF4-FFF2-40B4-BE49-F238E27FC236}">
                <a16:creationId xmlns:a16="http://schemas.microsoft.com/office/drawing/2014/main" id="{6C43D76D-9AAC-4A56-9377-360B1CD18F7E}"/>
              </a:ext>
            </a:extLst>
          </p:cNvPr>
          <p:cNvSpPr/>
          <p:nvPr/>
        </p:nvSpPr>
        <p:spPr>
          <a:xfrm>
            <a:off x="1063802" y="4675385"/>
            <a:ext cx="18646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33:9-11</a:t>
            </a:r>
          </a:p>
        </p:txBody>
      </p:sp>
      <p:sp>
        <p:nvSpPr>
          <p:cNvPr id="8" name="Rectangle 7">
            <a:extLst>
              <a:ext uri="{FF2B5EF4-FFF2-40B4-BE49-F238E27FC236}">
                <a16:creationId xmlns:a16="http://schemas.microsoft.com/office/drawing/2014/main" id="{6F4EFF5F-917E-4FC4-9E76-D0F1E5A564C2}"/>
              </a:ext>
            </a:extLst>
          </p:cNvPr>
          <p:cNvSpPr/>
          <p:nvPr/>
        </p:nvSpPr>
        <p:spPr>
          <a:xfrm>
            <a:off x="1115162" y="1232159"/>
            <a:ext cx="9449389"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Moses, Depart, and go up hence, thou and the people which thou hast brought up out of the land of Egypt, unto the land which I sware unto Abraham, to Isaac, and to Jacob, saying, Unto thy seed will I give it:</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I will send an angel before thee; and I will drive out the Canaanite, the Amorite, and the Hittite, and the Perizzite, the Hivite, and the Jebusite:</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Unto a land flowing with milk and honey: for I will not go up in the midst of thee; for thou art a stiffnecked people: lest I consume thee in the way.</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 And when the people heard these evil tidings, they mourned: and no man did put on him his ornaments.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E5D0A91-01CF-4C93-8EC5-D74243C15BC0}"/>
              </a:ext>
            </a:extLst>
          </p:cNvPr>
          <p:cNvSpPr/>
          <p:nvPr/>
        </p:nvSpPr>
        <p:spPr>
          <a:xfrm>
            <a:off x="1115162" y="4958963"/>
            <a:ext cx="9449388"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it came to pass, as Moses entered into the tabernacle, the cloudy pillar descended, and stood at the door of the tabernacle,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talked with Moses.</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all the people saw the cloudy pillar stand at the tabernacle door: and all the people rose up and worshipped, every man in his tent door.</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spake unto Moses face to face, as a man speaketh unto his friend. And he turned again into the camp: but his servant Joshua, the son of Nun, a young man, departed not out of the tabernacle.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668323"/>
      </p:ext>
    </p:extLst>
  </p:cSld>
  <p:clrMapOvr>
    <a:masterClrMapping/>
  </p:clrMapOvr>
  <mc:AlternateContent xmlns:mc="http://schemas.openxmlformats.org/markup-compatibility/2006" xmlns:p14="http://schemas.microsoft.com/office/powerpoint/2010/main">
    <mc:Choice Requires="p14">
      <p:transition spd="slow" p14:dur="275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6">
                                            <p:txEl>
                                              <p:pRg st="0" end="0"/>
                                            </p:txEl>
                                          </p:spTgt>
                                        </p:tgtEl>
                                        <p:attrNameLst>
                                          <p:attrName>ppt_w</p:attrName>
                                        </p:attrNameLst>
                                      </p:cBhvr>
                                    </p:anim>
                                    <p:anim by="(#ppt_w*0.50)" calcmode="lin" valueType="num">
                                      <p:cBhvr>
                                        <p:cTn id="18" dur="500" decel="50000" autoRev="1" fill="hold">
                                          <p:stCondLst>
                                            <p:cond delay="0"/>
                                          </p:stCondLst>
                                        </p:cTn>
                                        <p:tgtEl>
                                          <p:spTgt spid="6">
                                            <p:txEl>
                                              <p:pRg st="0" end="0"/>
                                            </p:txEl>
                                          </p:spTgt>
                                        </p:tgtEl>
                                        <p:attrNameLst>
                                          <p:attrName>ppt_x</p:attrName>
                                        </p:attrNameLst>
                                      </p:cBhvr>
                                    </p:anim>
                                    <p:anim from="(-#ppt_h/2)" to="(#ppt_y)" calcmode="lin" valueType="num">
                                      <p:cBhvr>
                                        <p:cTn id="19" dur="1000" fill="hold">
                                          <p:stCondLst>
                                            <p:cond delay="0"/>
                                          </p:stCondLst>
                                        </p:cTn>
                                        <p:tgtEl>
                                          <p:spTgt spid="6">
                                            <p:txEl>
                                              <p:pRg st="0" end="0"/>
                                            </p:txEl>
                                          </p:spTgt>
                                        </p:tgtEl>
                                        <p:attrNameLst>
                                          <p:attrName>ppt_y</p:attrName>
                                        </p:attrNameLst>
                                      </p:cBhvr>
                                    </p:anim>
                                    <p:animRot by="21600000">
                                      <p:cBhvr>
                                        <p:cTn id="20" dur="1000" fill="hold">
                                          <p:stCondLst>
                                            <p:cond delay="0"/>
                                          </p:stCondLst>
                                        </p:cTn>
                                        <p:tgtEl>
                                          <p:spTgt spid="6">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6" grpId="0" build="p"/>
      <p:bldP spid="4" grpId="0"/>
      <p:bldP spid="5"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0009E-727F-4540-9FE6-1F6ACB511E26}"/>
              </a:ext>
            </a:extLst>
          </p:cNvPr>
          <p:cNvSpPr/>
          <p:nvPr/>
        </p:nvSpPr>
        <p:spPr>
          <a:xfrm>
            <a:off x="3036508" y="2459504"/>
            <a:ext cx="6118984" cy="1938992"/>
          </a:xfrm>
          <a:prstGeom prst="rect">
            <a:avLst/>
          </a:prstGeom>
        </p:spPr>
        <p:txBody>
          <a:bodyPr wrap="none">
            <a:spAutoFit/>
          </a:bodyPr>
          <a:lstStyle/>
          <a:p>
            <a:pPr algn="ctr"/>
            <a:r>
              <a:rPr lang="en-US" sz="6000" b="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“The Lord writes His law on </a:t>
            </a:r>
          </a:p>
          <a:p>
            <a:pPr algn="ctr"/>
            <a:r>
              <a:rPr lang="en-US" sz="6000" b="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new stone tables”</a:t>
            </a:r>
          </a:p>
        </p:txBody>
      </p:sp>
      <p:sp>
        <p:nvSpPr>
          <p:cNvPr id="5" name="Rectangle 4">
            <a:extLst>
              <a:ext uri="{FF2B5EF4-FFF2-40B4-BE49-F238E27FC236}">
                <a16:creationId xmlns:a16="http://schemas.microsoft.com/office/drawing/2014/main" id="{2FA8CE3B-C2B5-4B98-9284-B25ACDAA5A6F}"/>
              </a:ext>
            </a:extLst>
          </p:cNvPr>
          <p:cNvSpPr/>
          <p:nvPr/>
        </p:nvSpPr>
        <p:spPr>
          <a:xfrm>
            <a:off x="1263923" y="779683"/>
            <a:ext cx="1468672"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Exodus 34</a:t>
            </a:r>
          </a:p>
        </p:txBody>
      </p:sp>
    </p:spTree>
    <p:extLst>
      <p:ext uri="{BB962C8B-B14F-4D97-AF65-F5344CB8AC3E}">
        <p14:creationId xmlns:p14="http://schemas.microsoft.com/office/powerpoint/2010/main" val="4126887394"/>
      </p:ext>
    </p:extLst>
  </p:cSld>
  <p:clrMapOvr>
    <a:masterClrMapping/>
  </p:clrMapOvr>
  <p:transition spd="slow">
    <p:comb dir="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A34D12-2D69-49BB-8F5E-86DAFF68FB30}"/>
              </a:ext>
            </a:extLst>
          </p:cNvPr>
          <p:cNvSpPr/>
          <p:nvPr/>
        </p:nvSpPr>
        <p:spPr>
          <a:xfrm>
            <a:off x="1020417" y="779683"/>
            <a:ext cx="2426999" cy="107562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BDD65FF-70C6-4D10-B0A8-2BFF4EB3DBF4}"/>
              </a:ext>
            </a:extLst>
          </p:cNvPr>
          <p:cNvSpPr/>
          <p:nvPr/>
        </p:nvSpPr>
        <p:spPr>
          <a:xfrm>
            <a:off x="1016274" y="1088890"/>
            <a:ext cx="9833113" cy="400608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D7D5DA4-1C92-4F8C-BF84-0527F38B5FEE}"/>
              </a:ext>
            </a:extLst>
          </p:cNvPr>
          <p:cNvSpPr/>
          <p:nvPr/>
        </p:nvSpPr>
        <p:spPr>
          <a:xfrm>
            <a:off x="1263923" y="779683"/>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34:1-2</a:t>
            </a:r>
          </a:p>
        </p:txBody>
      </p:sp>
      <p:sp>
        <p:nvSpPr>
          <p:cNvPr id="4" name="Rectangle 3">
            <a:extLst>
              <a:ext uri="{FF2B5EF4-FFF2-40B4-BE49-F238E27FC236}">
                <a16:creationId xmlns:a16="http://schemas.microsoft.com/office/drawing/2014/main" id="{62A5376F-836A-4394-9728-EC4F42F4D1A6}"/>
              </a:ext>
            </a:extLst>
          </p:cNvPr>
          <p:cNvSpPr/>
          <p:nvPr/>
        </p:nvSpPr>
        <p:spPr>
          <a:xfrm>
            <a:off x="1263923" y="1149015"/>
            <a:ext cx="933781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Hew thee two tables of stone like unto the first: and I will write upon these tables the words that were in the first tables, which thou brakest.</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be ready in the morning, and come up in the morning unto mount Sinai, and present thyself there to me in the top of the mount.</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C4892FB-97F3-4C66-93AE-33632ED31837}"/>
              </a:ext>
            </a:extLst>
          </p:cNvPr>
          <p:cNvSpPr/>
          <p:nvPr/>
        </p:nvSpPr>
        <p:spPr>
          <a:xfrm>
            <a:off x="1263924" y="2186216"/>
            <a:ext cx="9337815"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And he hewed two tables of stone like unto the first; and Moses rose up early in the morning, and went up unto mount Sinai,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commanded him, and took in his hand the two tables of stone.</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descended in the cloud, and stood with him there, and proclaimed the name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passed by before him, and proclaimed,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merciful and gracious, longsuffering, and abundant in goodness and truth,</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Keeping mercy for thousands, forgiving iniquity and transgression and sin, and that will by no means clear the guilty; visiting the iniquity of the fathers upon the children, and upon the children’s children, unto the third and to the fourth generation.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E26CA7C-4B1D-471D-80A2-7F02CB32E4E0}"/>
              </a:ext>
            </a:extLst>
          </p:cNvPr>
          <p:cNvSpPr/>
          <p:nvPr/>
        </p:nvSpPr>
        <p:spPr>
          <a:xfrm>
            <a:off x="2801085" y="779683"/>
            <a:ext cx="6463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4-7</a:t>
            </a:r>
          </a:p>
        </p:txBody>
      </p:sp>
    </p:spTree>
    <p:extLst>
      <p:ext uri="{BB962C8B-B14F-4D97-AF65-F5344CB8AC3E}">
        <p14:creationId xmlns:p14="http://schemas.microsoft.com/office/powerpoint/2010/main" val="41542537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11AFC6-7933-44AD-9E87-6D459C086B6B}"/>
              </a:ext>
            </a:extLst>
          </p:cNvPr>
          <p:cNvSpPr/>
          <p:nvPr/>
        </p:nvSpPr>
        <p:spPr>
          <a:xfrm>
            <a:off x="914400" y="1152939"/>
            <a:ext cx="89717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the Lord from His teachings recorded in verses 6-7? </a:t>
            </a:r>
          </a:p>
        </p:txBody>
      </p:sp>
      <p:sp>
        <p:nvSpPr>
          <p:cNvPr id="4" name="Rectangle 3">
            <a:extLst>
              <a:ext uri="{FF2B5EF4-FFF2-40B4-BE49-F238E27FC236}">
                <a16:creationId xmlns:a16="http://schemas.microsoft.com/office/drawing/2014/main" id="{DEEE3364-29CA-4014-B569-B3134F9B2853}"/>
              </a:ext>
            </a:extLst>
          </p:cNvPr>
          <p:cNvSpPr/>
          <p:nvPr/>
        </p:nvSpPr>
        <p:spPr>
          <a:xfrm>
            <a:off x="914399" y="1622451"/>
            <a:ext cx="9183757" cy="646331"/>
          </a:xfrm>
          <a:prstGeom prst="rect">
            <a:avLst/>
          </a:prstGeom>
        </p:spPr>
        <p:txBody>
          <a:bodyPr wrap="square">
            <a:spAutoFit/>
          </a:bodyPr>
          <a:lstStyle/>
          <a:p>
            <a:pPr algn="just"/>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is merciful and forgiving. He is also perfectly just and will hold us accountable for our sins.</a:t>
            </a:r>
          </a:p>
        </p:txBody>
      </p:sp>
      <p:sp>
        <p:nvSpPr>
          <p:cNvPr id="5" name="Rectangle 4">
            <a:extLst>
              <a:ext uri="{FF2B5EF4-FFF2-40B4-BE49-F238E27FC236}">
                <a16:creationId xmlns:a16="http://schemas.microsoft.com/office/drawing/2014/main" id="{C8684D8F-5BD8-48B6-9153-F1126857F589}"/>
              </a:ext>
            </a:extLst>
          </p:cNvPr>
          <p:cNvSpPr/>
          <p:nvPr/>
        </p:nvSpPr>
        <p:spPr>
          <a:xfrm>
            <a:off x="914399" y="2368962"/>
            <a:ext cx="72224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God extend both justice and mercy to His children?</a:t>
            </a:r>
          </a:p>
        </p:txBody>
      </p:sp>
    </p:spTree>
    <p:extLst>
      <p:ext uri="{BB962C8B-B14F-4D97-AF65-F5344CB8AC3E}">
        <p14:creationId xmlns:p14="http://schemas.microsoft.com/office/powerpoint/2010/main" val="3844267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1BED9F-A4BD-483B-976E-2BA1E69C449D}"/>
              </a:ext>
            </a:extLst>
          </p:cNvPr>
          <p:cNvSpPr/>
          <p:nvPr/>
        </p:nvSpPr>
        <p:spPr>
          <a:xfrm>
            <a:off x="3048000" y="2136338"/>
            <a:ext cx="6096000" cy="2862322"/>
          </a:xfrm>
          <a:prstGeom prst="rect">
            <a:avLst/>
          </a:prstGeom>
        </p:spPr>
        <p:txBody>
          <a:bodyPr>
            <a:spAutoFit/>
          </a:bodyPr>
          <a:lstStyle/>
          <a:p>
            <a:pPr algn="ctr" fontAlgn="base"/>
            <a:r>
              <a:rPr lang="en-US" sz="6000" b="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“The Israelites obey the Lord’s command to build the tabernacle”</a:t>
            </a:r>
            <a:endParaRPr lang="en-US" sz="6000" b="1"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4" name="Rectangle 3">
            <a:extLst>
              <a:ext uri="{FF2B5EF4-FFF2-40B4-BE49-F238E27FC236}">
                <a16:creationId xmlns:a16="http://schemas.microsoft.com/office/drawing/2014/main" id="{B4E54AC2-BCCD-406A-AD3F-501CE61376EF}"/>
              </a:ext>
            </a:extLst>
          </p:cNvPr>
          <p:cNvSpPr/>
          <p:nvPr/>
        </p:nvSpPr>
        <p:spPr>
          <a:xfrm>
            <a:off x="1060922" y="783607"/>
            <a:ext cx="167225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35-40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0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1097</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Microsoft Himalaya</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4202</cp:revision>
  <dcterms:created xsi:type="dcterms:W3CDTF">2018-08-29T04:26:39Z</dcterms:created>
  <dcterms:modified xsi:type="dcterms:W3CDTF">2022-01-21T02:29:03Z</dcterms:modified>
</cp:coreProperties>
</file>