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20"/>
  </p:notesMasterIdLst>
  <p:sldIdLst>
    <p:sldId id="296" r:id="rId2"/>
    <p:sldId id="379" r:id="rId3"/>
    <p:sldId id="380" r:id="rId4"/>
    <p:sldId id="381" r:id="rId5"/>
    <p:sldId id="383" r:id="rId6"/>
    <p:sldId id="384" r:id="rId7"/>
    <p:sldId id="386" r:id="rId8"/>
    <p:sldId id="387" r:id="rId9"/>
    <p:sldId id="388" r:id="rId10"/>
    <p:sldId id="382" r:id="rId11"/>
    <p:sldId id="389" r:id="rId12"/>
    <p:sldId id="390" r:id="rId13"/>
    <p:sldId id="391" r:id="rId14"/>
    <p:sldId id="392" r:id="rId15"/>
    <p:sldId id="393" r:id="rId16"/>
    <p:sldId id="394" r:id="rId17"/>
    <p:sldId id="395" r:id="rId18"/>
    <p:sldId id="3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9DF63"/>
    <a:srgbClr val="0BA2C5"/>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tx1">
                    <a:lumMod val="50000"/>
                  </a:schemeClr>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9016ED-993D-462A-B07A-16AE87A2F2CD}"/>
              </a:ext>
            </a:extLst>
          </p:cNvPr>
          <p:cNvSpPr/>
          <p:nvPr/>
        </p:nvSpPr>
        <p:spPr>
          <a:xfrm>
            <a:off x="7447722" y="3391847"/>
            <a:ext cx="2107095" cy="88860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Rounded 14">
            <a:extLst>
              <a:ext uri="{FF2B5EF4-FFF2-40B4-BE49-F238E27FC236}">
                <a16:creationId xmlns:a16="http://schemas.microsoft.com/office/drawing/2014/main" id="{B67DE6AE-EDCB-4866-9D90-E501C327A66D}"/>
              </a:ext>
            </a:extLst>
          </p:cNvPr>
          <p:cNvSpPr/>
          <p:nvPr/>
        </p:nvSpPr>
        <p:spPr>
          <a:xfrm>
            <a:off x="5910469" y="4039039"/>
            <a:ext cx="5314122" cy="2583337"/>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5720FF-A4ED-40BF-A359-EE3295F63773}"/>
              </a:ext>
            </a:extLst>
          </p:cNvPr>
          <p:cNvSpPr/>
          <p:nvPr/>
        </p:nvSpPr>
        <p:spPr>
          <a:xfrm>
            <a:off x="7209183" y="891197"/>
            <a:ext cx="2716695" cy="89732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Top Corners Rounded 12">
            <a:extLst>
              <a:ext uri="{FF2B5EF4-FFF2-40B4-BE49-F238E27FC236}">
                <a16:creationId xmlns:a16="http://schemas.microsoft.com/office/drawing/2014/main" id="{4176853D-DE11-4FE7-963F-61D1E7A78CF1}"/>
              </a:ext>
            </a:extLst>
          </p:cNvPr>
          <p:cNvSpPr/>
          <p:nvPr/>
        </p:nvSpPr>
        <p:spPr>
          <a:xfrm>
            <a:off x="5963478" y="1535462"/>
            <a:ext cx="5274365" cy="1690573"/>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5CCAFB6-314F-4BAE-8C88-6EC74AEF5BAC}"/>
              </a:ext>
            </a:extLst>
          </p:cNvPr>
          <p:cNvSpPr/>
          <p:nvPr/>
        </p:nvSpPr>
        <p:spPr>
          <a:xfrm>
            <a:off x="2054087" y="1031800"/>
            <a:ext cx="2568881" cy="84000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Top Corners Rounded 10">
            <a:extLst>
              <a:ext uri="{FF2B5EF4-FFF2-40B4-BE49-F238E27FC236}">
                <a16:creationId xmlns:a16="http://schemas.microsoft.com/office/drawing/2014/main" id="{0C5A8A52-5C57-4C8C-BCE2-22F17F8D3127}"/>
              </a:ext>
            </a:extLst>
          </p:cNvPr>
          <p:cNvSpPr/>
          <p:nvPr/>
        </p:nvSpPr>
        <p:spPr>
          <a:xfrm>
            <a:off x="539555" y="1788521"/>
            <a:ext cx="5274365" cy="4244604"/>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C2B804-67BA-4D67-9588-8ED5202077FD}"/>
              </a:ext>
            </a:extLst>
          </p:cNvPr>
          <p:cNvSpPr/>
          <p:nvPr/>
        </p:nvSpPr>
        <p:spPr>
          <a:xfrm>
            <a:off x="2091506" y="1100548"/>
            <a:ext cx="2531462" cy="64633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Altar of sacrifice: </a:t>
            </a:r>
          </a:p>
          <a:p>
            <a:pPr algn="ctr"/>
            <a:r>
              <a:rPr lang="en-US" b="1" dirty="0">
                <a:latin typeface="Arial" panose="020B0604020202020204" pitchFamily="34" charset="0"/>
                <a:cs typeface="Arial" panose="020B0604020202020204" pitchFamily="34" charset="0"/>
              </a:rPr>
              <a:t>Exodus 27:1–8; 30:18</a:t>
            </a:r>
          </a:p>
        </p:txBody>
      </p:sp>
      <p:sp>
        <p:nvSpPr>
          <p:cNvPr id="9" name="Rectangle 8">
            <a:extLst>
              <a:ext uri="{FF2B5EF4-FFF2-40B4-BE49-F238E27FC236}">
                <a16:creationId xmlns:a16="http://schemas.microsoft.com/office/drawing/2014/main" id="{1AD5156E-85C3-43B3-B9A0-964CBC37D19F}"/>
              </a:ext>
            </a:extLst>
          </p:cNvPr>
          <p:cNvSpPr/>
          <p:nvPr/>
        </p:nvSpPr>
        <p:spPr>
          <a:xfrm>
            <a:off x="7479408" y="3406625"/>
            <a:ext cx="2056973" cy="646331"/>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Altar of incense: </a:t>
            </a:r>
          </a:p>
          <a:p>
            <a:pPr algn="ctr"/>
            <a:r>
              <a:rPr lang="en-US" b="1" dirty="0">
                <a:latin typeface="Arial" panose="020B0604020202020204" pitchFamily="34" charset="0"/>
                <a:cs typeface="Arial" panose="020B0604020202020204" pitchFamily="34" charset="0"/>
              </a:rPr>
              <a:t>Exodus 30:1–8</a:t>
            </a:r>
          </a:p>
        </p:txBody>
      </p:sp>
      <p:sp>
        <p:nvSpPr>
          <p:cNvPr id="10" name="Rectangle 9">
            <a:extLst>
              <a:ext uri="{FF2B5EF4-FFF2-40B4-BE49-F238E27FC236}">
                <a16:creationId xmlns:a16="http://schemas.microsoft.com/office/drawing/2014/main" id="{177C3E91-2060-40C0-9174-44B147348876}"/>
              </a:ext>
            </a:extLst>
          </p:cNvPr>
          <p:cNvSpPr/>
          <p:nvPr/>
        </p:nvSpPr>
        <p:spPr>
          <a:xfrm>
            <a:off x="7264110" y="930787"/>
            <a:ext cx="2710999" cy="646331"/>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Laver (basin of water): </a:t>
            </a:r>
          </a:p>
          <a:p>
            <a:pPr algn="ctr"/>
            <a:r>
              <a:rPr lang="en-US" b="1" dirty="0">
                <a:latin typeface="Arial" panose="020B0604020202020204" pitchFamily="34" charset="0"/>
                <a:cs typeface="Arial" panose="020B0604020202020204" pitchFamily="34" charset="0"/>
              </a:rPr>
              <a:t>Exodus 30:17–21</a:t>
            </a:r>
          </a:p>
        </p:txBody>
      </p:sp>
      <p:sp>
        <p:nvSpPr>
          <p:cNvPr id="2" name="Rectangle 1">
            <a:extLst>
              <a:ext uri="{FF2B5EF4-FFF2-40B4-BE49-F238E27FC236}">
                <a16:creationId xmlns:a16="http://schemas.microsoft.com/office/drawing/2014/main" id="{4E38C5FF-6CD0-44CC-AD67-DC50A24C8F78}"/>
              </a:ext>
            </a:extLst>
          </p:cNvPr>
          <p:cNvSpPr/>
          <p:nvPr/>
        </p:nvSpPr>
        <p:spPr>
          <a:xfrm>
            <a:off x="848139" y="1871804"/>
            <a:ext cx="4770783" cy="3139321"/>
          </a:xfrm>
          <a:prstGeom prst="rect">
            <a:avLst/>
          </a:prstGeom>
        </p:spPr>
        <p:txBody>
          <a:bodyPr wrap="square">
            <a:spAutoFit/>
          </a:bodyPr>
          <a:lstStyle/>
          <a:p>
            <a:pPr algn="just" fontAlgn="base"/>
            <a:r>
              <a:rPr lang="en-US" sz="1100" b="1" dirty="0">
                <a:solidFill>
                  <a:schemeClr val="bg1"/>
                </a:solidFill>
                <a:latin typeface="Arial" panose="020B0604020202020204" pitchFamily="34" charset="0"/>
                <a:cs typeface="Arial" panose="020B0604020202020204" pitchFamily="34" charset="0"/>
              </a:rPr>
              <a:t>1 </a:t>
            </a:r>
            <a:r>
              <a:rPr lang="en-US" sz="1100" dirty="0">
                <a:solidFill>
                  <a:schemeClr val="bg1"/>
                </a:solidFill>
                <a:latin typeface="Arial" panose="020B0604020202020204" pitchFamily="34" charset="0"/>
                <a:cs typeface="Arial" panose="020B0604020202020204" pitchFamily="34" charset="0"/>
              </a:rPr>
              <a:t>And thou shalt make an altar of shittim wood, five cubits long, and five cubits broad; the altar shall be foursquare: and the height thereof shall be three cubits.</a:t>
            </a:r>
          </a:p>
          <a:p>
            <a:pPr algn="just" fontAlgn="base"/>
            <a:r>
              <a:rPr lang="en-US" sz="1100" b="1" dirty="0">
                <a:solidFill>
                  <a:schemeClr val="bg1"/>
                </a:solidFill>
                <a:latin typeface="Arial" panose="020B0604020202020204" pitchFamily="34" charset="0"/>
                <a:cs typeface="Arial" panose="020B0604020202020204" pitchFamily="34" charset="0"/>
              </a:rPr>
              <a:t>2 </a:t>
            </a:r>
            <a:r>
              <a:rPr lang="en-US" sz="1100" dirty="0">
                <a:solidFill>
                  <a:schemeClr val="bg1"/>
                </a:solidFill>
                <a:latin typeface="Arial" panose="020B0604020202020204" pitchFamily="34" charset="0"/>
                <a:cs typeface="Arial" panose="020B0604020202020204" pitchFamily="34" charset="0"/>
              </a:rPr>
              <a:t>And thou shalt make the horns of it upon the four corners thereof: his horns shall be of the same: and thou shalt overlay it with brass.</a:t>
            </a:r>
          </a:p>
          <a:p>
            <a:pPr algn="just" fontAlgn="base"/>
            <a:r>
              <a:rPr lang="en-US" sz="1100" b="1" dirty="0">
                <a:solidFill>
                  <a:schemeClr val="bg1"/>
                </a:solidFill>
                <a:latin typeface="Arial" panose="020B0604020202020204" pitchFamily="34" charset="0"/>
                <a:cs typeface="Arial" panose="020B0604020202020204" pitchFamily="34" charset="0"/>
              </a:rPr>
              <a:t>3 </a:t>
            </a:r>
            <a:r>
              <a:rPr lang="en-US" sz="1100" dirty="0">
                <a:solidFill>
                  <a:schemeClr val="bg1"/>
                </a:solidFill>
                <a:latin typeface="Arial" panose="020B0604020202020204" pitchFamily="34" charset="0"/>
                <a:cs typeface="Arial" panose="020B0604020202020204" pitchFamily="34" charset="0"/>
              </a:rPr>
              <a:t>And thou shalt make his pans to receive his ashes, and his shovels, and his basins, and his fleshhooks, and his firepans: all the vessels thereof thou shalt make of brass.</a:t>
            </a:r>
          </a:p>
          <a:p>
            <a:pPr algn="just" fontAlgn="base"/>
            <a:r>
              <a:rPr lang="en-US" sz="1100" b="1" dirty="0">
                <a:solidFill>
                  <a:schemeClr val="bg1"/>
                </a:solidFill>
                <a:latin typeface="Arial" panose="020B0604020202020204" pitchFamily="34" charset="0"/>
                <a:cs typeface="Arial" panose="020B0604020202020204" pitchFamily="34" charset="0"/>
              </a:rPr>
              <a:t>4 </a:t>
            </a:r>
            <a:r>
              <a:rPr lang="en-US" sz="1100" dirty="0">
                <a:solidFill>
                  <a:schemeClr val="bg1"/>
                </a:solidFill>
                <a:latin typeface="Arial" panose="020B0604020202020204" pitchFamily="34" charset="0"/>
                <a:cs typeface="Arial" panose="020B0604020202020204" pitchFamily="34" charset="0"/>
              </a:rPr>
              <a:t>And thou shalt make for it a grate of network of brass; and upon the net shalt thou make four brasen rings in the four corners thereof.</a:t>
            </a:r>
          </a:p>
          <a:p>
            <a:pPr algn="just" fontAlgn="base"/>
            <a:r>
              <a:rPr lang="en-US" sz="1100" b="1" dirty="0">
                <a:solidFill>
                  <a:schemeClr val="bg1"/>
                </a:solidFill>
                <a:latin typeface="Arial" panose="020B0604020202020204" pitchFamily="34" charset="0"/>
                <a:cs typeface="Arial" panose="020B0604020202020204" pitchFamily="34" charset="0"/>
              </a:rPr>
              <a:t>5 </a:t>
            </a:r>
            <a:r>
              <a:rPr lang="en-US" sz="1100" dirty="0">
                <a:solidFill>
                  <a:schemeClr val="bg1"/>
                </a:solidFill>
                <a:latin typeface="Arial" panose="020B0604020202020204" pitchFamily="34" charset="0"/>
                <a:cs typeface="Arial" panose="020B0604020202020204" pitchFamily="34" charset="0"/>
              </a:rPr>
              <a:t>And thou shalt put it under the compass of the altar beneath, that the net may be even to the midst of the altar.</a:t>
            </a:r>
          </a:p>
          <a:p>
            <a:pPr algn="just" fontAlgn="base"/>
            <a:r>
              <a:rPr lang="en-US" sz="1100" b="1" dirty="0">
                <a:solidFill>
                  <a:schemeClr val="bg1"/>
                </a:solidFill>
                <a:latin typeface="Arial" panose="020B0604020202020204" pitchFamily="34" charset="0"/>
                <a:cs typeface="Arial" panose="020B0604020202020204" pitchFamily="34" charset="0"/>
              </a:rPr>
              <a:t>6 </a:t>
            </a:r>
            <a:r>
              <a:rPr lang="en-US" sz="1100" dirty="0">
                <a:solidFill>
                  <a:schemeClr val="bg1"/>
                </a:solidFill>
                <a:latin typeface="Arial" panose="020B0604020202020204" pitchFamily="34" charset="0"/>
                <a:cs typeface="Arial" panose="020B0604020202020204" pitchFamily="34" charset="0"/>
              </a:rPr>
              <a:t>And thou shalt make staves for the altar, staves of shittim wood, and overlay them with brass.</a:t>
            </a:r>
          </a:p>
          <a:p>
            <a:pPr algn="just" fontAlgn="base"/>
            <a:r>
              <a:rPr lang="en-US" sz="1100" b="1" dirty="0">
                <a:solidFill>
                  <a:schemeClr val="bg1"/>
                </a:solidFill>
                <a:latin typeface="Arial" panose="020B0604020202020204" pitchFamily="34" charset="0"/>
                <a:cs typeface="Arial" panose="020B0604020202020204" pitchFamily="34" charset="0"/>
              </a:rPr>
              <a:t>7 </a:t>
            </a:r>
            <a:r>
              <a:rPr lang="en-US" sz="1100" dirty="0">
                <a:solidFill>
                  <a:schemeClr val="bg1"/>
                </a:solidFill>
                <a:latin typeface="Arial" panose="020B0604020202020204" pitchFamily="34" charset="0"/>
                <a:cs typeface="Arial" panose="020B0604020202020204" pitchFamily="34" charset="0"/>
              </a:rPr>
              <a:t>And the staves shall be put into the rings, and the staves shall be upon the two sides of the altar, to bear it.</a:t>
            </a:r>
          </a:p>
          <a:p>
            <a:pPr algn="just" fontAlgn="base"/>
            <a:r>
              <a:rPr lang="en-US" sz="1100" b="1" dirty="0">
                <a:solidFill>
                  <a:schemeClr val="bg1"/>
                </a:solidFill>
                <a:latin typeface="Arial" panose="020B0604020202020204" pitchFamily="34" charset="0"/>
                <a:cs typeface="Arial" panose="020B0604020202020204" pitchFamily="34" charset="0"/>
              </a:rPr>
              <a:t>8 </a:t>
            </a:r>
            <a:r>
              <a:rPr lang="en-US" sz="1100" dirty="0">
                <a:solidFill>
                  <a:schemeClr val="bg1"/>
                </a:solidFill>
                <a:latin typeface="Arial" panose="020B0604020202020204" pitchFamily="34" charset="0"/>
                <a:cs typeface="Arial" panose="020B0604020202020204" pitchFamily="34" charset="0"/>
              </a:rPr>
              <a:t>Hollow with boards shalt thou make it: as it was shewed thee in the mount, so shall they make it.</a:t>
            </a:r>
            <a:endParaRPr lang="en-US" sz="11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8F770C6-D0B9-4468-978F-FE3043977449}"/>
              </a:ext>
            </a:extLst>
          </p:cNvPr>
          <p:cNvSpPr/>
          <p:nvPr/>
        </p:nvSpPr>
        <p:spPr>
          <a:xfrm>
            <a:off x="848140" y="5330708"/>
            <a:ext cx="4770782" cy="600164"/>
          </a:xfrm>
          <a:prstGeom prst="rect">
            <a:avLst/>
          </a:prstGeom>
        </p:spPr>
        <p:txBody>
          <a:bodyPr wrap="square">
            <a:spAutoFit/>
          </a:bodyPr>
          <a:lstStyle/>
          <a:p>
            <a:pPr algn="just"/>
            <a:r>
              <a:rPr lang="en-US" sz="1100" b="1" dirty="0">
                <a:solidFill>
                  <a:schemeClr val="bg1"/>
                </a:solidFill>
                <a:latin typeface="Arial" panose="020B0604020202020204" pitchFamily="34" charset="0"/>
                <a:cs typeface="Arial" panose="020B0604020202020204" pitchFamily="34" charset="0"/>
              </a:rPr>
              <a:t>18 </a:t>
            </a:r>
            <a:r>
              <a:rPr lang="en-US" sz="1100" dirty="0">
                <a:solidFill>
                  <a:schemeClr val="bg1"/>
                </a:solidFill>
                <a:latin typeface="Arial" panose="020B0604020202020204" pitchFamily="34" charset="0"/>
                <a:cs typeface="Arial" panose="020B0604020202020204" pitchFamily="34" charset="0"/>
              </a:rPr>
              <a:t>Thou shalt also make a laver of brass, and his foot also of brass, to wash withal: and thou shalt put it between the tabernacle of the congregation and the altar, and thou shalt put water therein.</a:t>
            </a:r>
          </a:p>
        </p:txBody>
      </p:sp>
      <p:sp>
        <p:nvSpPr>
          <p:cNvPr id="5" name="Rectangle 4">
            <a:extLst>
              <a:ext uri="{FF2B5EF4-FFF2-40B4-BE49-F238E27FC236}">
                <a16:creationId xmlns:a16="http://schemas.microsoft.com/office/drawing/2014/main" id="{B19D3421-29FE-421B-8955-F1EBDC403F37}"/>
              </a:ext>
            </a:extLst>
          </p:cNvPr>
          <p:cNvSpPr/>
          <p:nvPr/>
        </p:nvSpPr>
        <p:spPr>
          <a:xfrm>
            <a:off x="848140" y="5084487"/>
            <a:ext cx="1007007" cy="246221"/>
          </a:xfrm>
          <a:prstGeom prst="rect">
            <a:avLst/>
          </a:prstGeom>
        </p:spPr>
        <p:txBody>
          <a:bodyPr wrap="none">
            <a:spAutoFit/>
          </a:bodyPr>
          <a:lstStyle/>
          <a:p>
            <a:pPr algn="ct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 30:18</a:t>
            </a:r>
          </a:p>
        </p:txBody>
      </p:sp>
      <p:sp>
        <p:nvSpPr>
          <p:cNvPr id="6" name="Rectangle 5">
            <a:extLst>
              <a:ext uri="{FF2B5EF4-FFF2-40B4-BE49-F238E27FC236}">
                <a16:creationId xmlns:a16="http://schemas.microsoft.com/office/drawing/2014/main" id="{532FBF30-8625-4D95-8F37-692C601B8890}"/>
              </a:ext>
            </a:extLst>
          </p:cNvPr>
          <p:cNvSpPr/>
          <p:nvPr/>
        </p:nvSpPr>
        <p:spPr>
          <a:xfrm>
            <a:off x="5963478" y="1535462"/>
            <a:ext cx="5088835" cy="1631216"/>
          </a:xfrm>
          <a:prstGeom prst="rect">
            <a:avLst/>
          </a:prstGeom>
        </p:spPr>
        <p:txBody>
          <a:bodyPr wrap="square">
            <a:spAutoFit/>
          </a:bodyPr>
          <a:lstStyle/>
          <a:p>
            <a:pPr algn="just" fontAlgn="base"/>
            <a:r>
              <a:rPr lang="en-US" sz="1000" b="1" dirty="0">
                <a:solidFill>
                  <a:schemeClr val="bg1"/>
                </a:solidFill>
                <a:latin typeface="Arial" panose="020B0604020202020204" pitchFamily="34" charset="0"/>
                <a:cs typeface="Arial" panose="020B0604020202020204" pitchFamily="34" charset="0"/>
              </a:rPr>
              <a:t>17 </a:t>
            </a:r>
            <a:r>
              <a:rPr lang="en-US" sz="1000" dirty="0">
                <a:solidFill>
                  <a:schemeClr val="bg1"/>
                </a:solidFill>
                <a:latin typeface="Arial" panose="020B0604020202020204" pitchFamily="34" charset="0"/>
                <a:cs typeface="Arial" panose="020B0604020202020204" pitchFamily="34" charset="0"/>
              </a:rPr>
              <a:t>¶ And the </a:t>
            </a:r>
            <a:r>
              <a:rPr lang="en-US" sz="1000" cap="small" dirty="0">
                <a:solidFill>
                  <a:schemeClr val="bg1"/>
                </a:solidFill>
                <a:latin typeface="Arial" panose="020B0604020202020204" pitchFamily="34" charset="0"/>
                <a:cs typeface="Arial" panose="020B0604020202020204" pitchFamily="34" charset="0"/>
              </a:rPr>
              <a:t>Lord</a:t>
            </a:r>
            <a:r>
              <a:rPr lang="en-US" sz="1000" dirty="0">
                <a:solidFill>
                  <a:schemeClr val="bg1"/>
                </a:solidFill>
                <a:latin typeface="Arial" panose="020B0604020202020204" pitchFamily="34" charset="0"/>
                <a:cs typeface="Arial" panose="020B0604020202020204" pitchFamily="34" charset="0"/>
              </a:rPr>
              <a:t> spake unto Moses, saying,</a:t>
            </a:r>
          </a:p>
          <a:p>
            <a:pPr algn="just" fontAlgn="base"/>
            <a:r>
              <a:rPr lang="en-US" sz="1000" b="1" dirty="0">
                <a:solidFill>
                  <a:schemeClr val="bg1"/>
                </a:solidFill>
                <a:latin typeface="Arial" panose="020B0604020202020204" pitchFamily="34" charset="0"/>
                <a:cs typeface="Arial" panose="020B0604020202020204" pitchFamily="34" charset="0"/>
              </a:rPr>
              <a:t>18 </a:t>
            </a:r>
            <a:r>
              <a:rPr lang="en-US" sz="1000" dirty="0">
                <a:solidFill>
                  <a:schemeClr val="bg1"/>
                </a:solidFill>
                <a:latin typeface="Arial" panose="020B0604020202020204" pitchFamily="34" charset="0"/>
                <a:cs typeface="Arial" panose="020B0604020202020204" pitchFamily="34" charset="0"/>
              </a:rPr>
              <a:t>Thou shalt also make a laver of brass, and his foot also of brass, to wash withal: and thou shalt put it between the tabernacle of the congregation and the altar, and thou shalt put water therein.</a:t>
            </a:r>
          </a:p>
          <a:p>
            <a:pPr algn="just" fontAlgn="base"/>
            <a:r>
              <a:rPr lang="en-US" sz="1000" b="1" dirty="0">
                <a:solidFill>
                  <a:schemeClr val="bg1"/>
                </a:solidFill>
                <a:latin typeface="Arial" panose="020B0604020202020204" pitchFamily="34" charset="0"/>
                <a:cs typeface="Arial" panose="020B0604020202020204" pitchFamily="34" charset="0"/>
              </a:rPr>
              <a:t>19 </a:t>
            </a:r>
            <a:r>
              <a:rPr lang="en-US" sz="1000" dirty="0">
                <a:solidFill>
                  <a:schemeClr val="bg1"/>
                </a:solidFill>
                <a:latin typeface="Arial" panose="020B0604020202020204" pitchFamily="34" charset="0"/>
                <a:cs typeface="Arial" panose="020B0604020202020204" pitchFamily="34" charset="0"/>
              </a:rPr>
              <a:t>For Aaron and his sons shall wash their hands and their feet thereat:</a:t>
            </a:r>
          </a:p>
          <a:p>
            <a:pPr algn="just" fontAlgn="base"/>
            <a:r>
              <a:rPr lang="en-US" sz="1000" b="1" dirty="0">
                <a:solidFill>
                  <a:schemeClr val="bg1"/>
                </a:solidFill>
                <a:latin typeface="Arial" panose="020B0604020202020204" pitchFamily="34" charset="0"/>
                <a:cs typeface="Arial" panose="020B0604020202020204" pitchFamily="34" charset="0"/>
              </a:rPr>
              <a:t>20 </a:t>
            </a:r>
            <a:r>
              <a:rPr lang="en-US" sz="1000" dirty="0">
                <a:solidFill>
                  <a:schemeClr val="bg1"/>
                </a:solidFill>
                <a:latin typeface="Arial" panose="020B0604020202020204" pitchFamily="34" charset="0"/>
                <a:cs typeface="Arial" panose="020B0604020202020204" pitchFamily="34" charset="0"/>
              </a:rPr>
              <a:t>When they go into the tabernacle of the congregation, they shall wash with water, that they die not; or when they come near to the altar to minister, to burn offering made by fire unto the </a:t>
            </a:r>
            <a:r>
              <a:rPr lang="en-US" sz="1000" cap="small" dirty="0">
                <a:solidFill>
                  <a:schemeClr val="bg1"/>
                </a:solidFill>
                <a:latin typeface="Arial" panose="020B0604020202020204" pitchFamily="34" charset="0"/>
                <a:cs typeface="Arial" panose="020B0604020202020204" pitchFamily="34" charset="0"/>
              </a:rPr>
              <a:t>Lord</a:t>
            </a:r>
            <a:r>
              <a:rPr lang="en-US" sz="1000" dirty="0">
                <a:solidFill>
                  <a:schemeClr val="bg1"/>
                </a:solidFill>
                <a:latin typeface="Arial" panose="020B0604020202020204" pitchFamily="34" charset="0"/>
                <a:cs typeface="Arial" panose="020B0604020202020204" pitchFamily="34" charset="0"/>
              </a:rPr>
              <a:t>:</a:t>
            </a:r>
          </a:p>
          <a:p>
            <a:pPr algn="just" fontAlgn="base"/>
            <a:r>
              <a:rPr lang="en-US" sz="1000" b="1" dirty="0">
                <a:solidFill>
                  <a:schemeClr val="bg1"/>
                </a:solidFill>
                <a:latin typeface="Arial" panose="020B0604020202020204" pitchFamily="34" charset="0"/>
                <a:cs typeface="Arial" panose="020B0604020202020204" pitchFamily="34" charset="0"/>
              </a:rPr>
              <a:t>21 </a:t>
            </a:r>
            <a:r>
              <a:rPr lang="en-US" sz="1000" dirty="0">
                <a:solidFill>
                  <a:schemeClr val="bg1"/>
                </a:solidFill>
                <a:latin typeface="Arial" panose="020B0604020202020204" pitchFamily="34" charset="0"/>
                <a:cs typeface="Arial" panose="020B0604020202020204" pitchFamily="34" charset="0"/>
              </a:rPr>
              <a:t>So they shall wash their hands and their feet, that they die not: and it shall be a statute for ever to them, even to him and to his seed throughout their generations.</a:t>
            </a:r>
            <a:endParaRPr lang="en-US" sz="1000"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353AFFC-279D-4DD1-B8FA-7A3AF5576BAD}"/>
              </a:ext>
            </a:extLst>
          </p:cNvPr>
          <p:cNvSpPr/>
          <p:nvPr/>
        </p:nvSpPr>
        <p:spPr>
          <a:xfrm>
            <a:off x="5963478" y="4121514"/>
            <a:ext cx="5088835" cy="2400657"/>
          </a:xfrm>
          <a:prstGeom prst="rect">
            <a:avLst/>
          </a:prstGeom>
        </p:spPr>
        <p:txBody>
          <a:bodyPr wrap="square">
            <a:spAutoFit/>
          </a:bodyPr>
          <a:lstStyle/>
          <a:p>
            <a:pPr algn="just" fontAlgn="base"/>
            <a:r>
              <a:rPr lang="en-US" sz="1000" b="1" dirty="0">
                <a:solidFill>
                  <a:schemeClr val="bg1"/>
                </a:solidFill>
                <a:latin typeface="Arial" panose="020B0604020202020204" pitchFamily="34" charset="0"/>
                <a:cs typeface="Arial" panose="020B0604020202020204" pitchFamily="34" charset="0"/>
              </a:rPr>
              <a:t>1 </a:t>
            </a:r>
            <a:r>
              <a:rPr lang="en-US" sz="1000" dirty="0">
                <a:solidFill>
                  <a:schemeClr val="bg1"/>
                </a:solidFill>
                <a:latin typeface="Arial" panose="020B0604020202020204" pitchFamily="34" charset="0"/>
                <a:cs typeface="Arial" panose="020B0604020202020204" pitchFamily="34" charset="0"/>
              </a:rPr>
              <a:t>And thou shalt make an altar to burn incense upon: of shittim wood shalt thou make it.</a:t>
            </a:r>
          </a:p>
          <a:p>
            <a:pPr algn="just" fontAlgn="base"/>
            <a:r>
              <a:rPr lang="en-US" sz="1000" b="1" dirty="0">
                <a:solidFill>
                  <a:schemeClr val="bg1"/>
                </a:solidFill>
                <a:latin typeface="Arial" panose="020B0604020202020204" pitchFamily="34" charset="0"/>
                <a:cs typeface="Arial" panose="020B0604020202020204" pitchFamily="34" charset="0"/>
              </a:rPr>
              <a:t>2 </a:t>
            </a:r>
            <a:r>
              <a:rPr lang="en-US" sz="1000" dirty="0">
                <a:solidFill>
                  <a:schemeClr val="bg1"/>
                </a:solidFill>
                <a:latin typeface="Arial" panose="020B0604020202020204" pitchFamily="34" charset="0"/>
                <a:cs typeface="Arial" panose="020B0604020202020204" pitchFamily="34" charset="0"/>
              </a:rPr>
              <a:t>A cubit shall be the length thereof, and a cubit the breadth thereof; foursquare shall it be: and two cubits shall be the height thereof: the horns thereof shall be of the same.</a:t>
            </a:r>
          </a:p>
          <a:p>
            <a:pPr algn="just" fontAlgn="base"/>
            <a:r>
              <a:rPr lang="en-US" sz="1000" b="1" dirty="0">
                <a:solidFill>
                  <a:schemeClr val="bg1"/>
                </a:solidFill>
                <a:latin typeface="Arial" panose="020B0604020202020204" pitchFamily="34" charset="0"/>
                <a:cs typeface="Arial" panose="020B0604020202020204" pitchFamily="34" charset="0"/>
              </a:rPr>
              <a:t>3 </a:t>
            </a:r>
            <a:r>
              <a:rPr lang="en-US" sz="1000" dirty="0">
                <a:solidFill>
                  <a:schemeClr val="bg1"/>
                </a:solidFill>
                <a:latin typeface="Arial" panose="020B0604020202020204" pitchFamily="34" charset="0"/>
                <a:cs typeface="Arial" panose="020B0604020202020204" pitchFamily="34" charset="0"/>
              </a:rPr>
              <a:t>And thou shalt overlay it with pure gold, the top thereof, and the sides thereof round about, and the horns thereof; and thou shalt make unto it a crown of gold round about.</a:t>
            </a:r>
          </a:p>
          <a:p>
            <a:pPr algn="just" fontAlgn="base"/>
            <a:r>
              <a:rPr lang="en-US" sz="1000" b="1" dirty="0">
                <a:solidFill>
                  <a:schemeClr val="bg1"/>
                </a:solidFill>
                <a:latin typeface="Arial" panose="020B0604020202020204" pitchFamily="34" charset="0"/>
                <a:cs typeface="Arial" panose="020B0604020202020204" pitchFamily="34" charset="0"/>
              </a:rPr>
              <a:t>4 </a:t>
            </a:r>
            <a:r>
              <a:rPr lang="en-US" sz="1000" dirty="0">
                <a:solidFill>
                  <a:schemeClr val="bg1"/>
                </a:solidFill>
                <a:latin typeface="Arial" panose="020B0604020202020204" pitchFamily="34" charset="0"/>
                <a:cs typeface="Arial" panose="020B0604020202020204" pitchFamily="34" charset="0"/>
              </a:rPr>
              <a:t>And two golden rings shalt thou make to it under the crown of it, by the two corners thereof, upon the two sides of it shalt thou make it; and they shall be for places for the staves to bear it withal.</a:t>
            </a:r>
          </a:p>
          <a:p>
            <a:pPr algn="just" fontAlgn="base"/>
            <a:r>
              <a:rPr lang="en-US" sz="1000" b="1" dirty="0">
                <a:solidFill>
                  <a:schemeClr val="bg1"/>
                </a:solidFill>
                <a:latin typeface="Arial" panose="020B0604020202020204" pitchFamily="34" charset="0"/>
                <a:cs typeface="Arial" panose="020B0604020202020204" pitchFamily="34" charset="0"/>
              </a:rPr>
              <a:t>5 </a:t>
            </a:r>
            <a:r>
              <a:rPr lang="en-US" sz="1000" dirty="0">
                <a:solidFill>
                  <a:schemeClr val="bg1"/>
                </a:solidFill>
                <a:latin typeface="Arial" panose="020B0604020202020204" pitchFamily="34" charset="0"/>
                <a:cs typeface="Arial" panose="020B0604020202020204" pitchFamily="34" charset="0"/>
              </a:rPr>
              <a:t>And thou shalt make the staves of shittim wood, and overlay them with gold.</a:t>
            </a:r>
          </a:p>
          <a:p>
            <a:pPr algn="just" fontAlgn="base"/>
            <a:r>
              <a:rPr lang="en-US" sz="1000" b="1" dirty="0">
                <a:solidFill>
                  <a:schemeClr val="bg1"/>
                </a:solidFill>
                <a:latin typeface="Arial" panose="020B0604020202020204" pitchFamily="34" charset="0"/>
                <a:cs typeface="Arial" panose="020B0604020202020204" pitchFamily="34" charset="0"/>
              </a:rPr>
              <a:t>6 </a:t>
            </a:r>
            <a:r>
              <a:rPr lang="en-US" sz="1000" dirty="0">
                <a:solidFill>
                  <a:schemeClr val="bg1"/>
                </a:solidFill>
                <a:latin typeface="Arial" panose="020B0604020202020204" pitchFamily="34" charset="0"/>
                <a:cs typeface="Arial" panose="020B0604020202020204" pitchFamily="34" charset="0"/>
              </a:rPr>
              <a:t>And thou shalt put it before the veil that is by the ark of the testimony, before the mercy seat that is over the testimony, where I will meet with thee.</a:t>
            </a:r>
          </a:p>
          <a:p>
            <a:pPr algn="just" fontAlgn="base"/>
            <a:r>
              <a:rPr lang="en-US" sz="1000" b="1" dirty="0">
                <a:solidFill>
                  <a:schemeClr val="bg1"/>
                </a:solidFill>
                <a:latin typeface="Arial" panose="020B0604020202020204" pitchFamily="34" charset="0"/>
                <a:cs typeface="Arial" panose="020B0604020202020204" pitchFamily="34" charset="0"/>
              </a:rPr>
              <a:t>7 </a:t>
            </a:r>
            <a:r>
              <a:rPr lang="en-US" sz="1000" dirty="0">
                <a:solidFill>
                  <a:schemeClr val="bg1"/>
                </a:solidFill>
                <a:latin typeface="Arial" panose="020B0604020202020204" pitchFamily="34" charset="0"/>
                <a:cs typeface="Arial" panose="020B0604020202020204" pitchFamily="34" charset="0"/>
              </a:rPr>
              <a:t>And Aaron shall burn thereon sweet incense every morning: when he </a:t>
            </a:r>
            <a:r>
              <a:rPr lang="en-US" sz="1000" dirty="0" err="1">
                <a:solidFill>
                  <a:schemeClr val="bg1"/>
                </a:solidFill>
                <a:latin typeface="Arial" panose="020B0604020202020204" pitchFamily="34" charset="0"/>
                <a:cs typeface="Arial" panose="020B0604020202020204" pitchFamily="34" charset="0"/>
              </a:rPr>
              <a:t>dresseth</a:t>
            </a:r>
            <a:r>
              <a:rPr lang="en-US" sz="1000" dirty="0">
                <a:solidFill>
                  <a:schemeClr val="bg1"/>
                </a:solidFill>
                <a:latin typeface="Arial" panose="020B0604020202020204" pitchFamily="34" charset="0"/>
                <a:cs typeface="Arial" panose="020B0604020202020204" pitchFamily="34" charset="0"/>
              </a:rPr>
              <a:t> the lamps, he shall burn incense upon it.</a:t>
            </a:r>
          </a:p>
          <a:p>
            <a:pPr algn="just" fontAlgn="base"/>
            <a:r>
              <a:rPr lang="en-US" sz="1000" b="1" dirty="0">
                <a:solidFill>
                  <a:schemeClr val="bg1"/>
                </a:solidFill>
                <a:latin typeface="Arial" panose="020B0604020202020204" pitchFamily="34" charset="0"/>
                <a:cs typeface="Arial" panose="020B0604020202020204" pitchFamily="34" charset="0"/>
              </a:rPr>
              <a:t>8 </a:t>
            </a:r>
            <a:r>
              <a:rPr lang="en-US" sz="1000" dirty="0">
                <a:solidFill>
                  <a:schemeClr val="bg1"/>
                </a:solidFill>
                <a:latin typeface="Arial" panose="020B0604020202020204" pitchFamily="34" charset="0"/>
                <a:cs typeface="Arial" panose="020B0604020202020204" pitchFamily="34" charset="0"/>
              </a:rPr>
              <a:t>And when Aaron lighteth the lamps at even, he shall burn incense upon it, a perpetual incense before the </a:t>
            </a:r>
            <a:r>
              <a:rPr lang="en-US" sz="1000" cap="small" dirty="0">
                <a:solidFill>
                  <a:schemeClr val="bg1"/>
                </a:solidFill>
                <a:latin typeface="Arial" panose="020B0604020202020204" pitchFamily="34" charset="0"/>
                <a:cs typeface="Arial" panose="020B0604020202020204" pitchFamily="34" charset="0"/>
              </a:rPr>
              <a:t>Lord</a:t>
            </a:r>
            <a:r>
              <a:rPr lang="en-US" sz="1000" dirty="0">
                <a:solidFill>
                  <a:schemeClr val="bg1"/>
                </a:solidFill>
                <a:latin typeface="Arial" panose="020B0604020202020204" pitchFamily="34" charset="0"/>
                <a:cs typeface="Arial" panose="020B0604020202020204" pitchFamily="34" charset="0"/>
              </a:rPr>
              <a:t> throughout your generations.</a:t>
            </a:r>
            <a:endParaRPr lang="en-US" sz="10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485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9" grpId="0"/>
      <p:bldP spid="10"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3E8287-2AE2-4F9B-AF70-17669DF80267}"/>
              </a:ext>
            </a:extLst>
          </p:cNvPr>
          <p:cNvSpPr/>
          <p:nvPr/>
        </p:nvSpPr>
        <p:spPr>
          <a:xfrm>
            <a:off x="1344451" y="2034713"/>
            <a:ext cx="3930884" cy="369332"/>
          </a:xfrm>
          <a:prstGeom prst="rect">
            <a:avLst/>
          </a:prstGeom>
        </p:spPr>
        <p:txBody>
          <a:bodyPr wrap="none">
            <a:spAutoFit/>
          </a:bodyPr>
          <a:lstStyle/>
          <a:p>
            <a:r>
              <a:rPr lang="en-US" dirty="0">
                <a:solidFill>
                  <a:schemeClr val="bg1"/>
                </a:solidFill>
                <a:latin typeface="Bahnschrift SemiBold" panose="020B0502040204020203" pitchFamily="34" charset="0"/>
                <a:cs typeface="Arial" panose="020B0604020202020204" pitchFamily="34" charset="0"/>
              </a:rPr>
              <a:t>The Light of Christ and the Holy Ghost</a:t>
            </a:r>
          </a:p>
        </p:txBody>
      </p:sp>
      <p:sp>
        <p:nvSpPr>
          <p:cNvPr id="4" name="Rectangle 3">
            <a:extLst>
              <a:ext uri="{FF2B5EF4-FFF2-40B4-BE49-F238E27FC236}">
                <a16:creationId xmlns:a16="http://schemas.microsoft.com/office/drawing/2014/main" id="{8917BD75-593C-4442-A432-5C9108FE893B}"/>
              </a:ext>
            </a:extLst>
          </p:cNvPr>
          <p:cNvSpPr/>
          <p:nvPr/>
        </p:nvSpPr>
        <p:spPr>
          <a:xfrm>
            <a:off x="5453268" y="2034713"/>
            <a:ext cx="1505540"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Bahnschrift SemiBold" panose="020B0502040204020203" pitchFamily="34" charset="0"/>
                <a:cs typeface="Arial" panose="020B0604020202020204" pitchFamily="34" charset="0"/>
              </a:rPr>
              <a:t>[Candlestick]</a:t>
            </a:r>
          </a:p>
        </p:txBody>
      </p:sp>
      <p:sp>
        <p:nvSpPr>
          <p:cNvPr id="5" name="Rectangle 4">
            <a:extLst>
              <a:ext uri="{FF2B5EF4-FFF2-40B4-BE49-F238E27FC236}">
                <a16:creationId xmlns:a16="http://schemas.microsoft.com/office/drawing/2014/main" id="{1A188207-53C4-4D36-8E72-B8DBE84575D5}"/>
              </a:ext>
            </a:extLst>
          </p:cNvPr>
          <p:cNvSpPr/>
          <p:nvPr/>
        </p:nvSpPr>
        <p:spPr>
          <a:xfrm>
            <a:off x="1344451" y="2719622"/>
            <a:ext cx="7299008" cy="369332"/>
          </a:xfrm>
          <a:prstGeom prst="rect">
            <a:avLst/>
          </a:prstGeom>
        </p:spPr>
        <p:txBody>
          <a:bodyPr wrap="square">
            <a:spAutoFit/>
          </a:bodyPr>
          <a:lstStyle/>
          <a:p>
            <a:pPr algn="just"/>
            <a:r>
              <a:rPr lang="en-US" dirty="0">
                <a:solidFill>
                  <a:schemeClr val="bg1"/>
                </a:solidFill>
                <a:latin typeface="Bahnschrift SemiBold" panose="020B0502040204020203" pitchFamily="34" charset="0"/>
                <a:cs typeface="Arial" panose="020B0604020202020204" pitchFamily="34" charset="0"/>
              </a:rPr>
              <a:t>The Savior’s body (similar to the symbolic meaning of the sacrament) </a:t>
            </a:r>
          </a:p>
        </p:txBody>
      </p:sp>
      <p:sp>
        <p:nvSpPr>
          <p:cNvPr id="6" name="Rectangle 5">
            <a:extLst>
              <a:ext uri="{FF2B5EF4-FFF2-40B4-BE49-F238E27FC236}">
                <a16:creationId xmlns:a16="http://schemas.microsoft.com/office/drawing/2014/main" id="{0F8E2DFD-CC17-495D-852B-2820198E8E23}"/>
              </a:ext>
            </a:extLst>
          </p:cNvPr>
          <p:cNvSpPr/>
          <p:nvPr/>
        </p:nvSpPr>
        <p:spPr>
          <a:xfrm>
            <a:off x="8365998" y="2719622"/>
            <a:ext cx="2377639"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Bahnschrift SemiBold" panose="020B0502040204020203" pitchFamily="34" charset="0"/>
                <a:cs typeface="Arial" panose="020B0604020202020204" pitchFamily="34" charset="0"/>
              </a:rPr>
              <a:t> [Table of shewbread]</a:t>
            </a:r>
          </a:p>
        </p:txBody>
      </p:sp>
      <p:sp>
        <p:nvSpPr>
          <p:cNvPr id="7" name="Rectangle 6">
            <a:extLst>
              <a:ext uri="{FF2B5EF4-FFF2-40B4-BE49-F238E27FC236}">
                <a16:creationId xmlns:a16="http://schemas.microsoft.com/office/drawing/2014/main" id="{800FA269-821C-4794-9AA1-2A9457087896}"/>
              </a:ext>
            </a:extLst>
          </p:cNvPr>
          <p:cNvSpPr/>
          <p:nvPr/>
        </p:nvSpPr>
        <p:spPr>
          <a:xfrm>
            <a:off x="1344451" y="3405904"/>
            <a:ext cx="9517552" cy="646331"/>
          </a:xfrm>
          <a:prstGeom prst="rect">
            <a:avLst/>
          </a:prstGeom>
        </p:spPr>
        <p:txBody>
          <a:bodyPr wrap="square">
            <a:spAutoFit/>
          </a:bodyPr>
          <a:lstStyle/>
          <a:p>
            <a:pPr algn="just"/>
            <a:r>
              <a:rPr lang="en-US" dirty="0">
                <a:solidFill>
                  <a:schemeClr val="bg1"/>
                </a:solidFill>
                <a:latin typeface="Bahnschrift SemiBold" panose="020B0502040204020203" pitchFamily="34" charset="0"/>
                <a:cs typeface="Arial" panose="020B0604020202020204" pitchFamily="34" charset="0"/>
              </a:rPr>
              <a:t>Giving ourselves completely to God, giving up sin, and relying on the great and last sacrifice of the Atonement of Jesus Christ.</a:t>
            </a:r>
          </a:p>
        </p:txBody>
      </p:sp>
      <p:sp>
        <p:nvSpPr>
          <p:cNvPr id="8" name="Rectangle 7">
            <a:extLst>
              <a:ext uri="{FF2B5EF4-FFF2-40B4-BE49-F238E27FC236}">
                <a16:creationId xmlns:a16="http://schemas.microsoft.com/office/drawing/2014/main" id="{132E383D-BC5B-476A-9504-C3941C278F8F}"/>
              </a:ext>
            </a:extLst>
          </p:cNvPr>
          <p:cNvSpPr/>
          <p:nvPr/>
        </p:nvSpPr>
        <p:spPr>
          <a:xfrm>
            <a:off x="5049006" y="3684099"/>
            <a:ext cx="2018501"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Bahnschrift SemiBold" panose="020B0502040204020203" pitchFamily="34" charset="0"/>
                <a:cs typeface="Arial" panose="020B0604020202020204" pitchFamily="34" charset="0"/>
              </a:rPr>
              <a:t> [Altar of sacrifice]</a:t>
            </a:r>
          </a:p>
        </p:txBody>
      </p:sp>
      <p:sp>
        <p:nvSpPr>
          <p:cNvPr id="9" name="Rectangle 8">
            <a:extLst>
              <a:ext uri="{FF2B5EF4-FFF2-40B4-BE49-F238E27FC236}">
                <a16:creationId xmlns:a16="http://schemas.microsoft.com/office/drawing/2014/main" id="{DB5A5FA5-2E46-4892-ABF9-2BE3517B5A14}"/>
              </a:ext>
            </a:extLst>
          </p:cNvPr>
          <p:cNvSpPr/>
          <p:nvPr/>
        </p:nvSpPr>
        <p:spPr>
          <a:xfrm>
            <a:off x="1344451" y="4224993"/>
            <a:ext cx="6489277" cy="369332"/>
          </a:xfrm>
          <a:prstGeom prst="rect">
            <a:avLst/>
          </a:prstGeom>
        </p:spPr>
        <p:txBody>
          <a:bodyPr wrap="none">
            <a:spAutoFit/>
          </a:bodyPr>
          <a:lstStyle/>
          <a:p>
            <a:r>
              <a:rPr lang="en-US" dirty="0">
                <a:solidFill>
                  <a:schemeClr val="bg1"/>
                </a:solidFill>
                <a:latin typeface="Bahnschrift SemiBold" panose="020B0502040204020203" pitchFamily="34" charset="0"/>
                <a:cs typeface="Arial" panose="020B0604020202020204" pitchFamily="34" charset="0"/>
              </a:rPr>
              <a:t>Prayer (we can approach God through prayer, see Psalm 141:2) </a:t>
            </a:r>
          </a:p>
        </p:txBody>
      </p:sp>
      <p:sp>
        <p:nvSpPr>
          <p:cNvPr id="10" name="Rectangle 9">
            <a:extLst>
              <a:ext uri="{FF2B5EF4-FFF2-40B4-BE49-F238E27FC236}">
                <a16:creationId xmlns:a16="http://schemas.microsoft.com/office/drawing/2014/main" id="{991ECB09-5DDD-42A3-9875-0ECFE32084ED}"/>
              </a:ext>
            </a:extLst>
          </p:cNvPr>
          <p:cNvSpPr/>
          <p:nvPr/>
        </p:nvSpPr>
        <p:spPr>
          <a:xfrm>
            <a:off x="8146378" y="4224993"/>
            <a:ext cx="1903085"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Bahnschrift SemiBold" panose="020B0502040204020203" pitchFamily="34" charset="0"/>
                <a:cs typeface="Arial" panose="020B0604020202020204" pitchFamily="34" charset="0"/>
              </a:rPr>
              <a:t>[Altar of incense]</a:t>
            </a:r>
          </a:p>
        </p:txBody>
      </p:sp>
      <p:sp>
        <p:nvSpPr>
          <p:cNvPr id="11" name="Rectangle 10">
            <a:extLst>
              <a:ext uri="{FF2B5EF4-FFF2-40B4-BE49-F238E27FC236}">
                <a16:creationId xmlns:a16="http://schemas.microsoft.com/office/drawing/2014/main" id="{C4609297-F035-4DE8-8EDB-E0DDA74A1575}"/>
              </a:ext>
            </a:extLst>
          </p:cNvPr>
          <p:cNvSpPr/>
          <p:nvPr/>
        </p:nvSpPr>
        <p:spPr>
          <a:xfrm>
            <a:off x="1344451" y="4911275"/>
            <a:ext cx="5583580" cy="369332"/>
          </a:xfrm>
          <a:prstGeom prst="rect">
            <a:avLst/>
          </a:prstGeom>
        </p:spPr>
        <p:txBody>
          <a:bodyPr wrap="none">
            <a:spAutoFit/>
          </a:bodyPr>
          <a:lstStyle/>
          <a:p>
            <a:r>
              <a:rPr lang="en-US" dirty="0">
                <a:solidFill>
                  <a:schemeClr val="bg1"/>
                </a:solidFill>
                <a:latin typeface="Bahnschrift SemiBold" panose="020B0502040204020203" pitchFamily="34" charset="0"/>
                <a:cs typeface="Arial" panose="020B0604020202020204" pitchFamily="34" charset="0"/>
              </a:rPr>
              <a:t>Cleansing, such as through repentance and baptism.</a:t>
            </a:r>
          </a:p>
        </p:txBody>
      </p:sp>
      <p:sp>
        <p:nvSpPr>
          <p:cNvPr id="12" name="Rectangle 11">
            <a:extLst>
              <a:ext uri="{FF2B5EF4-FFF2-40B4-BE49-F238E27FC236}">
                <a16:creationId xmlns:a16="http://schemas.microsoft.com/office/drawing/2014/main" id="{E8C1BCB3-A269-4868-8F3C-055191AEE720}"/>
              </a:ext>
            </a:extLst>
          </p:cNvPr>
          <p:cNvSpPr/>
          <p:nvPr/>
        </p:nvSpPr>
        <p:spPr>
          <a:xfrm>
            <a:off x="7056786" y="4923000"/>
            <a:ext cx="912429"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Bahnschrift SemiBold" panose="020B0502040204020203" pitchFamily="34" charset="0"/>
                <a:cs typeface="Arial" panose="020B0604020202020204" pitchFamily="34" charset="0"/>
              </a:rPr>
              <a:t>[Laver]</a:t>
            </a:r>
          </a:p>
        </p:txBody>
      </p:sp>
    </p:spTree>
    <p:extLst>
      <p:ext uri="{BB962C8B-B14F-4D97-AF65-F5344CB8AC3E}">
        <p14:creationId xmlns:p14="http://schemas.microsoft.com/office/powerpoint/2010/main" val="1567496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3D9125-9506-4B03-8AB7-DE47D35F7E49}"/>
              </a:ext>
            </a:extLst>
          </p:cNvPr>
          <p:cNvSpPr/>
          <p:nvPr/>
        </p:nvSpPr>
        <p:spPr>
          <a:xfrm>
            <a:off x="1024327" y="968273"/>
            <a:ext cx="954373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what the ordinances and symbols of the temple teach us?</a:t>
            </a:r>
          </a:p>
        </p:txBody>
      </p:sp>
      <p:sp>
        <p:nvSpPr>
          <p:cNvPr id="4" name="Rectangle 3">
            <a:extLst>
              <a:ext uri="{FF2B5EF4-FFF2-40B4-BE49-F238E27FC236}">
                <a16:creationId xmlns:a16="http://schemas.microsoft.com/office/drawing/2014/main" id="{CD4FBB87-A07F-4630-B3E2-CC93644A9A53}"/>
              </a:ext>
            </a:extLst>
          </p:cNvPr>
          <p:cNvSpPr/>
          <p:nvPr/>
        </p:nvSpPr>
        <p:spPr>
          <a:xfrm>
            <a:off x="1024328" y="1678181"/>
            <a:ext cx="9408826"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ordinances and symbols of the temple teach us how to proceed faithfully through this life and eventually enter God’s presence.</a:t>
            </a:r>
          </a:p>
        </p:txBody>
      </p:sp>
      <p:sp>
        <p:nvSpPr>
          <p:cNvPr id="5" name="Rectangle 4">
            <a:extLst>
              <a:ext uri="{FF2B5EF4-FFF2-40B4-BE49-F238E27FC236}">
                <a16:creationId xmlns:a16="http://schemas.microsoft.com/office/drawing/2014/main" id="{EC463A8A-59B3-458A-B176-E5647E3272FF}"/>
              </a:ext>
            </a:extLst>
          </p:cNvPr>
          <p:cNvSpPr/>
          <p:nvPr/>
        </p:nvSpPr>
        <p:spPr>
          <a:xfrm>
            <a:off x="1024327" y="2665088"/>
            <a:ext cx="892914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understanding this truth influence how you worship in the temple?</a:t>
            </a:r>
          </a:p>
        </p:txBody>
      </p:sp>
      <p:sp>
        <p:nvSpPr>
          <p:cNvPr id="6" name="Rectangle 5">
            <a:extLst>
              <a:ext uri="{FF2B5EF4-FFF2-40B4-BE49-F238E27FC236}">
                <a16:creationId xmlns:a16="http://schemas.microsoft.com/office/drawing/2014/main" id="{F39A999D-0A94-4622-A42F-93D981CF172F}"/>
              </a:ext>
            </a:extLst>
          </p:cNvPr>
          <p:cNvSpPr/>
          <p:nvPr/>
        </p:nvSpPr>
        <p:spPr>
          <a:xfrm>
            <a:off x="1024327" y="3382834"/>
            <a:ext cx="94088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has temple worship helped you proceed faithfully through this life and prepare to enter God’s presence?</a:t>
            </a:r>
          </a:p>
        </p:txBody>
      </p:sp>
    </p:spTree>
    <p:extLst>
      <p:ext uri="{BB962C8B-B14F-4D97-AF65-F5344CB8AC3E}">
        <p14:creationId xmlns:p14="http://schemas.microsoft.com/office/powerpoint/2010/main" val="8512496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812798-5CC7-40D0-82CA-7B4D37251D99}"/>
              </a:ext>
            </a:extLst>
          </p:cNvPr>
          <p:cNvSpPr/>
          <p:nvPr/>
        </p:nvSpPr>
        <p:spPr>
          <a:xfrm>
            <a:off x="3048000" y="2367171"/>
            <a:ext cx="6096000" cy="2123658"/>
          </a:xfrm>
          <a:prstGeom prst="rect">
            <a:avLst/>
          </a:prstGeom>
        </p:spPr>
        <p:txBody>
          <a:bodyPr>
            <a:spAutoFit/>
          </a:bodyPr>
          <a:lstStyle/>
          <a:p>
            <a:pPr algn="ctr"/>
            <a:r>
              <a:rPr lang="en-US" sz="4400" b="1" dirty="0">
                <a:solidFill>
                  <a:srgbClr val="C00000"/>
                </a:solidFill>
                <a:latin typeface="Bahnschrift" panose="020B0502040204020203" pitchFamily="34" charset="0"/>
                <a:cs typeface="Arial" panose="020B0604020202020204" pitchFamily="34" charset="0"/>
              </a:rPr>
              <a:t>“The Lord teaches about the Sabbath and gives </a:t>
            </a:r>
          </a:p>
          <a:p>
            <a:pPr algn="ctr"/>
            <a:r>
              <a:rPr lang="en-US" sz="4400" b="1" dirty="0">
                <a:solidFill>
                  <a:srgbClr val="C00000"/>
                </a:solidFill>
                <a:latin typeface="Bahnschrift" panose="020B0502040204020203" pitchFamily="34" charset="0"/>
                <a:cs typeface="Arial" panose="020B0604020202020204" pitchFamily="34" charset="0"/>
              </a:rPr>
              <a:t>Moses the stone tables”</a:t>
            </a:r>
          </a:p>
        </p:txBody>
      </p:sp>
      <p:sp>
        <p:nvSpPr>
          <p:cNvPr id="4" name="Rectangle 3">
            <a:extLst>
              <a:ext uri="{FF2B5EF4-FFF2-40B4-BE49-F238E27FC236}">
                <a16:creationId xmlns:a16="http://schemas.microsoft.com/office/drawing/2014/main" id="{FAF19C21-7ABB-4957-B3B1-444F8D2F2E82}"/>
              </a:ext>
            </a:extLst>
          </p:cNvPr>
          <p:cNvSpPr/>
          <p:nvPr/>
        </p:nvSpPr>
        <p:spPr>
          <a:xfrm>
            <a:off x="1376806" y="968273"/>
            <a:ext cx="1468672"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Exodus 31</a:t>
            </a:r>
          </a:p>
        </p:txBody>
      </p:sp>
    </p:spTree>
    <p:extLst>
      <p:ext uri="{BB962C8B-B14F-4D97-AF65-F5344CB8AC3E}">
        <p14:creationId xmlns:p14="http://schemas.microsoft.com/office/powerpoint/2010/main" val="34779652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66212A-939A-4410-9B54-333C9BA11155}"/>
              </a:ext>
            </a:extLst>
          </p:cNvPr>
          <p:cNvSpPr/>
          <p:nvPr/>
        </p:nvSpPr>
        <p:spPr>
          <a:xfrm>
            <a:off x="1094923" y="4084987"/>
            <a:ext cx="9559825"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sign did the Lord establish to remind us that He is the Lord “that doth sanctify [us]”? </a:t>
            </a:r>
          </a:p>
        </p:txBody>
      </p:sp>
      <p:sp>
        <p:nvSpPr>
          <p:cNvPr id="10" name="Rectangle 9">
            <a:extLst>
              <a:ext uri="{FF2B5EF4-FFF2-40B4-BE49-F238E27FC236}">
                <a16:creationId xmlns:a16="http://schemas.microsoft.com/office/drawing/2014/main" id="{C1BFDB2E-C9B6-4529-B3E0-8FF2F1AE8009}"/>
              </a:ext>
            </a:extLst>
          </p:cNvPr>
          <p:cNvSpPr/>
          <p:nvPr/>
        </p:nvSpPr>
        <p:spPr>
          <a:xfrm>
            <a:off x="914400" y="662265"/>
            <a:ext cx="2350025" cy="113280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808B571-5B0B-44FE-BE52-FC37A6F81718}"/>
              </a:ext>
            </a:extLst>
          </p:cNvPr>
          <p:cNvSpPr/>
          <p:nvPr/>
        </p:nvSpPr>
        <p:spPr>
          <a:xfrm>
            <a:off x="914400" y="1105004"/>
            <a:ext cx="9740348" cy="295362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C9D0939-FFBF-421F-8348-DA148680071B}"/>
              </a:ext>
            </a:extLst>
          </p:cNvPr>
          <p:cNvSpPr/>
          <p:nvPr/>
        </p:nvSpPr>
        <p:spPr>
          <a:xfrm>
            <a:off x="1055166" y="704894"/>
            <a:ext cx="2209259" cy="400110"/>
          </a:xfrm>
          <a:prstGeom prst="rect">
            <a:avLst/>
          </a:prstGeom>
        </p:spPr>
        <p:txBody>
          <a:bodyPr wrap="none">
            <a:spAutoFit/>
          </a:bodyPr>
          <a:lstStyle/>
          <a:p>
            <a:r>
              <a:rPr lang="en-US" sz="2000" b="1" dirty="0">
                <a:latin typeface="Arial" panose="020B0604020202020204" pitchFamily="34" charset="0"/>
                <a:cs typeface="Arial" panose="020B0604020202020204" pitchFamily="34" charset="0"/>
              </a:rPr>
              <a:t>Exodus 31:13-17</a:t>
            </a:r>
          </a:p>
        </p:txBody>
      </p:sp>
      <p:sp>
        <p:nvSpPr>
          <p:cNvPr id="5" name="Rectangle 4">
            <a:extLst>
              <a:ext uri="{FF2B5EF4-FFF2-40B4-BE49-F238E27FC236}">
                <a16:creationId xmlns:a16="http://schemas.microsoft.com/office/drawing/2014/main" id="{771806CD-A0E6-4710-8331-F336BDE61D00}"/>
              </a:ext>
            </a:extLst>
          </p:cNvPr>
          <p:cNvSpPr/>
          <p:nvPr/>
        </p:nvSpPr>
        <p:spPr>
          <a:xfrm>
            <a:off x="1094923" y="4649718"/>
            <a:ext cx="7664764"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Sabbath day and keeping it holy is a sign between us and the Lord.</a:t>
            </a:r>
          </a:p>
        </p:txBody>
      </p:sp>
      <p:sp>
        <p:nvSpPr>
          <p:cNvPr id="6" name="Rectangle 5">
            <a:extLst>
              <a:ext uri="{FF2B5EF4-FFF2-40B4-BE49-F238E27FC236}">
                <a16:creationId xmlns:a16="http://schemas.microsoft.com/office/drawing/2014/main" id="{30A27B4E-C494-40B2-914F-933C988EA4A6}"/>
              </a:ext>
            </a:extLst>
          </p:cNvPr>
          <p:cNvSpPr/>
          <p:nvPr/>
        </p:nvSpPr>
        <p:spPr>
          <a:xfrm>
            <a:off x="1094924" y="5166625"/>
            <a:ext cx="955982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is the Sabbath day and keeping it holy a sign and reminder that God is our Lord and that He can sanctify us?</a:t>
            </a:r>
          </a:p>
        </p:txBody>
      </p:sp>
      <p:sp>
        <p:nvSpPr>
          <p:cNvPr id="7" name="Rectangle 6">
            <a:extLst>
              <a:ext uri="{FF2B5EF4-FFF2-40B4-BE49-F238E27FC236}">
                <a16:creationId xmlns:a16="http://schemas.microsoft.com/office/drawing/2014/main" id="{C2E70B29-1814-49BA-B611-38E6BC3DD5D9}"/>
              </a:ext>
            </a:extLst>
          </p:cNvPr>
          <p:cNvSpPr/>
          <p:nvPr/>
        </p:nvSpPr>
        <p:spPr>
          <a:xfrm>
            <a:off x="1094923" y="5972026"/>
            <a:ext cx="889721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connection does the Sabbath have to our being sanctified by the Lord?</a:t>
            </a:r>
          </a:p>
        </p:txBody>
      </p:sp>
      <p:sp>
        <p:nvSpPr>
          <p:cNvPr id="8" name="Rectangle 7">
            <a:extLst>
              <a:ext uri="{FF2B5EF4-FFF2-40B4-BE49-F238E27FC236}">
                <a16:creationId xmlns:a16="http://schemas.microsoft.com/office/drawing/2014/main" id="{02A2A77A-3338-436E-8BC5-CF0679BAF1F0}"/>
              </a:ext>
            </a:extLst>
          </p:cNvPr>
          <p:cNvSpPr/>
          <p:nvPr/>
        </p:nvSpPr>
        <p:spPr>
          <a:xfrm>
            <a:off x="1055166" y="1136345"/>
            <a:ext cx="9559823" cy="286232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Speak thou also unto the children of Israel, saying, Verily my sabbaths ye shall keep: for it is a sign between me and you throughout your generations; that ye may know that I am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that doth sanctify you.</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Ye shall keep the sabbath therefore; for it is holy unto you: every one that defileth it shall surely be put to death: for whosoever doeth any work therein, that soul shall be cut off from among his people.</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Six days may work be done; but in the seventh is the sabbath of rest, holy to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whosoever doeth any work in the sabbath day, he shall surely be put to death.</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Wherefore the children of Israel shall keep the sabbath, to observe the sabbath throughout their generations, for a perpetual covenant.</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It is a sign between me and the children of Israel for ever: for in six days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made heaven and earth, and on the seventh day he rested, and was refreshed.</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23104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1+#ppt_w/2"/>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06B0C11D-4C28-47AD-9692-A3448C1C7EA7}"/>
              </a:ext>
            </a:extLst>
          </p:cNvPr>
          <p:cNvSpPr/>
          <p:nvPr/>
        </p:nvSpPr>
        <p:spPr>
          <a:xfrm>
            <a:off x="1073426" y="1349603"/>
            <a:ext cx="9660835" cy="3139321"/>
          </a:xfrm>
          <a:prstGeom prst="round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0B4E31-7098-4ADB-9B1E-5B5C508F1D2A}"/>
              </a:ext>
            </a:extLst>
          </p:cNvPr>
          <p:cNvSpPr/>
          <p:nvPr/>
        </p:nvSpPr>
        <p:spPr>
          <a:xfrm>
            <a:off x="2782956" y="1349603"/>
            <a:ext cx="7792278" cy="313932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do we hallow the Sabbath day? </a:t>
            </a:r>
            <a:r>
              <a:rPr lang="en-US" dirty="0">
                <a:solidFill>
                  <a:schemeClr val="bg1"/>
                </a:solidFill>
                <a:latin typeface="Arial" panose="020B0604020202020204" pitchFamily="34" charset="0"/>
                <a:cs typeface="Arial" panose="020B0604020202020204" pitchFamily="34" charset="0"/>
              </a:rPr>
              <a:t>In my much younger years, I studied the work of others who had compiled lists of things to do and things not to do on the Sabbath. It wasn’t until later that I learned from the scriptures that my conduct and my attitude on the Sabbath constituted a sign between me and my Heavenly Father. With that understanding, I no longer needed lists of dos and don’ts. When I had to make a decision whether or not an activity was appropriate for the Sabbath, I simply asked myself, ‘What sign do I want to give to God?’ [see Exodus 31:13; Ezekiel 20:12, 20]. That question made my choices about the Sabbath day crystal clear” (Russell M. Nelson, “The Sabbath Is a Delight,” Ensign or Liahona, May 2015, 130).</a:t>
            </a:r>
          </a:p>
        </p:txBody>
      </p:sp>
      <p:sp>
        <p:nvSpPr>
          <p:cNvPr id="4" name="Rectangle 3">
            <a:extLst>
              <a:ext uri="{FF2B5EF4-FFF2-40B4-BE49-F238E27FC236}">
                <a16:creationId xmlns:a16="http://schemas.microsoft.com/office/drawing/2014/main" id="{F4EDFC17-BC83-4728-BC4C-30FB045B436A}"/>
              </a:ext>
            </a:extLst>
          </p:cNvPr>
          <p:cNvSpPr/>
          <p:nvPr/>
        </p:nvSpPr>
        <p:spPr>
          <a:xfrm>
            <a:off x="1202074" y="3554936"/>
            <a:ext cx="1502335"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Russell M. Nelson</a:t>
            </a:r>
            <a:endParaRPr lang="en-US" sz="1200" b="1" dirty="0"/>
          </a:p>
        </p:txBody>
      </p:sp>
      <p:pic>
        <p:nvPicPr>
          <p:cNvPr id="5" name="Picture 4">
            <a:extLst>
              <a:ext uri="{FF2B5EF4-FFF2-40B4-BE49-F238E27FC236}">
                <a16:creationId xmlns:a16="http://schemas.microsoft.com/office/drawing/2014/main" id="{6164CA13-6897-47F3-B57E-C12B8E8B3034}"/>
              </a:ext>
            </a:extLst>
          </p:cNvPr>
          <p:cNvPicPr>
            <a:picLocks noChangeAspect="1"/>
          </p:cNvPicPr>
          <p:nvPr/>
        </p:nvPicPr>
        <p:blipFill rotWithShape="1">
          <a:blip r:embed="rId2"/>
          <a:srcRect l="12935" t="46507" r="78587" b="33519"/>
          <a:stretch/>
        </p:blipFill>
        <p:spPr>
          <a:xfrm>
            <a:off x="1258180" y="1587705"/>
            <a:ext cx="1390123" cy="1841295"/>
          </a:xfrm>
          <a:prstGeom prst="rect">
            <a:avLst/>
          </a:prstGeom>
        </p:spPr>
      </p:pic>
    </p:spTree>
    <p:extLst>
      <p:ext uri="{BB962C8B-B14F-4D97-AF65-F5344CB8AC3E}">
        <p14:creationId xmlns:p14="http://schemas.microsoft.com/office/powerpoint/2010/main" val="401772829"/>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B12533-8D2D-4416-83C0-A01D1552817C}"/>
              </a:ext>
            </a:extLst>
          </p:cNvPr>
          <p:cNvSpPr/>
          <p:nvPr/>
        </p:nvSpPr>
        <p:spPr>
          <a:xfrm>
            <a:off x="1507925" y="779683"/>
            <a:ext cx="1708160" cy="64633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12AB156-E61F-4CD7-B7DC-D893E7ACC283}"/>
              </a:ext>
            </a:extLst>
          </p:cNvPr>
          <p:cNvSpPr/>
          <p:nvPr/>
        </p:nvSpPr>
        <p:spPr>
          <a:xfrm>
            <a:off x="1507925" y="1149015"/>
            <a:ext cx="9140243" cy="64633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6FE0AA5-6967-414B-BF9E-369FBDFF2DB5}"/>
              </a:ext>
            </a:extLst>
          </p:cNvPr>
          <p:cNvSpPr/>
          <p:nvPr/>
        </p:nvSpPr>
        <p:spPr>
          <a:xfrm>
            <a:off x="1543832" y="779683"/>
            <a:ext cx="1672253"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Exodus 31:18</a:t>
            </a:r>
          </a:p>
        </p:txBody>
      </p:sp>
      <p:sp>
        <p:nvSpPr>
          <p:cNvPr id="4" name="Rectangle 3">
            <a:extLst>
              <a:ext uri="{FF2B5EF4-FFF2-40B4-BE49-F238E27FC236}">
                <a16:creationId xmlns:a16="http://schemas.microsoft.com/office/drawing/2014/main" id="{0B674E8B-9DF3-4DF0-83A0-781E93E681F5}"/>
              </a:ext>
            </a:extLst>
          </p:cNvPr>
          <p:cNvSpPr/>
          <p:nvPr/>
        </p:nvSpPr>
        <p:spPr>
          <a:xfrm>
            <a:off x="-3654010" y="2669788"/>
            <a:ext cx="3416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give to Moses?</a:t>
            </a:r>
          </a:p>
        </p:txBody>
      </p:sp>
      <p:sp>
        <p:nvSpPr>
          <p:cNvPr id="5" name="Rectangle 4">
            <a:extLst>
              <a:ext uri="{FF2B5EF4-FFF2-40B4-BE49-F238E27FC236}">
                <a16:creationId xmlns:a16="http://schemas.microsoft.com/office/drawing/2014/main" id="{19CB1CFF-4B4D-493B-A866-F7C941D84DB0}"/>
              </a:ext>
            </a:extLst>
          </p:cNvPr>
          <p:cNvSpPr/>
          <p:nvPr/>
        </p:nvSpPr>
        <p:spPr>
          <a:xfrm>
            <a:off x="1543832" y="1149015"/>
            <a:ext cx="910433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he gave unto Moses, when he had made an end of communing with him upon mount Sinai, two tables of testimony, tables of stone, written with the finger of God.</a:t>
            </a:r>
          </a:p>
        </p:txBody>
      </p:sp>
      <p:sp>
        <p:nvSpPr>
          <p:cNvPr id="8" name="Rectangle 7">
            <a:extLst>
              <a:ext uri="{FF2B5EF4-FFF2-40B4-BE49-F238E27FC236}">
                <a16:creationId xmlns:a16="http://schemas.microsoft.com/office/drawing/2014/main" id="{BCD839B9-E3C5-49D0-9360-455E501F1843}"/>
              </a:ext>
            </a:extLst>
          </p:cNvPr>
          <p:cNvSpPr/>
          <p:nvPr/>
        </p:nvSpPr>
        <p:spPr>
          <a:xfrm>
            <a:off x="12805189" y="3244334"/>
            <a:ext cx="3416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give to Moses?</a:t>
            </a:r>
          </a:p>
        </p:txBody>
      </p:sp>
      <p:sp>
        <p:nvSpPr>
          <p:cNvPr id="13" name="Rectangle 12">
            <a:extLst>
              <a:ext uri="{FF2B5EF4-FFF2-40B4-BE49-F238E27FC236}">
                <a16:creationId xmlns:a16="http://schemas.microsoft.com/office/drawing/2014/main" id="{9095A4E1-0676-4068-8F85-9A42072BAE06}"/>
              </a:ext>
            </a:extLst>
          </p:cNvPr>
          <p:cNvSpPr/>
          <p:nvPr/>
        </p:nvSpPr>
        <p:spPr>
          <a:xfrm>
            <a:off x="4387840" y="3634215"/>
            <a:ext cx="4487126"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What did God give to Moses?</a:t>
            </a:r>
          </a:p>
        </p:txBody>
      </p:sp>
      <p:sp>
        <p:nvSpPr>
          <p:cNvPr id="14" name="Rectangle 13">
            <a:extLst>
              <a:ext uri="{FF2B5EF4-FFF2-40B4-BE49-F238E27FC236}">
                <a16:creationId xmlns:a16="http://schemas.microsoft.com/office/drawing/2014/main" id="{77024110-B90A-401A-BB27-6F2DD733C384}"/>
              </a:ext>
            </a:extLst>
          </p:cNvPr>
          <p:cNvSpPr/>
          <p:nvPr/>
        </p:nvSpPr>
        <p:spPr>
          <a:xfrm>
            <a:off x="-3654010" y="3818881"/>
            <a:ext cx="3416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give to Moses?</a:t>
            </a:r>
          </a:p>
        </p:txBody>
      </p:sp>
      <p:sp>
        <p:nvSpPr>
          <p:cNvPr id="15" name="Rectangle 14">
            <a:extLst>
              <a:ext uri="{FF2B5EF4-FFF2-40B4-BE49-F238E27FC236}">
                <a16:creationId xmlns:a16="http://schemas.microsoft.com/office/drawing/2014/main" id="{AE47F88F-45F2-4380-A59C-A29959123495}"/>
              </a:ext>
            </a:extLst>
          </p:cNvPr>
          <p:cNvSpPr/>
          <p:nvPr/>
        </p:nvSpPr>
        <p:spPr>
          <a:xfrm>
            <a:off x="-3654010" y="5150112"/>
            <a:ext cx="3416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give to Moses?</a:t>
            </a:r>
          </a:p>
        </p:txBody>
      </p:sp>
      <p:sp>
        <p:nvSpPr>
          <p:cNvPr id="17" name="Rectangle 16">
            <a:extLst>
              <a:ext uri="{FF2B5EF4-FFF2-40B4-BE49-F238E27FC236}">
                <a16:creationId xmlns:a16="http://schemas.microsoft.com/office/drawing/2014/main" id="{25A7220C-08F1-4C8D-9E91-58F14AAE0223}"/>
              </a:ext>
            </a:extLst>
          </p:cNvPr>
          <p:cNvSpPr/>
          <p:nvPr/>
        </p:nvSpPr>
        <p:spPr>
          <a:xfrm>
            <a:off x="-3654010" y="4484496"/>
            <a:ext cx="3416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give to Moses?</a:t>
            </a:r>
          </a:p>
        </p:txBody>
      </p:sp>
      <p:sp>
        <p:nvSpPr>
          <p:cNvPr id="18" name="Rectangle 17">
            <a:extLst>
              <a:ext uri="{FF2B5EF4-FFF2-40B4-BE49-F238E27FC236}">
                <a16:creationId xmlns:a16="http://schemas.microsoft.com/office/drawing/2014/main" id="{6666B1CA-873F-48ED-A0DA-18854C0572CD}"/>
              </a:ext>
            </a:extLst>
          </p:cNvPr>
          <p:cNvSpPr/>
          <p:nvPr/>
        </p:nvSpPr>
        <p:spPr>
          <a:xfrm>
            <a:off x="12805189" y="4200245"/>
            <a:ext cx="3416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give to Moses?</a:t>
            </a:r>
          </a:p>
        </p:txBody>
      </p:sp>
      <p:sp>
        <p:nvSpPr>
          <p:cNvPr id="19" name="Rectangle 18">
            <a:extLst>
              <a:ext uri="{FF2B5EF4-FFF2-40B4-BE49-F238E27FC236}">
                <a16:creationId xmlns:a16="http://schemas.microsoft.com/office/drawing/2014/main" id="{9EC8F89E-B64E-4584-909D-621F0F54FFF6}"/>
              </a:ext>
            </a:extLst>
          </p:cNvPr>
          <p:cNvSpPr/>
          <p:nvPr/>
        </p:nvSpPr>
        <p:spPr>
          <a:xfrm>
            <a:off x="12805189" y="4872108"/>
            <a:ext cx="3416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give to Moses?</a:t>
            </a:r>
          </a:p>
        </p:txBody>
      </p:sp>
    </p:spTree>
    <p:extLst>
      <p:ext uri="{BB962C8B-B14F-4D97-AF65-F5344CB8AC3E}">
        <p14:creationId xmlns:p14="http://schemas.microsoft.com/office/powerpoint/2010/main" val="2201461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4.58333E-6 -3.7037E-6 L 1.36589 0.00602 " pathEditMode="relative" rAng="0" ptsTypes="AA">
                                      <p:cBhvr>
                                        <p:cTn id="6" dur="2000" fill="hold"/>
                                        <p:tgtEl>
                                          <p:spTgt spid="4"/>
                                        </p:tgtEl>
                                        <p:attrNameLst>
                                          <p:attrName>ppt_x</p:attrName>
                                          <p:attrName>ppt_y</p:attrName>
                                        </p:attrNameLst>
                                      </p:cBhvr>
                                      <p:rCtr x="68294" y="301"/>
                                    </p:animMotion>
                                  </p:childTnLst>
                                </p:cTn>
                              </p:par>
                            </p:childTnLst>
                          </p:cTn>
                        </p:par>
                        <p:par>
                          <p:cTn id="7" fill="hold">
                            <p:stCondLst>
                              <p:cond delay="2000"/>
                            </p:stCondLst>
                            <p:childTnLst>
                              <p:par>
                                <p:cTn id="8" presetID="35" presetClass="path" presetSubtype="0" accel="50000" decel="50000" fill="hold" grpId="0" nodeType="afterEffect">
                                  <p:stCondLst>
                                    <p:cond delay="0"/>
                                  </p:stCondLst>
                                  <p:childTnLst>
                                    <p:animMotion origin="layout" path="M -4.58333E-6 0 L -1.36132 0 " pathEditMode="relative" rAng="0" ptsTypes="AA">
                                      <p:cBhvr>
                                        <p:cTn id="9" dur="2000" fill="hold"/>
                                        <p:tgtEl>
                                          <p:spTgt spid="8"/>
                                        </p:tgtEl>
                                        <p:attrNameLst>
                                          <p:attrName>ppt_x</p:attrName>
                                          <p:attrName>ppt_y</p:attrName>
                                        </p:attrNameLst>
                                      </p:cBhvr>
                                      <p:rCtr x="-68073" y="0"/>
                                    </p:animMotion>
                                  </p:childTnLst>
                                </p:cTn>
                              </p:par>
                            </p:childTnLst>
                          </p:cTn>
                        </p:par>
                        <p:par>
                          <p:cTn id="10" fill="hold">
                            <p:stCondLst>
                              <p:cond delay="4000"/>
                            </p:stCondLst>
                            <p:childTnLst>
                              <p:par>
                                <p:cTn id="11" presetID="63" presetClass="path" presetSubtype="0" accel="50000" decel="50000" fill="hold" grpId="0" nodeType="afterEffect">
                                  <p:stCondLst>
                                    <p:cond delay="0"/>
                                  </p:stCondLst>
                                  <p:childTnLst>
                                    <p:animMotion origin="layout" path="M -4.58333E-6 3.7037E-6 L 1.36589 0.00601 " pathEditMode="relative" rAng="0" ptsTypes="AA">
                                      <p:cBhvr>
                                        <p:cTn id="12" dur="2000" fill="hold"/>
                                        <p:tgtEl>
                                          <p:spTgt spid="14"/>
                                        </p:tgtEl>
                                        <p:attrNameLst>
                                          <p:attrName>ppt_x</p:attrName>
                                          <p:attrName>ppt_y</p:attrName>
                                        </p:attrNameLst>
                                      </p:cBhvr>
                                      <p:rCtr x="68294" y="301"/>
                                    </p:animMotion>
                                  </p:childTnLst>
                                </p:cTn>
                              </p:par>
                            </p:childTnLst>
                          </p:cTn>
                        </p:par>
                        <p:par>
                          <p:cTn id="13" fill="hold">
                            <p:stCondLst>
                              <p:cond delay="6000"/>
                            </p:stCondLst>
                            <p:childTnLst>
                              <p:par>
                                <p:cTn id="14" presetID="35" presetClass="path" presetSubtype="0" accel="50000" decel="50000" fill="hold" grpId="0" nodeType="afterEffect">
                                  <p:stCondLst>
                                    <p:cond delay="0"/>
                                  </p:stCondLst>
                                  <p:childTnLst>
                                    <p:animMotion origin="layout" path="M -4.58333E-6 -1.85185E-6 L -1.36132 -1.85185E-6 " pathEditMode="relative" rAng="0" ptsTypes="AA">
                                      <p:cBhvr>
                                        <p:cTn id="15" dur="2000" fill="hold"/>
                                        <p:tgtEl>
                                          <p:spTgt spid="18"/>
                                        </p:tgtEl>
                                        <p:attrNameLst>
                                          <p:attrName>ppt_x</p:attrName>
                                          <p:attrName>ppt_y</p:attrName>
                                        </p:attrNameLst>
                                      </p:cBhvr>
                                      <p:rCtr x="-68073" y="0"/>
                                    </p:animMotion>
                                  </p:childTnLst>
                                </p:cTn>
                              </p:par>
                            </p:childTnLst>
                          </p:cTn>
                        </p:par>
                        <p:par>
                          <p:cTn id="16" fill="hold">
                            <p:stCondLst>
                              <p:cond delay="8000"/>
                            </p:stCondLst>
                            <p:childTnLst>
                              <p:par>
                                <p:cTn id="17" presetID="63" presetClass="path" presetSubtype="0" accel="50000" decel="50000" fill="hold" grpId="0" nodeType="afterEffect">
                                  <p:stCondLst>
                                    <p:cond delay="0"/>
                                  </p:stCondLst>
                                  <p:childTnLst>
                                    <p:animMotion origin="layout" path="M -4.58333E-6 2.22222E-6 L 1.36589 0.00602 " pathEditMode="relative" rAng="0" ptsTypes="AA">
                                      <p:cBhvr>
                                        <p:cTn id="18" dur="2000" fill="hold"/>
                                        <p:tgtEl>
                                          <p:spTgt spid="15"/>
                                        </p:tgtEl>
                                        <p:attrNameLst>
                                          <p:attrName>ppt_x</p:attrName>
                                          <p:attrName>ppt_y</p:attrName>
                                        </p:attrNameLst>
                                      </p:cBhvr>
                                      <p:rCtr x="68294" y="301"/>
                                    </p:animMotion>
                                  </p:childTnLst>
                                </p:cTn>
                              </p:par>
                            </p:childTnLst>
                          </p:cTn>
                        </p:par>
                        <p:par>
                          <p:cTn id="19" fill="hold">
                            <p:stCondLst>
                              <p:cond delay="10000"/>
                            </p:stCondLst>
                            <p:childTnLst>
                              <p:par>
                                <p:cTn id="20" presetID="35" presetClass="path" presetSubtype="0" accel="50000" decel="50000" fill="hold" grpId="0" nodeType="afterEffect">
                                  <p:stCondLst>
                                    <p:cond delay="0"/>
                                  </p:stCondLst>
                                  <p:childTnLst>
                                    <p:animMotion origin="layout" path="M -4.58333E-6 1.48148E-6 L -1.36132 1.48148E-6 " pathEditMode="relative" rAng="0" ptsTypes="AA">
                                      <p:cBhvr>
                                        <p:cTn id="21" dur="2000" fill="hold"/>
                                        <p:tgtEl>
                                          <p:spTgt spid="19"/>
                                        </p:tgtEl>
                                        <p:attrNameLst>
                                          <p:attrName>ppt_x</p:attrName>
                                          <p:attrName>ppt_y</p:attrName>
                                        </p:attrNameLst>
                                      </p:cBhvr>
                                      <p:rCtr x="-68073" y="0"/>
                                    </p:animMotion>
                                  </p:childTnLst>
                                </p:cTn>
                              </p:par>
                            </p:childTnLst>
                          </p:cTn>
                        </p:par>
                        <p:par>
                          <p:cTn id="22" fill="hold">
                            <p:stCondLst>
                              <p:cond delay="12000"/>
                            </p:stCondLst>
                            <p:childTnLst>
                              <p:par>
                                <p:cTn id="23" presetID="63" presetClass="path" presetSubtype="0" accel="50000" decel="50000" fill="hold" grpId="0" nodeType="afterEffect">
                                  <p:stCondLst>
                                    <p:cond delay="0"/>
                                  </p:stCondLst>
                                  <p:childTnLst>
                                    <p:animMotion origin="layout" path="M -4.58333E-6 2.96296E-6 L 1.36589 0.00602 " pathEditMode="relative" rAng="0" ptsTypes="AA">
                                      <p:cBhvr>
                                        <p:cTn id="24" dur="2000" fill="hold"/>
                                        <p:tgtEl>
                                          <p:spTgt spid="17"/>
                                        </p:tgtEl>
                                        <p:attrNameLst>
                                          <p:attrName>ppt_x</p:attrName>
                                          <p:attrName>ppt_y</p:attrName>
                                        </p:attrNameLst>
                                      </p:cBhvr>
                                      <p:rCtr x="68294" y="301"/>
                                    </p:animMotion>
                                  </p:childTnLst>
                                </p:cTn>
                              </p:par>
                            </p:childTnLst>
                          </p:cTn>
                        </p:par>
                        <p:par>
                          <p:cTn id="25" fill="hold">
                            <p:stCondLst>
                              <p:cond delay="140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anim calcmode="lin" valueType="num">
                                      <p:cBhvr>
                                        <p:cTn id="29" dur="2000" fill="hold"/>
                                        <p:tgtEl>
                                          <p:spTgt spid="13"/>
                                        </p:tgtEl>
                                        <p:attrNameLst>
                                          <p:attrName>ppt_x</p:attrName>
                                        </p:attrNameLst>
                                      </p:cBhvr>
                                      <p:tavLst>
                                        <p:tav tm="0">
                                          <p:val>
                                            <p:strVal val="#ppt_x"/>
                                          </p:val>
                                        </p:tav>
                                        <p:tav tm="100000">
                                          <p:val>
                                            <p:strVal val="#ppt_x"/>
                                          </p:val>
                                        </p:tav>
                                      </p:tavLst>
                                    </p:anim>
                                    <p:anim calcmode="lin" valueType="num">
                                      <p:cBhvr>
                                        <p:cTn id="30"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3" grpId="0"/>
      <p:bldP spid="14" grpId="0"/>
      <p:bldP spid="15"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3A0D4EE9-8E63-4A27-A63A-09A100D0BEEA}"/>
              </a:ext>
            </a:extLst>
          </p:cNvPr>
          <p:cNvSpPr/>
          <p:nvPr/>
        </p:nvSpPr>
        <p:spPr>
          <a:xfrm>
            <a:off x="1550504" y="1736035"/>
            <a:ext cx="8825948" cy="2585323"/>
          </a:xfrm>
          <a:prstGeom prst="round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78F409F-D878-409C-9F78-1CA46D6F0CC3}"/>
              </a:ext>
            </a:extLst>
          </p:cNvPr>
          <p:cNvSpPr/>
          <p:nvPr/>
        </p:nvSpPr>
        <p:spPr>
          <a:xfrm>
            <a:off x="3674943" y="840938"/>
            <a:ext cx="4842114" cy="400110"/>
          </a:xfrm>
          <a:prstGeom prst="rect">
            <a:avLst/>
          </a:prstGeom>
        </p:spPr>
        <p:txBody>
          <a:bodyPr wrap="square">
            <a:spAutoFit/>
          </a:bodyPr>
          <a:lstStyle/>
          <a:p>
            <a:pPr algn="just"/>
            <a:r>
              <a:rPr lang="en-US" sz="2000" b="1" dirty="0">
                <a:solidFill>
                  <a:schemeClr val="tx2">
                    <a:lumMod val="50000"/>
                  </a:schemeClr>
                </a:solidFill>
                <a:latin typeface="Bahnschrift" panose="020B0502040204020203" pitchFamily="34" charset="0"/>
                <a:cs typeface="Arial" panose="020B0604020202020204" pitchFamily="34" charset="0"/>
              </a:rPr>
              <a:t>“The symbols of the temple teach us truth”</a:t>
            </a:r>
          </a:p>
        </p:txBody>
      </p:sp>
      <p:sp>
        <p:nvSpPr>
          <p:cNvPr id="6" name="Rectangle 5">
            <a:extLst>
              <a:ext uri="{FF2B5EF4-FFF2-40B4-BE49-F238E27FC236}">
                <a16:creationId xmlns:a16="http://schemas.microsoft.com/office/drawing/2014/main" id="{E4226207-CE63-46DE-B6F2-2AD5A03540AE}"/>
              </a:ext>
            </a:extLst>
          </p:cNvPr>
          <p:cNvSpPr/>
          <p:nvPr/>
        </p:nvSpPr>
        <p:spPr>
          <a:xfrm>
            <a:off x="1617970" y="873972"/>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25-27, 30</a:t>
            </a:r>
          </a:p>
        </p:txBody>
      </p:sp>
      <p:sp>
        <p:nvSpPr>
          <p:cNvPr id="7" name="Rectangle 6">
            <a:extLst>
              <a:ext uri="{FF2B5EF4-FFF2-40B4-BE49-F238E27FC236}">
                <a16:creationId xmlns:a16="http://schemas.microsoft.com/office/drawing/2014/main" id="{535263E0-7C2E-4961-B1C7-B5673CD51F7C}"/>
              </a:ext>
            </a:extLst>
          </p:cNvPr>
          <p:cNvSpPr/>
          <p:nvPr/>
        </p:nvSpPr>
        <p:spPr>
          <a:xfrm>
            <a:off x="3047998" y="1736035"/>
            <a:ext cx="7222435" cy="2585323"/>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temple is a house of learning. Much of the instruction imparted in the temple is symbolic and learned by the Spirit. This means we are taught from on high. Temple covenants and ordinances are a powerful symbol of Christ and His Atonement. We all receive the same instruction, but our understanding of the meaning of the ordinances and covenants will increase as we return to the temple often with the attitude of learning and contemplating the eternal truths taught” (Silvia H. Allred, “Holy Temples, Sacred Covenants,” Ensign or Liahona, Nov. 2008, 113). </a:t>
            </a:r>
          </a:p>
        </p:txBody>
      </p:sp>
      <p:pic>
        <p:nvPicPr>
          <p:cNvPr id="8" name="Picture 7">
            <a:extLst>
              <a:ext uri="{FF2B5EF4-FFF2-40B4-BE49-F238E27FC236}">
                <a16:creationId xmlns:a16="http://schemas.microsoft.com/office/drawing/2014/main" id="{CF6EA0EF-C91B-49D2-9381-3CFD508601BA}"/>
              </a:ext>
            </a:extLst>
          </p:cNvPr>
          <p:cNvPicPr>
            <a:picLocks noChangeAspect="1"/>
          </p:cNvPicPr>
          <p:nvPr/>
        </p:nvPicPr>
        <p:blipFill rotWithShape="1">
          <a:blip r:embed="rId2"/>
          <a:srcRect l="16848" t="40382" r="74457" b="39512"/>
          <a:stretch/>
        </p:blipFill>
        <p:spPr>
          <a:xfrm>
            <a:off x="1789042" y="1868703"/>
            <a:ext cx="1258955" cy="1636641"/>
          </a:xfrm>
          <a:prstGeom prst="rect">
            <a:avLst/>
          </a:prstGeom>
        </p:spPr>
      </p:pic>
      <p:sp>
        <p:nvSpPr>
          <p:cNvPr id="9" name="Rectangle 8">
            <a:extLst>
              <a:ext uri="{FF2B5EF4-FFF2-40B4-BE49-F238E27FC236}">
                <a16:creationId xmlns:a16="http://schemas.microsoft.com/office/drawing/2014/main" id="{364E1AA9-ADBF-4C05-A536-E3989A2B9A6B}"/>
              </a:ext>
            </a:extLst>
          </p:cNvPr>
          <p:cNvSpPr/>
          <p:nvPr/>
        </p:nvSpPr>
        <p:spPr>
          <a:xfrm>
            <a:off x="1834064" y="3697907"/>
            <a:ext cx="1168910"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Sister</a:t>
            </a:r>
          </a:p>
          <a:p>
            <a:pPr algn="ctr"/>
            <a:r>
              <a:rPr lang="en-US" sz="1100" b="1" dirty="0">
                <a:solidFill>
                  <a:schemeClr val="bg1"/>
                </a:solidFill>
                <a:latin typeface="Arial" panose="020B0604020202020204" pitchFamily="34" charset="0"/>
                <a:cs typeface="Arial" panose="020B0604020202020204" pitchFamily="34" charset="0"/>
              </a:rPr>
              <a:t>Silvia H. Allred</a:t>
            </a:r>
            <a:endParaRPr lang="en-US" sz="1100" b="1" dirty="0"/>
          </a:p>
        </p:txBody>
      </p:sp>
    </p:spTree>
    <p:extLst>
      <p:ext uri="{BB962C8B-B14F-4D97-AF65-F5344CB8AC3E}">
        <p14:creationId xmlns:p14="http://schemas.microsoft.com/office/powerpoint/2010/main" val="97021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0D08E930-A4E3-4BD4-A4EB-45A48C43383F}"/>
              </a:ext>
            </a:extLst>
          </p:cNvPr>
          <p:cNvSpPr/>
          <p:nvPr/>
        </p:nvSpPr>
        <p:spPr>
          <a:xfrm>
            <a:off x="1310714" y="1271704"/>
            <a:ext cx="9025982" cy="2157296"/>
          </a:xfrm>
          <a:prstGeom prst="round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Rounded 13">
            <a:extLst>
              <a:ext uri="{FF2B5EF4-FFF2-40B4-BE49-F238E27FC236}">
                <a16:creationId xmlns:a16="http://schemas.microsoft.com/office/drawing/2014/main" id="{7230904A-0757-4174-A1C3-411EA4E4362B}"/>
              </a:ext>
            </a:extLst>
          </p:cNvPr>
          <p:cNvSpPr/>
          <p:nvPr/>
        </p:nvSpPr>
        <p:spPr>
          <a:xfrm>
            <a:off x="2093843" y="4272546"/>
            <a:ext cx="7871792" cy="1969228"/>
          </a:xfrm>
          <a:prstGeom prst="round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031A858-5309-4C54-8BBA-6E6C9F93A547}"/>
              </a:ext>
            </a:extLst>
          </p:cNvPr>
          <p:cNvSpPr/>
          <p:nvPr/>
        </p:nvSpPr>
        <p:spPr>
          <a:xfrm>
            <a:off x="1410121" y="783607"/>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28:36. </a:t>
            </a:r>
          </a:p>
        </p:txBody>
      </p:sp>
      <p:sp>
        <p:nvSpPr>
          <p:cNvPr id="6" name="Rectangle 5">
            <a:extLst>
              <a:ext uri="{FF2B5EF4-FFF2-40B4-BE49-F238E27FC236}">
                <a16:creationId xmlns:a16="http://schemas.microsoft.com/office/drawing/2014/main" id="{DDC359F5-3C34-4AEF-86EA-3AB0FB8EF30A}"/>
              </a:ext>
            </a:extLst>
          </p:cNvPr>
          <p:cNvSpPr/>
          <p:nvPr/>
        </p:nvSpPr>
        <p:spPr>
          <a:xfrm>
            <a:off x="3210614" y="783607"/>
            <a:ext cx="2646878" cy="369332"/>
          </a:xfrm>
          <a:prstGeom prst="rect">
            <a:avLst/>
          </a:prstGeom>
        </p:spPr>
        <p:txBody>
          <a:bodyPr wrap="none">
            <a:spAutoFit/>
          </a:bodyPr>
          <a:lstStyle/>
          <a:p>
            <a:r>
              <a:rPr lang="en-US" b="1" dirty="0">
                <a:solidFill>
                  <a:schemeClr val="tx2">
                    <a:lumMod val="50000"/>
                  </a:schemeClr>
                </a:solidFill>
                <a:latin typeface="Arial" panose="020B0604020202020204" pitchFamily="34" charset="0"/>
                <a:cs typeface="Arial" panose="020B0604020202020204" pitchFamily="34" charset="0"/>
              </a:rPr>
              <a:t>“Holiness to the Lord”</a:t>
            </a:r>
            <a:endParaRPr lang="en-US" dirty="0">
              <a:solidFill>
                <a:schemeClr val="tx2">
                  <a:lumMod val="50000"/>
                </a:schemeClr>
              </a:solidFill>
            </a:endParaRPr>
          </a:p>
        </p:txBody>
      </p:sp>
      <p:sp>
        <p:nvSpPr>
          <p:cNvPr id="7" name="Rectangle 6">
            <a:extLst>
              <a:ext uri="{FF2B5EF4-FFF2-40B4-BE49-F238E27FC236}">
                <a16:creationId xmlns:a16="http://schemas.microsoft.com/office/drawing/2014/main" id="{70AAEF8D-0637-4B69-99FE-3987E17640DE}"/>
              </a:ext>
            </a:extLst>
          </p:cNvPr>
          <p:cNvSpPr/>
          <p:nvPr/>
        </p:nvSpPr>
        <p:spPr>
          <a:xfrm>
            <a:off x="2813049" y="1289953"/>
            <a:ext cx="7523647" cy="2139047"/>
          </a:xfrm>
          <a:prstGeom prst="rect">
            <a:avLst/>
          </a:prstGeom>
        </p:spPr>
        <p:txBody>
          <a:bodyPr wrap="square">
            <a:spAutoFit/>
          </a:bodyPr>
          <a:lstStyle/>
          <a:p>
            <a:pPr algn="just"/>
            <a:r>
              <a:rPr lang="en-US" sz="1900" dirty="0">
                <a:solidFill>
                  <a:schemeClr val="bg1"/>
                </a:solidFill>
                <a:latin typeface="Arial" panose="020B0604020202020204" pitchFamily="34" charset="0"/>
                <a:cs typeface="Arial" panose="020B0604020202020204" pitchFamily="34" charset="0"/>
              </a:rPr>
              <a:t>“Inscribed on each temple are the words ‘holiness to the Lord’ [see Exodus 28:36; 39:30; Psalm 93:5]. That statement designates both the temple and its purposes as holy. Those who enter the temple are also to bear the attribute of holiness [see Exodus 19:5–6]. As temples are prepared for the people, the people need to prepare themselves for the temple” (Russell M. Nelson, “Prepare for the Blessings of the Temple,” Ensign, Oct. 2010, 41). </a:t>
            </a:r>
          </a:p>
        </p:txBody>
      </p:sp>
      <p:sp>
        <p:nvSpPr>
          <p:cNvPr id="8" name="Rectangle 7">
            <a:extLst>
              <a:ext uri="{FF2B5EF4-FFF2-40B4-BE49-F238E27FC236}">
                <a16:creationId xmlns:a16="http://schemas.microsoft.com/office/drawing/2014/main" id="{6E885A80-AF9B-4A73-8228-59A5A74AC219}"/>
              </a:ext>
            </a:extLst>
          </p:cNvPr>
          <p:cNvSpPr/>
          <p:nvPr/>
        </p:nvSpPr>
        <p:spPr>
          <a:xfrm>
            <a:off x="1310714" y="2905892"/>
            <a:ext cx="1502335"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Russell M. Nelson</a:t>
            </a:r>
            <a:endParaRPr lang="en-US" sz="1200" b="1" dirty="0"/>
          </a:p>
        </p:txBody>
      </p:sp>
      <p:pic>
        <p:nvPicPr>
          <p:cNvPr id="9" name="Picture 8">
            <a:extLst>
              <a:ext uri="{FF2B5EF4-FFF2-40B4-BE49-F238E27FC236}">
                <a16:creationId xmlns:a16="http://schemas.microsoft.com/office/drawing/2014/main" id="{770CBEF3-EA23-4616-8DE0-AB10A9875FE2}"/>
              </a:ext>
            </a:extLst>
          </p:cNvPr>
          <p:cNvPicPr>
            <a:picLocks noChangeAspect="1"/>
          </p:cNvPicPr>
          <p:nvPr/>
        </p:nvPicPr>
        <p:blipFill rotWithShape="1">
          <a:blip r:embed="rId2"/>
          <a:srcRect l="12935" t="46507" r="78587" b="33519"/>
          <a:stretch/>
        </p:blipFill>
        <p:spPr>
          <a:xfrm>
            <a:off x="1507855" y="1438214"/>
            <a:ext cx="1108053" cy="1467678"/>
          </a:xfrm>
          <a:prstGeom prst="rect">
            <a:avLst/>
          </a:prstGeom>
        </p:spPr>
      </p:pic>
      <p:sp>
        <p:nvSpPr>
          <p:cNvPr id="10" name="Rectangle 9">
            <a:extLst>
              <a:ext uri="{FF2B5EF4-FFF2-40B4-BE49-F238E27FC236}">
                <a16:creationId xmlns:a16="http://schemas.microsoft.com/office/drawing/2014/main" id="{995851F8-3F7A-4B18-8C61-DF5604F5ACC7}"/>
              </a:ext>
            </a:extLst>
          </p:cNvPr>
          <p:cNvSpPr/>
          <p:nvPr/>
        </p:nvSpPr>
        <p:spPr>
          <a:xfrm>
            <a:off x="3765411" y="4272546"/>
            <a:ext cx="6054450" cy="1754326"/>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setting apart may be taken literally; it is a setting apart from sin, apart from the carnal; apart from everything which is crude, low, vicious, cheap, or vulgar; set apart from the world to a higher plane of thought and activity” (Spencer W. Kimball, The Teachings of Spencer W. Kimball, ed. Edward L. Kimball [1982], 478)</a:t>
            </a:r>
          </a:p>
        </p:txBody>
      </p:sp>
      <p:pic>
        <p:nvPicPr>
          <p:cNvPr id="11" name="Picture 10">
            <a:extLst>
              <a:ext uri="{FF2B5EF4-FFF2-40B4-BE49-F238E27FC236}">
                <a16:creationId xmlns:a16="http://schemas.microsoft.com/office/drawing/2014/main" id="{8A39D499-C535-4E53-BDE7-47A8BE5F648A}"/>
              </a:ext>
            </a:extLst>
          </p:cNvPr>
          <p:cNvPicPr>
            <a:picLocks noChangeAspect="1"/>
          </p:cNvPicPr>
          <p:nvPr/>
        </p:nvPicPr>
        <p:blipFill rotWithShape="1">
          <a:blip r:embed="rId3"/>
          <a:srcRect l="17174" t="42110" r="75000" b="37965"/>
          <a:stretch/>
        </p:blipFill>
        <p:spPr>
          <a:xfrm>
            <a:off x="2372139" y="4391222"/>
            <a:ext cx="1165614" cy="1249065"/>
          </a:xfrm>
          <a:prstGeom prst="rect">
            <a:avLst/>
          </a:prstGeom>
        </p:spPr>
      </p:pic>
      <p:sp>
        <p:nvSpPr>
          <p:cNvPr id="12" name="Rectangle 11">
            <a:extLst>
              <a:ext uri="{FF2B5EF4-FFF2-40B4-BE49-F238E27FC236}">
                <a16:creationId xmlns:a16="http://schemas.microsoft.com/office/drawing/2014/main" id="{9320D67A-8A2E-4654-9A95-AEBBD3C99979}"/>
              </a:ext>
            </a:extLst>
          </p:cNvPr>
          <p:cNvSpPr/>
          <p:nvPr/>
        </p:nvSpPr>
        <p:spPr>
          <a:xfrm>
            <a:off x="2243554" y="5658437"/>
            <a:ext cx="1377300" cy="400110"/>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President</a:t>
            </a:r>
          </a:p>
          <a:p>
            <a:pPr algn="ctr"/>
            <a:r>
              <a:rPr lang="en-US" sz="1000" b="1" dirty="0">
                <a:solidFill>
                  <a:schemeClr val="bg1"/>
                </a:solidFill>
                <a:latin typeface="Arial" panose="020B0604020202020204" pitchFamily="34" charset="0"/>
                <a:cs typeface="Arial" panose="020B0604020202020204" pitchFamily="34" charset="0"/>
              </a:rPr>
              <a:t>Spencer W. Kimball</a:t>
            </a:r>
            <a:endParaRPr lang="en-US" sz="1000" b="1" dirty="0"/>
          </a:p>
        </p:txBody>
      </p:sp>
      <p:sp>
        <p:nvSpPr>
          <p:cNvPr id="13" name="Rectangle 12">
            <a:extLst>
              <a:ext uri="{FF2B5EF4-FFF2-40B4-BE49-F238E27FC236}">
                <a16:creationId xmlns:a16="http://schemas.microsoft.com/office/drawing/2014/main" id="{0181F81A-8AFF-4446-89F8-4B86E8E7119C}"/>
              </a:ext>
            </a:extLst>
          </p:cNvPr>
          <p:cNvSpPr/>
          <p:nvPr/>
        </p:nvSpPr>
        <p:spPr>
          <a:xfrm>
            <a:off x="1410121" y="3784449"/>
            <a:ext cx="587853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29:1–21. </a:t>
            </a:r>
            <a:r>
              <a:rPr lang="en-US" b="1" dirty="0">
                <a:solidFill>
                  <a:schemeClr val="tx2">
                    <a:lumMod val="50000"/>
                  </a:schemeClr>
                </a:solidFill>
                <a:latin typeface="Arial" panose="020B0604020202020204" pitchFamily="34" charset="0"/>
                <a:cs typeface="Arial" panose="020B0604020202020204" pitchFamily="34" charset="0"/>
              </a:rPr>
              <a:t>What does it mean to be set apart?</a:t>
            </a:r>
          </a:p>
        </p:txBody>
      </p:sp>
    </p:spTree>
    <p:extLst>
      <p:ext uri="{BB962C8B-B14F-4D97-AF65-F5344CB8AC3E}">
        <p14:creationId xmlns:p14="http://schemas.microsoft.com/office/powerpoint/2010/main" val="13539524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0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10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10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10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1" y="406428"/>
            <a:ext cx="2510069"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LESSONS 52 &amp; 53</a:t>
            </a:r>
          </a:p>
        </p:txBody>
      </p:sp>
      <p:sp>
        <p:nvSpPr>
          <p:cNvPr id="2" name="Rectangle 1">
            <a:extLst>
              <a:ext uri="{FF2B5EF4-FFF2-40B4-BE49-F238E27FC236}">
                <a16:creationId xmlns:a16="http://schemas.microsoft.com/office/drawing/2014/main" id="{BC410618-AFD9-4EF6-90F5-EA4DDB2D6341}"/>
              </a:ext>
            </a:extLst>
          </p:cNvPr>
          <p:cNvSpPr/>
          <p:nvPr/>
        </p:nvSpPr>
        <p:spPr>
          <a:xfrm>
            <a:off x="4015943" y="3013501"/>
            <a:ext cx="4160113" cy="830997"/>
          </a:xfrm>
          <a:prstGeom prst="rect">
            <a:avLst/>
          </a:prstGeom>
        </p:spPr>
        <p:txBody>
          <a:bodyPr wrap="none">
            <a:spAutoFit/>
          </a:bodyPr>
          <a:lstStyle/>
          <a:p>
            <a:r>
              <a:rPr lang="en-US" sz="4800" b="1" dirty="0">
                <a:solidFill>
                  <a:schemeClr val="bg2">
                    <a:lumMod val="75000"/>
                  </a:schemeClr>
                </a:solidFill>
                <a:latin typeface="Arial" panose="020B0604020202020204" pitchFamily="34" charset="0"/>
                <a:cs typeface="Arial" panose="020B0604020202020204" pitchFamily="34" charset="0"/>
              </a:rPr>
              <a:t>Exodus 25-31</a:t>
            </a:r>
          </a:p>
        </p:txBody>
      </p:sp>
    </p:spTree>
    <p:extLst>
      <p:ext uri="{BB962C8B-B14F-4D97-AF65-F5344CB8AC3E}">
        <p14:creationId xmlns:p14="http://schemas.microsoft.com/office/powerpoint/2010/main" val="339911081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B555E2-95A5-4A07-B4B8-A577B0257A53}"/>
              </a:ext>
            </a:extLst>
          </p:cNvPr>
          <p:cNvSpPr/>
          <p:nvPr/>
        </p:nvSpPr>
        <p:spPr>
          <a:xfrm>
            <a:off x="2173291" y="2767280"/>
            <a:ext cx="7845417" cy="1323439"/>
          </a:xfrm>
          <a:prstGeom prst="rect">
            <a:avLst/>
          </a:prstGeom>
        </p:spPr>
        <p:txBody>
          <a:bodyPr wrap="none">
            <a:spAutoFit/>
          </a:bodyPr>
          <a:lstStyle/>
          <a:p>
            <a:pPr algn="ctr"/>
            <a:r>
              <a:rPr lang="en-US" sz="4000" dirty="0">
                <a:solidFill>
                  <a:schemeClr val="bg2">
                    <a:lumMod val="75000"/>
                  </a:schemeClr>
                </a:solidFill>
                <a:latin typeface="Bahnschrift" panose="020B0502040204020203" pitchFamily="34" charset="0"/>
              </a:rPr>
              <a:t>“The Lord instructs the children of </a:t>
            </a:r>
          </a:p>
          <a:p>
            <a:pPr algn="ctr"/>
            <a:r>
              <a:rPr lang="en-US" sz="4000" dirty="0">
                <a:solidFill>
                  <a:schemeClr val="bg2">
                    <a:lumMod val="75000"/>
                  </a:schemeClr>
                </a:solidFill>
                <a:latin typeface="Bahnschrift" panose="020B0502040204020203" pitchFamily="34" charset="0"/>
              </a:rPr>
              <a:t>Israel to build a sanctuary”</a:t>
            </a:r>
          </a:p>
        </p:txBody>
      </p:sp>
      <p:sp>
        <p:nvSpPr>
          <p:cNvPr id="4" name="Rectangle 3">
            <a:extLst>
              <a:ext uri="{FF2B5EF4-FFF2-40B4-BE49-F238E27FC236}">
                <a16:creationId xmlns:a16="http://schemas.microsoft.com/office/drawing/2014/main" id="{5965E956-4C0E-4FE1-A7BE-53D23109913A}"/>
              </a:ext>
            </a:extLst>
          </p:cNvPr>
          <p:cNvSpPr/>
          <p:nvPr/>
        </p:nvSpPr>
        <p:spPr>
          <a:xfrm>
            <a:off x="1051888" y="783607"/>
            <a:ext cx="1923925"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Exodus 25:1-8</a:t>
            </a:r>
          </a:p>
        </p:txBody>
      </p:sp>
    </p:spTree>
    <p:extLst>
      <p:ext uri="{BB962C8B-B14F-4D97-AF65-F5344CB8AC3E}">
        <p14:creationId xmlns:p14="http://schemas.microsoft.com/office/powerpoint/2010/main" val="190498686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A25DBF-EB62-4C79-9840-84FBF3A07D70}"/>
              </a:ext>
            </a:extLst>
          </p:cNvPr>
          <p:cNvSpPr/>
          <p:nvPr/>
        </p:nvSpPr>
        <p:spPr>
          <a:xfrm>
            <a:off x="1113810" y="1542654"/>
            <a:ext cx="1762449" cy="90899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083741B-54EE-4773-9294-F0AAC2132DF6}"/>
              </a:ext>
            </a:extLst>
          </p:cNvPr>
          <p:cNvSpPr/>
          <p:nvPr/>
        </p:nvSpPr>
        <p:spPr>
          <a:xfrm>
            <a:off x="1107182" y="1911986"/>
            <a:ext cx="9554191" cy="262901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F329FD6-044B-40D2-B050-B2C67DF17C84}"/>
              </a:ext>
            </a:extLst>
          </p:cNvPr>
          <p:cNvSpPr/>
          <p:nvPr/>
        </p:nvSpPr>
        <p:spPr>
          <a:xfrm>
            <a:off x="1166818" y="968273"/>
            <a:ext cx="475001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are we blessed by building temples?</a:t>
            </a:r>
          </a:p>
        </p:txBody>
      </p:sp>
      <p:sp>
        <p:nvSpPr>
          <p:cNvPr id="4" name="Rectangle 3">
            <a:extLst>
              <a:ext uri="{FF2B5EF4-FFF2-40B4-BE49-F238E27FC236}">
                <a16:creationId xmlns:a16="http://schemas.microsoft.com/office/drawing/2014/main" id="{99646642-45A5-4A60-ABC9-0FFA26AD76D7}"/>
              </a:ext>
            </a:extLst>
          </p:cNvPr>
          <p:cNvSpPr/>
          <p:nvPr/>
        </p:nvSpPr>
        <p:spPr>
          <a:xfrm>
            <a:off x="1166818" y="1542654"/>
            <a:ext cx="1749197" cy="369332"/>
          </a:xfrm>
          <a:prstGeom prst="rect">
            <a:avLst/>
          </a:prstGeom>
        </p:spPr>
        <p:txBody>
          <a:bodyPr wrap="none">
            <a:spAutoFit/>
          </a:bodyPr>
          <a:lstStyle/>
          <a:p>
            <a:pPr algn="just"/>
            <a:r>
              <a:rPr lang="en-US" b="1" dirty="0">
                <a:latin typeface="Arial" panose="020B0604020202020204" pitchFamily="34" charset="0"/>
                <a:cs typeface="Arial" panose="020B0604020202020204" pitchFamily="34" charset="0"/>
              </a:rPr>
              <a:t>Exodus 25:1-8</a:t>
            </a:r>
          </a:p>
        </p:txBody>
      </p:sp>
      <p:sp>
        <p:nvSpPr>
          <p:cNvPr id="5" name="Rectangle 4">
            <a:extLst>
              <a:ext uri="{FF2B5EF4-FFF2-40B4-BE49-F238E27FC236}">
                <a16:creationId xmlns:a16="http://schemas.microsoft.com/office/drawing/2014/main" id="{CC41504E-43C8-4521-BC34-F7093FCAB20D}"/>
              </a:ext>
            </a:extLst>
          </p:cNvPr>
          <p:cNvSpPr/>
          <p:nvPr/>
        </p:nvSpPr>
        <p:spPr>
          <a:xfrm>
            <a:off x="1166818" y="1902407"/>
            <a:ext cx="9434921"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unto Moses,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Speak unto the children of Israel, that they bring me an offering: of every man that giveth it willingly with his heart ye shall take my offering.</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this is the offering which ye shall take of them; gold, and silver, and brass,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blue, and purple, and scarlet, and fine linen, and goats’ hair,</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rams’ skins dyed red, and badgers’ skins, and shittim wood,</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Oil for the light, spices for anointing oil, and for sweet incense,</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Onyx stones, and stones to be set in the ephod, and in the breastplate.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let them make me a sanctuary; that I may dwell among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9B3556E-1EF7-44F6-94C3-D56FAFD9433F}"/>
              </a:ext>
            </a:extLst>
          </p:cNvPr>
          <p:cNvSpPr/>
          <p:nvPr/>
        </p:nvSpPr>
        <p:spPr>
          <a:xfrm>
            <a:off x="1166819" y="4576683"/>
            <a:ext cx="71481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the Lord command the Israelites to build a tabernacle?</a:t>
            </a:r>
          </a:p>
        </p:txBody>
      </p:sp>
      <p:sp>
        <p:nvSpPr>
          <p:cNvPr id="7" name="Rectangle 6">
            <a:extLst>
              <a:ext uri="{FF2B5EF4-FFF2-40B4-BE49-F238E27FC236}">
                <a16:creationId xmlns:a16="http://schemas.microsoft.com/office/drawing/2014/main" id="{91C20345-A80A-4638-87AD-488C52D30879}"/>
              </a:ext>
            </a:extLst>
          </p:cNvPr>
          <p:cNvSpPr/>
          <p:nvPr/>
        </p:nvSpPr>
        <p:spPr>
          <a:xfrm>
            <a:off x="1166818" y="4966763"/>
            <a:ext cx="65966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learn about modern temples from this verse?</a:t>
            </a:r>
          </a:p>
        </p:txBody>
      </p:sp>
      <p:sp>
        <p:nvSpPr>
          <p:cNvPr id="8" name="Rectangle 7">
            <a:extLst>
              <a:ext uri="{FF2B5EF4-FFF2-40B4-BE49-F238E27FC236}">
                <a16:creationId xmlns:a16="http://schemas.microsoft.com/office/drawing/2014/main" id="{2DD2FD2A-D70A-4E6C-B47B-60829EA2B99C}"/>
              </a:ext>
            </a:extLst>
          </p:cNvPr>
          <p:cNvSpPr/>
          <p:nvPr/>
        </p:nvSpPr>
        <p:spPr>
          <a:xfrm>
            <a:off x="1153566" y="5371780"/>
            <a:ext cx="7148110"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commands us to build temples so He can dwell among us.</a:t>
            </a:r>
          </a:p>
        </p:txBody>
      </p:sp>
      <p:sp>
        <p:nvSpPr>
          <p:cNvPr id="9" name="Rectangle 8">
            <a:extLst>
              <a:ext uri="{FF2B5EF4-FFF2-40B4-BE49-F238E27FC236}">
                <a16:creationId xmlns:a16="http://schemas.microsoft.com/office/drawing/2014/main" id="{DAACEF3A-6BB4-433E-8F53-36032A05CF14}"/>
              </a:ext>
            </a:extLst>
          </p:cNvPr>
          <p:cNvSpPr/>
          <p:nvPr/>
        </p:nvSpPr>
        <p:spPr>
          <a:xfrm>
            <a:off x="1166818" y="5800633"/>
            <a:ext cx="966613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closer to God because you visited the temple grounds or participated in temple ordinances?</a:t>
            </a:r>
          </a:p>
        </p:txBody>
      </p:sp>
    </p:spTree>
    <p:extLst>
      <p:ext uri="{BB962C8B-B14F-4D97-AF65-F5344CB8AC3E}">
        <p14:creationId xmlns:p14="http://schemas.microsoft.com/office/powerpoint/2010/main" val="7989608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8)">
                                      <p:cBhvr>
                                        <p:cTn id="4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p:bldP spid="8"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30D1B-7D85-4B08-8B50-3FAAD55643A8}"/>
              </a:ext>
            </a:extLst>
          </p:cNvPr>
          <p:cNvSpPr/>
          <p:nvPr/>
        </p:nvSpPr>
        <p:spPr>
          <a:xfrm>
            <a:off x="3048000" y="2459504"/>
            <a:ext cx="6096000" cy="1938992"/>
          </a:xfrm>
          <a:prstGeom prst="rect">
            <a:avLst/>
          </a:prstGeom>
        </p:spPr>
        <p:txBody>
          <a:bodyPr>
            <a:spAutoFit/>
          </a:bodyPr>
          <a:lstStyle/>
          <a:p>
            <a:pPr algn="ctr"/>
            <a:r>
              <a:rPr lang="en-US" sz="4000" dirty="0">
                <a:solidFill>
                  <a:schemeClr val="bg2"/>
                </a:solidFill>
                <a:latin typeface="Bahnschrift" panose="020B0502040204020203" pitchFamily="34" charset="0"/>
                <a:cs typeface="Arial" panose="020B0604020202020204" pitchFamily="34" charset="0"/>
              </a:rPr>
              <a:t>“The Lord reveals the pattern for building and furnishing the tabernacle”</a:t>
            </a:r>
          </a:p>
        </p:txBody>
      </p:sp>
      <p:sp>
        <p:nvSpPr>
          <p:cNvPr id="4" name="Rectangle 3">
            <a:extLst>
              <a:ext uri="{FF2B5EF4-FFF2-40B4-BE49-F238E27FC236}">
                <a16:creationId xmlns:a16="http://schemas.microsoft.com/office/drawing/2014/main" id="{A3DEE8FC-784E-44B8-85DC-21AA94EC1733}"/>
              </a:ext>
            </a:extLst>
          </p:cNvPr>
          <p:cNvSpPr/>
          <p:nvPr/>
        </p:nvSpPr>
        <p:spPr>
          <a:xfrm>
            <a:off x="1051888" y="783607"/>
            <a:ext cx="2954655"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Exodus 25:9-30:38 	</a:t>
            </a:r>
          </a:p>
        </p:txBody>
      </p:sp>
    </p:spTree>
    <p:extLst>
      <p:ext uri="{BB962C8B-B14F-4D97-AF65-F5344CB8AC3E}">
        <p14:creationId xmlns:p14="http://schemas.microsoft.com/office/powerpoint/2010/main" val="10998348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9A5453-9BEA-43DB-806B-A4619D2BFB29}"/>
              </a:ext>
            </a:extLst>
          </p:cNvPr>
          <p:cNvSpPr/>
          <p:nvPr/>
        </p:nvSpPr>
        <p:spPr>
          <a:xfrm>
            <a:off x="1308506" y="696150"/>
            <a:ext cx="1608133" cy="54716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D493C818-E76D-4D38-9CCC-EF331395A633}"/>
              </a:ext>
            </a:extLst>
          </p:cNvPr>
          <p:cNvSpPr/>
          <p:nvPr/>
        </p:nvSpPr>
        <p:spPr>
          <a:xfrm>
            <a:off x="1308506" y="1033121"/>
            <a:ext cx="9107690" cy="61279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7BEE83B-7DA9-4810-9D2B-CCE633256AE6}"/>
              </a:ext>
            </a:extLst>
          </p:cNvPr>
          <p:cNvSpPr/>
          <p:nvPr/>
        </p:nvSpPr>
        <p:spPr>
          <a:xfrm>
            <a:off x="1344267" y="2879161"/>
            <a:ext cx="8767142" cy="37204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5FCD98-AA45-4536-8307-12235FD24A98}"/>
              </a:ext>
            </a:extLst>
          </p:cNvPr>
          <p:cNvCxnSpPr/>
          <p:nvPr/>
        </p:nvCxnSpPr>
        <p:spPr>
          <a:xfrm>
            <a:off x="1326386" y="2835966"/>
            <a:ext cx="8785023"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8181B0E3-E0CC-4D7F-AAE2-553E1F50CD7F}"/>
              </a:ext>
            </a:extLst>
          </p:cNvPr>
          <p:cNvCxnSpPr/>
          <p:nvPr/>
        </p:nvCxnSpPr>
        <p:spPr>
          <a:xfrm>
            <a:off x="1326386" y="6606209"/>
            <a:ext cx="8785023"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CFC4639E-F9B5-482C-9B09-7B17BEEFEA86}"/>
              </a:ext>
            </a:extLst>
          </p:cNvPr>
          <p:cNvCxnSpPr/>
          <p:nvPr/>
        </p:nvCxnSpPr>
        <p:spPr>
          <a:xfrm>
            <a:off x="10111409" y="2835966"/>
            <a:ext cx="0" cy="3776870"/>
          </a:xfrm>
          <a:prstGeom prst="line">
            <a:avLst/>
          </a:prstGeom>
          <a:ln w="38100"/>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90F17EDC-22C8-42E3-A564-38073D4C2AB2}"/>
              </a:ext>
            </a:extLst>
          </p:cNvPr>
          <p:cNvCxnSpPr/>
          <p:nvPr/>
        </p:nvCxnSpPr>
        <p:spPr>
          <a:xfrm>
            <a:off x="1326386" y="2835966"/>
            <a:ext cx="0" cy="3776870"/>
          </a:xfrm>
          <a:prstGeom prst="line">
            <a:avLst/>
          </a:prstGeom>
          <a:ln w="38100"/>
        </p:spPr>
        <p:style>
          <a:lnRef idx="3">
            <a:schemeClr val="dk1"/>
          </a:lnRef>
          <a:fillRef idx="0">
            <a:schemeClr val="dk1"/>
          </a:fillRef>
          <a:effectRef idx="2">
            <a:schemeClr val="dk1"/>
          </a:effectRef>
          <a:fontRef idx="minor">
            <a:schemeClr val="tx1"/>
          </a:fontRef>
        </p:style>
      </p:cxnSp>
      <p:sp>
        <p:nvSpPr>
          <p:cNvPr id="11" name="Rectangle 10">
            <a:extLst>
              <a:ext uri="{FF2B5EF4-FFF2-40B4-BE49-F238E27FC236}">
                <a16:creationId xmlns:a16="http://schemas.microsoft.com/office/drawing/2014/main" id="{6CFCA894-F587-4CFB-B5F7-908550011F63}"/>
              </a:ext>
            </a:extLst>
          </p:cNvPr>
          <p:cNvSpPr/>
          <p:nvPr/>
        </p:nvSpPr>
        <p:spPr>
          <a:xfrm>
            <a:off x="5183111" y="3882019"/>
            <a:ext cx="4164225" cy="1730270"/>
          </a:xfrm>
          <a:prstGeom prst="rect">
            <a:avLst/>
          </a:prstGeom>
          <a:solidFill>
            <a:schemeClr val="tx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0919035-7E8A-4747-9264-16ADCB7329BC}"/>
              </a:ext>
            </a:extLst>
          </p:cNvPr>
          <p:cNvCxnSpPr/>
          <p:nvPr/>
        </p:nvCxnSpPr>
        <p:spPr>
          <a:xfrm>
            <a:off x="7465102" y="3882019"/>
            <a:ext cx="0" cy="1736895"/>
          </a:xfrm>
          <a:prstGeom prst="line">
            <a:avLst/>
          </a:prstGeom>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B30B62EE-942D-4173-B18F-0795BFE48778}"/>
              </a:ext>
            </a:extLst>
          </p:cNvPr>
          <p:cNvSpPr/>
          <p:nvPr/>
        </p:nvSpPr>
        <p:spPr>
          <a:xfrm>
            <a:off x="6026046" y="5201153"/>
            <a:ext cx="644577" cy="14316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C1E0F3-FA25-47F6-A305-A23E56076813}"/>
              </a:ext>
            </a:extLst>
          </p:cNvPr>
          <p:cNvSpPr/>
          <p:nvPr/>
        </p:nvSpPr>
        <p:spPr>
          <a:xfrm>
            <a:off x="6844259" y="4509489"/>
            <a:ext cx="447207" cy="42319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21845D-9ED3-43E7-8FDA-6F1B5B5D791A}"/>
              </a:ext>
            </a:extLst>
          </p:cNvPr>
          <p:cNvSpPr/>
          <p:nvPr/>
        </p:nvSpPr>
        <p:spPr>
          <a:xfrm>
            <a:off x="6144012" y="4048099"/>
            <a:ext cx="408646" cy="3182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99D0E4A5-7786-4645-9396-3591595EDECF}"/>
              </a:ext>
            </a:extLst>
          </p:cNvPr>
          <p:cNvCxnSpPr>
            <a:cxnSpLocks/>
          </p:cNvCxnSpPr>
          <p:nvPr/>
        </p:nvCxnSpPr>
        <p:spPr>
          <a:xfrm>
            <a:off x="6024091" y="4207995"/>
            <a:ext cx="623341" cy="0"/>
          </a:xfrm>
          <a:prstGeom prst="line">
            <a:avLst/>
          </a:prstGeom>
          <a:ln w="38100">
            <a:solidFill>
              <a:schemeClr val="bg1"/>
            </a:solidFill>
          </a:ln>
        </p:spPr>
        <p:style>
          <a:lnRef idx="3">
            <a:schemeClr val="dk1"/>
          </a:lnRef>
          <a:fillRef idx="0">
            <a:schemeClr val="dk1"/>
          </a:fillRef>
          <a:effectRef idx="2">
            <a:schemeClr val="dk1"/>
          </a:effectRef>
          <a:fontRef idx="minor">
            <a:schemeClr val="tx1"/>
          </a:fontRef>
        </p:style>
      </p:cxnSp>
      <p:sp>
        <p:nvSpPr>
          <p:cNvPr id="20" name="Oval 19">
            <a:extLst>
              <a:ext uri="{FF2B5EF4-FFF2-40B4-BE49-F238E27FC236}">
                <a16:creationId xmlns:a16="http://schemas.microsoft.com/office/drawing/2014/main" id="{FAFC149E-ED91-46E2-839B-B441D961E4F3}"/>
              </a:ext>
            </a:extLst>
          </p:cNvPr>
          <p:cNvSpPr/>
          <p:nvPr/>
        </p:nvSpPr>
        <p:spPr>
          <a:xfrm>
            <a:off x="4241404" y="4509490"/>
            <a:ext cx="447202" cy="42319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E69540-9BB0-43EC-AA76-206C315F030E}"/>
              </a:ext>
            </a:extLst>
          </p:cNvPr>
          <p:cNvSpPr/>
          <p:nvPr/>
        </p:nvSpPr>
        <p:spPr>
          <a:xfrm>
            <a:off x="1780943" y="4420362"/>
            <a:ext cx="804318" cy="65358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91532E-E522-4CCD-81AF-8AE11D427DE2}"/>
              </a:ext>
            </a:extLst>
          </p:cNvPr>
          <p:cNvSpPr/>
          <p:nvPr/>
        </p:nvSpPr>
        <p:spPr>
          <a:xfrm>
            <a:off x="8305886" y="4340190"/>
            <a:ext cx="585866" cy="78361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D92B836-0E36-49FA-B45D-8FB5A3D01FE8}"/>
              </a:ext>
            </a:extLst>
          </p:cNvPr>
          <p:cNvSpPr/>
          <p:nvPr/>
        </p:nvSpPr>
        <p:spPr>
          <a:xfrm>
            <a:off x="8455787" y="4400222"/>
            <a:ext cx="322289" cy="3211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2719F23-2E5F-473A-ADB2-2ABA6F8FBA6D}"/>
              </a:ext>
            </a:extLst>
          </p:cNvPr>
          <p:cNvSpPr/>
          <p:nvPr/>
        </p:nvSpPr>
        <p:spPr>
          <a:xfrm>
            <a:off x="8443214" y="4733812"/>
            <a:ext cx="322289" cy="3211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lock Arc 24">
            <a:extLst>
              <a:ext uri="{FF2B5EF4-FFF2-40B4-BE49-F238E27FC236}">
                <a16:creationId xmlns:a16="http://schemas.microsoft.com/office/drawing/2014/main" id="{550BCFB9-4420-460B-9328-83E451BB0585}"/>
              </a:ext>
            </a:extLst>
          </p:cNvPr>
          <p:cNvSpPr/>
          <p:nvPr/>
        </p:nvSpPr>
        <p:spPr>
          <a:xfrm>
            <a:off x="8356394" y="4366367"/>
            <a:ext cx="495925" cy="527915"/>
          </a:xfrm>
          <a:prstGeom prst="blockArc">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lock Arc 25">
            <a:extLst>
              <a:ext uri="{FF2B5EF4-FFF2-40B4-BE49-F238E27FC236}">
                <a16:creationId xmlns:a16="http://schemas.microsoft.com/office/drawing/2014/main" id="{9149602C-8C48-4234-8371-5B2B00FF4455}"/>
              </a:ext>
            </a:extLst>
          </p:cNvPr>
          <p:cNvSpPr/>
          <p:nvPr/>
        </p:nvSpPr>
        <p:spPr>
          <a:xfrm rot="10800000">
            <a:off x="8356394" y="4676975"/>
            <a:ext cx="495925" cy="434613"/>
          </a:xfrm>
          <a:prstGeom prst="blockArc">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 name="Straight Connector 27">
            <a:extLst>
              <a:ext uri="{FF2B5EF4-FFF2-40B4-BE49-F238E27FC236}">
                <a16:creationId xmlns:a16="http://schemas.microsoft.com/office/drawing/2014/main" id="{88290CFD-F22B-4BBC-BE72-53CC2145A221}"/>
              </a:ext>
            </a:extLst>
          </p:cNvPr>
          <p:cNvCxnSpPr/>
          <p:nvPr/>
        </p:nvCxnSpPr>
        <p:spPr>
          <a:xfrm>
            <a:off x="1188328" y="3882019"/>
            <a:ext cx="29160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2CDF649-7160-4702-BA1F-2DE76DB31F26}"/>
              </a:ext>
            </a:extLst>
          </p:cNvPr>
          <p:cNvCxnSpPr/>
          <p:nvPr/>
        </p:nvCxnSpPr>
        <p:spPr>
          <a:xfrm>
            <a:off x="1173336" y="5614675"/>
            <a:ext cx="29160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DBED1D9-5B49-423A-A8F2-1FC6213845E8}"/>
              </a:ext>
            </a:extLst>
          </p:cNvPr>
          <p:cNvSpPr txBox="1"/>
          <p:nvPr/>
        </p:nvSpPr>
        <p:spPr>
          <a:xfrm rot="5400000">
            <a:off x="8729826" y="4505219"/>
            <a:ext cx="2047548" cy="400110"/>
          </a:xfrm>
          <a:prstGeom prst="rect">
            <a:avLst/>
          </a:prstGeom>
          <a:noFill/>
        </p:spPr>
        <p:txBody>
          <a:bodyPr wrap="none" rtlCol="0">
            <a:spAutoFit/>
          </a:bodyPr>
          <a:lstStyle/>
          <a:p>
            <a:r>
              <a:rPr lang="en-US" sz="2000" b="1" dirty="0">
                <a:solidFill>
                  <a:schemeClr val="bg1"/>
                </a:solidFill>
                <a:latin typeface="Arial" panose="020B0604020202020204" pitchFamily="34" charset="0"/>
                <a:cs typeface="Arial" panose="020B0604020202020204" pitchFamily="34" charset="0"/>
              </a:rPr>
              <a:t>The Tabernacle</a:t>
            </a:r>
          </a:p>
        </p:txBody>
      </p:sp>
      <p:sp>
        <p:nvSpPr>
          <p:cNvPr id="32" name="TextBox 31">
            <a:extLst>
              <a:ext uri="{FF2B5EF4-FFF2-40B4-BE49-F238E27FC236}">
                <a16:creationId xmlns:a16="http://schemas.microsoft.com/office/drawing/2014/main" id="{316DF013-C492-4090-A3B3-884857097F5F}"/>
              </a:ext>
            </a:extLst>
          </p:cNvPr>
          <p:cNvSpPr txBox="1"/>
          <p:nvPr/>
        </p:nvSpPr>
        <p:spPr>
          <a:xfrm rot="5400000">
            <a:off x="8324024" y="4639479"/>
            <a:ext cx="1681871"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The Most Holy Place</a:t>
            </a:r>
          </a:p>
        </p:txBody>
      </p:sp>
      <p:sp>
        <p:nvSpPr>
          <p:cNvPr id="33" name="TextBox 32">
            <a:extLst>
              <a:ext uri="{FF2B5EF4-FFF2-40B4-BE49-F238E27FC236}">
                <a16:creationId xmlns:a16="http://schemas.microsoft.com/office/drawing/2014/main" id="{58256448-FC3B-45BB-8C88-22AFC44CAD98}"/>
              </a:ext>
            </a:extLst>
          </p:cNvPr>
          <p:cNvSpPr txBox="1"/>
          <p:nvPr/>
        </p:nvSpPr>
        <p:spPr>
          <a:xfrm rot="5400000">
            <a:off x="7534405" y="4616348"/>
            <a:ext cx="1295547" cy="261610"/>
          </a:xfrm>
          <a:prstGeom prst="rect">
            <a:avLst/>
          </a:prstGeom>
          <a:noFill/>
        </p:spPr>
        <p:txBody>
          <a:bodyPr wrap="none" rtlCol="0">
            <a:spAutoFit/>
          </a:bodyPr>
          <a:lstStyle/>
          <a:p>
            <a:r>
              <a:rPr lang="en-US" sz="1100" b="1" dirty="0">
                <a:solidFill>
                  <a:schemeClr val="bg1"/>
                </a:solidFill>
                <a:latin typeface="Arial" panose="020B0604020202020204" pitchFamily="34" charset="0"/>
                <a:cs typeface="Arial" panose="020B0604020202020204" pitchFamily="34" charset="0"/>
              </a:rPr>
              <a:t>Ark of testimony</a:t>
            </a:r>
          </a:p>
        </p:txBody>
      </p:sp>
      <p:sp>
        <p:nvSpPr>
          <p:cNvPr id="34" name="TextBox 33">
            <a:extLst>
              <a:ext uri="{FF2B5EF4-FFF2-40B4-BE49-F238E27FC236}">
                <a16:creationId xmlns:a16="http://schemas.microsoft.com/office/drawing/2014/main" id="{350F25C4-791F-492B-8A1B-BB87A588966D}"/>
              </a:ext>
            </a:extLst>
          </p:cNvPr>
          <p:cNvSpPr txBox="1"/>
          <p:nvPr/>
        </p:nvSpPr>
        <p:spPr>
          <a:xfrm rot="5400000">
            <a:off x="7383993" y="4639479"/>
            <a:ext cx="450316"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Veil</a:t>
            </a:r>
          </a:p>
        </p:txBody>
      </p:sp>
      <p:sp>
        <p:nvSpPr>
          <p:cNvPr id="35" name="TextBox 34">
            <a:extLst>
              <a:ext uri="{FF2B5EF4-FFF2-40B4-BE49-F238E27FC236}">
                <a16:creationId xmlns:a16="http://schemas.microsoft.com/office/drawing/2014/main" id="{99FB1793-3919-4F14-84D8-E8D695E854BB}"/>
              </a:ext>
            </a:extLst>
          </p:cNvPr>
          <p:cNvSpPr txBox="1"/>
          <p:nvPr/>
        </p:nvSpPr>
        <p:spPr>
          <a:xfrm rot="5400000">
            <a:off x="6584839" y="2105712"/>
            <a:ext cx="962123" cy="584775"/>
          </a:xfrm>
          <a:prstGeom prst="rect">
            <a:avLst/>
          </a:prstGeom>
          <a:noFill/>
        </p:spPr>
        <p:txBody>
          <a:bodyPr wrap="none" rtlCol="0">
            <a:spAutoFit/>
          </a:bodyPr>
          <a:lstStyle/>
          <a:p>
            <a:pPr algn="ctr"/>
            <a:r>
              <a:rPr lang="en-US" sz="1600" b="1" dirty="0">
                <a:solidFill>
                  <a:schemeClr val="bg1"/>
                </a:solidFill>
                <a:latin typeface="Arial" panose="020B0604020202020204" pitchFamily="34" charset="0"/>
                <a:cs typeface="Arial" panose="020B0604020202020204" pitchFamily="34" charset="0"/>
              </a:rPr>
              <a:t>Altar of </a:t>
            </a:r>
          </a:p>
          <a:p>
            <a:pPr algn="ctr"/>
            <a:r>
              <a:rPr lang="en-US" sz="1600" b="1" dirty="0">
                <a:solidFill>
                  <a:schemeClr val="bg1"/>
                </a:solidFill>
                <a:latin typeface="Arial" panose="020B0604020202020204" pitchFamily="34" charset="0"/>
                <a:cs typeface="Arial" panose="020B0604020202020204" pitchFamily="34" charset="0"/>
              </a:rPr>
              <a:t>incense</a:t>
            </a:r>
          </a:p>
        </p:txBody>
      </p:sp>
      <p:sp>
        <p:nvSpPr>
          <p:cNvPr id="36" name="TextBox 35">
            <a:extLst>
              <a:ext uri="{FF2B5EF4-FFF2-40B4-BE49-F238E27FC236}">
                <a16:creationId xmlns:a16="http://schemas.microsoft.com/office/drawing/2014/main" id="{01EDEEC1-4C63-46C2-8D03-773524854F57}"/>
              </a:ext>
            </a:extLst>
          </p:cNvPr>
          <p:cNvSpPr txBox="1"/>
          <p:nvPr/>
        </p:nvSpPr>
        <p:spPr>
          <a:xfrm rot="5400000">
            <a:off x="5741687" y="2182387"/>
            <a:ext cx="1188146" cy="307777"/>
          </a:xfrm>
          <a:prstGeom prst="rect">
            <a:avLst/>
          </a:prstGeom>
          <a:noFill/>
        </p:spPr>
        <p:txBody>
          <a:bodyPr wrap="none" rtlCol="0">
            <a:spAutoFit/>
          </a:bodyPr>
          <a:lstStyle/>
          <a:p>
            <a:r>
              <a:rPr lang="en-US" sz="1400" b="1" dirty="0">
                <a:solidFill>
                  <a:schemeClr val="bg1"/>
                </a:solidFill>
                <a:latin typeface="Arial" panose="020B0604020202020204" pitchFamily="34" charset="0"/>
                <a:cs typeface="Arial" panose="020B0604020202020204" pitchFamily="34" charset="0"/>
              </a:rPr>
              <a:t>Candlestick</a:t>
            </a:r>
          </a:p>
        </p:txBody>
      </p:sp>
      <p:sp>
        <p:nvSpPr>
          <p:cNvPr id="37" name="TextBox 36">
            <a:extLst>
              <a:ext uri="{FF2B5EF4-FFF2-40B4-BE49-F238E27FC236}">
                <a16:creationId xmlns:a16="http://schemas.microsoft.com/office/drawing/2014/main" id="{3B565BD5-4928-4019-A430-4CCF22C05D0B}"/>
              </a:ext>
            </a:extLst>
          </p:cNvPr>
          <p:cNvSpPr txBox="1"/>
          <p:nvPr/>
        </p:nvSpPr>
        <p:spPr>
          <a:xfrm rot="5400000">
            <a:off x="5833058" y="5957370"/>
            <a:ext cx="1005403" cy="461665"/>
          </a:xfrm>
          <a:prstGeom prst="rect">
            <a:avLst/>
          </a:prstGeom>
          <a:noFill/>
        </p:spPr>
        <p:txBody>
          <a:bodyPr wrap="none" rtlCol="0">
            <a:spAutoFit/>
          </a:bodyPr>
          <a:lstStyle/>
          <a:p>
            <a:pPr algn="ctr"/>
            <a:r>
              <a:rPr lang="en-US" sz="1200" b="1" dirty="0">
                <a:solidFill>
                  <a:schemeClr val="bg1"/>
                </a:solidFill>
                <a:latin typeface="Arial" panose="020B0604020202020204" pitchFamily="34" charset="0"/>
                <a:cs typeface="Arial" panose="020B0604020202020204" pitchFamily="34" charset="0"/>
              </a:rPr>
              <a:t>Table of </a:t>
            </a:r>
          </a:p>
          <a:p>
            <a:pPr algn="ctr"/>
            <a:r>
              <a:rPr lang="en-US" sz="1200" b="1" dirty="0">
                <a:solidFill>
                  <a:schemeClr val="bg1"/>
                </a:solidFill>
                <a:latin typeface="Arial" panose="020B0604020202020204" pitchFamily="34" charset="0"/>
                <a:cs typeface="Arial" panose="020B0604020202020204" pitchFamily="34" charset="0"/>
              </a:rPr>
              <a:t>Shewbread</a:t>
            </a:r>
          </a:p>
        </p:txBody>
      </p:sp>
      <p:sp>
        <p:nvSpPr>
          <p:cNvPr id="38" name="TextBox 37">
            <a:extLst>
              <a:ext uri="{FF2B5EF4-FFF2-40B4-BE49-F238E27FC236}">
                <a16:creationId xmlns:a16="http://schemas.microsoft.com/office/drawing/2014/main" id="{08074A14-660A-4B6F-A058-079CD5B7553D}"/>
              </a:ext>
            </a:extLst>
          </p:cNvPr>
          <p:cNvSpPr txBox="1"/>
          <p:nvPr/>
        </p:nvSpPr>
        <p:spPr>
          <a:xfrm rot="5400000">
            <a:off x="4102258" y="5209189"/>
            <a:ext cx="800219"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Laver</a:t>
            </a:r>
          </a:p>
        </p:txBody>
      </p:sp>
      <p:sp>
        <p:nvSpPr>
          <p:cNvPr id="39" name="TextBox 38">
            <a:extLst>
              <a:ext uri="{FF2B5EF4-FFF2-40B4-BE49-F238E27FC236}">
                <a16:creationId xmlns:a16="http://schemas.microsoft.com/office/drawing/2014/main" id="{D8485630-415C-44B6-A2A9-6E86741E1CBB}"/>
              </a:ext>
            </a:extLst>
          </p:cNvPr>
          <p:cNvSpPr txBox="1"/>
          <p:nvPr/>
        </p:nvSpPr>
        <p:spPr>
          <a:xfrm rot="5400000">
            <a:off x="4616195" y="4702177"/>
            <a:ext cx="1457450" cy="307777"/>
          </a:xfrm>
          <a:prstGeom prst="rect">
            <a:avLst/>
          </a:prstGeom>
          <a:noFill/>
        </p:spPr>
        <p:txBody>
          <a:bodyPr wrap="none" rtlCol="0">
            <a:spAutoFit/>
          </a:bodyPr>
          <a:lstStyle/>
          <a:p>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Holy Place</a:t>
            </a:r>
          </a:p>
        </p:txBody>
      </p:sp>
      <p:sp>
        <p:nvSpPr>
          <p:cNvPr id="40" name="TextBox 39">
            <a:extLst>
              <a:ext uri="{FF2B5EF4-FFF2-40B4-BE49-F238E27FC236}">
                <a16:creationId xmlns:a16="http://schemas.microsoft.com/office/drawing/2014/main" id="{8F80F033-24DB-4129-A7B3-8CC6921A4FB0}"/>
              </a:ext>
            </a:extLst>
          </p:cNvPr>
          <p:cNvSpPr txBox="1"/>
          <p:nvPr/>
        </p:nvSpPr>
        <p:spPr>
          <a:xfrm rot="5400000">
            <a:off x="1144359" y="4614058"/>
            <a:ext cx="697627"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Gate</a:t>
            </a:r>
          </a:p>
        </p:txBody>
      </p:sp>
      <p:sp>
        <p:nvSpPr>
          <p:cNvPr id="41" name="TextBox 40">
            <a:extLst>
              <a:ext uri="{FF2B5EF4-FFF2-40B4-BE49-F238E27FC236}">
                <a16:creationId xmlns:a16="http://schemas.microsoft.com/office/drawing/2014/main" id="{117D78CA-5FD2-4A8F-B204-0C5917746729}"/>
              </a:ext>
            </a:extLst>
          </p:cNvPr>
          <p:cNvSpPr txBox="1"/>
          <p:nvPr/>
        </p:nvSpPr>
        <p:spPr>
          <a:xfrm rot="5400000">
            <a:off x="1658330" y="5405883"/>
            <a:ext cx="1146469" cy="646331"/>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Altar of </a:t>
            </a:r>
          </a:p>
          <a:p>
            <a:pPr algn="ctr"/>
            <a:r>
              <a:rPr lang="en-US" b="1" dirty="0">
                <a:solidFill>
                  <a:schemeClr val="bg1"/>
                </a:solidFill>
                <a:latin typeface="Arial" panose="020B0604020202020204" pitchFamily="34" charset="0"/>
                <a:cs typeface="Arial" panose="020B0604020202020204" pitchFamily="34" charset="0"/>
              </a:rPr>
              <a:t>Sacrifice</a:t>
            </a:r>
          </a:p>
        </p:txBody>
      </p:sp>
      <p:sp>
        <p:nvSpPr>
          <p:cNvPr id="42" name="TextBox 41">
            <a:extLst>
              <a:ext uri="{FF2B5EF4-FFF2-40B4-BE49-F238E27FC236}">
                <a16:creationId xmlns:a16="http://schemas.microsoft.com/office/drawing/2014/main" id="{D2EEC380-2F0E-4A90-933A-F07A247D9EBA}"/>
              </a:ext>
            </a:extLst>
          </p:cNvPr>
          <p:cNvSpPr txBox="1"/>
          <p:nvPr/>
        </p:nvSpPr>
        <p:spPr>
          <a:xfrm rot="5400000">
            <a:off x="1048584" y="3052519"/>
            <a:ext cx="1090363" cy="523220"/>
          </a:xfrm>
          <a:prstGeom prst="rect">
            <a:avLst/>
          </a:prstGeom>
          <a:noFill/>
        </p:spPr>
        <p:txBody>
          <a:bodyPr wrap="none" rtlCol="0">
            <a:spAutoFit/>
          </a:bodyPr>
          <a:lstStyle/>
          <a:p>
            <a:pPr algn="ctr"/>
            <a:r>
              <a:rPr lang="en-US" sz="1400" b="1" dirty="0">
                <a:solidFill>
                  <a:schemeClr val="bg1"/>
                </a:solidFill>
                <a:latin typeface="Arial" panose="020B0604020202020204" pitchFamily="34" charset="0"/>
                <a:cs typeface="Arial" panose="020B0604020202020204" pitchFamily="34" charset="0"/>
              </a:rPr>
              <a:t>Outer</a:t>
            </a:r>
          </a:p>
          <a:p>
            <a:pPr algn="ctr"/>
            <a:r>
              <a:rPr lang="en-US" sz="1400" b="1" dirty="0">
                <a:solidFill>
                  <a:schemeClr val="bg1"/>
                </a:solidFill>
                <a:latin typeface="Arial" panose="020B0604020202020204" pitchFamily="34" charset="0"/>
                <a:cs typeface="Arial" panose="020B0604020202020204" pitchFamily="34" charset="0"/>
              </a:rPr>
              <a:t> Courtyard</a:t>
            </a:r>
          </a:p>
        </p:txBody>
      </p:sp>
      <p:cxnSp>
        <p:nvCxnSpPr>
          <p:cNvPr id="44" name="Straight Connector 43">
            <a:extLst>
              <a:ext uri="{FF2B5EF4-FFF2-40B4-BE49-F238E27FC236}">
                <a16:creationId xmlns:a16="http://schemas.microsoft.com/office/drawing/2014/main" id="{AEB2284A-8E45-4E9F-B725-C25C112CE00D}"/>
              </a:ext>
            </a:extLst>
          </p:cNvPr>
          <p:cNvCxnSpPr>
            <a:cxnSpLocks/>
          </p:cNvCxnSpPr>
          <p:nvPr/>
        </p:nvCxnSpPr>
        <p:spPr>
          <a:xfrm>
            <a:off x="7076215" y="2837585"/>
            <a:ext cx="0" cy="16930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A705E6-706A-4CCE-90CC-10A72937CAD2}"/>
              </a:ext>
            </a:extLst>
          </p:cNvPr>
          <p:cNvCxnSpPr>
            <a:cxnSpLocks/>
          </p:cNvCxnSpPr>
          <p:nvPr/>
        </p:nvCxnSpPr>
        <p:spPr>
          <a:xfrm flipH="1">
            <a:off x="6327838" y="2762754"/>
            <a:ext cx="7921" cy="14440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7ED0C01-132B-46AF-AFA9-EA7E3073859E}"/>
              </a:ext>
            </a:extLst>
          </p:cNvPr>
          <p:cNvCxnSpPr>
            <a:cxnSpLocks/>
            <a:endCxn id="37" idx="1"/>
          </p:cNvCxnSpPr>
          <p:nvPr/>
        </p:nvCxnSpPr>
        <p:spPr>
          <a:xfrm>
            <a:off x="6327838" y="5394927"/>
            <a:ext cx="7921" cy="2905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319CD48-22A8-408C-886F-F6F491CE49B2}"/>
              </a:ext>
            </a:extLst>
          </p:cNvPr>
          <p:cNvSpPr/>
          <p:nvPr/>
        </p:nvSpPr>
        <p:spPr>
          <a:xfrm>
            <a:off x="1308506" y="663789"/>
            <a:ext cx="1608133"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Exodus 25:9 </a:t>
            </a:r>
          </a:p>
        </p:txBody>
      </p:sp>
      <p:sp>
        <p:nvSpPr>
          <p:cNvPr id="45" name="Rectangle 44">
            <a:extLst>
              <a:ext uri="{FF2B5EF4-FFF2-40B4-BE49-F238E27FC236}">
                <a16:creationId xmlns:a16="http://schemas.microsoft.com/office/drawing/2014/main" id="{5FEF5679-FCF9-40AD-9B6F-316521525AF7}"/>
              </a:ext>
            </a:extLst>
          </p:cNvPr>
          <p:cNvSpPr/>
          <p:nvPr/>
        </p:nvSpPr>
        <p:spPr>
          <a:xfrm>
            <a:off x="1308506" y="1033121"/>
            <a:ext cx="9063318" cy="615553"/>
          </a:xfrm>
          <a:prstGeom prst="rect">
            <a:avLst/>
          </a:prstGeom>
        </p:spPr>
        <p:txBody>
          <a:bodyPr wrap="square">
            <a:spAutoFit/>
          </a:bodyPr>
          <a:lstStyle/>
          <a:p>
            <a:pPr algn="just"/>
            <a:r>
              <a:rPr lang="en-US" sz="1700" dirty="0">
                <a:solidFill>
                  <a:schemeClr val="bg1"/>
                </a:solidFill>
                <a:latin typeface="Arial" panose="020B0604020202020204" pitchFamily="34" charset="0"/>
                <a:cs typeface="Arial" panose="020B0604020202020204" pitchFamily="34" charset="0"/>
              </a:rPr>
              <a:t>According to all that I shew thee, after the pattern of the tabernacle, and the pattern of all the instruments thereof, even so shall ye make it.</a:t>
            </a:r>
          </a:p>
        </p:txBody>
      </p:sp>
    </p:spTree>
    <p:extLst>
      <p:ext uri="{BB962C8B-B14F-4D97-AF65-F5344CB8AC3E}">
        <p14:creationId xmlns:p14="http://schemas.microsoft.com/office/powerpoint/2010/main" val="2862742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arn(inVertical)">
                                      <p:cBhvr>
                                        <p:cTn id="53" dur="500"/>
                                        <p:tgtEl>
                                          <p:spTgt spid="23"/>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inVertical)">
                                      <p:cBhvr>
                                        <p:cTn id="59" dur="500"/>
                                        <p:tgtEl>
                                          <p:spTgt spid="25"/>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14" presetClass="entr" presetSubtype="1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randombar(horizontal)">
                                      <p:cBhvr>
                                        <p:cTn id="73" dur="500"/>
                                        <p:tgtEl>
                                          <p:spTgt spid="33"/>
                                        </p:tgtEl>
                                      </p:cBhvr>
                                    </p:animEffect>
                                  </p:childTnLst>
                                </p:cTn>
                              </p:par>
                            </p:childTnLst>
                          </p:cTn>
                        </p:par>
                        <p:par>
                          <p:cTn id="74" fill="hold">
                            <p:stCondLst>
                              <p:cond delay="1500"/>
                            </p:stCondLst>
                            <p:childTnLst>
                              <p:par>
                                <p:cTn id="75" presetID="14" presetClass="entr" presetSubtype="1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randombar(horizontal)">
                                      <p:cBhvr>
                                        <p:cTn id="77" dur="500"/>
                                        <p:tgtEl>
                                          <p:spTgt spid="32"/>
                                        </p:tgtEl>
                                      </p:cBhvr>
                                    </p:animEffect>
                                  </p:childTnLst>
                                </p:cTn>
                              </p:par>
                            </p:childTnLst>
                          </p:cTn>
                        </p:par>
                        <p:par>
                          <p:cTn id="78" fill="hold">
                            <p:stCondLst>
                              <p:cond delay="2000"/>
                            </p:stCondLst>
                            <p:childTnLst>
                              <p:par>
                                <p:cTn id="79" presetID="14" presetClass="entr" presetSubtype="1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randombar(horizontal)">
                                      <p:cBhvr>
                                        <p:cTn id="81" dur="500"/>
                                        <p:tgtEl>
                                          <p:spTgt spid="34"/>
                                        </p:tgtEl>
                                      </p:cBhvr>
                                    </p:animEffect>
                                  </p:childTnLst>
                                </p:cTn>
                              </p:par>
                            </p:childTnLst>
                          </p:cTn>
                        </p:par>
                        <p:par>
                          <p:cTn id="82" fill="hold">
                            <p:stCondLst>
                              <p:cond delay="2500"/>
                            </p:stCondLst>
                            <p:childTnLst>
                              <p:par>
                                <p:cTn id="83" presetID="14" presetClass="entr" presetSubtype="1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randombar(horizontal)">
                                      <p:cBhvr>
                                        <p:cTn id="85" dur="500"/>
                                        <p:tgtEl>
                                          <p:spTgt spid="37"/>
                                        </p:tgtEl>
                                      </p:cBhvr>
                                    </p:animEffect>
                                  </p:childTnLst>
                                </p:cTn>
                              </p:par>
                            </p:childTnLst>
                          </p:cTn>
                        </p:par>
                        <p:par>
                          <p:cTn id="86" fill="hold">
                            <p:stCondLst>
                              <p:cond delay="3000"/>
                            </p:stCondLst>
                            <p:childTnLst>
                              <p:par>
                                <p:cTn id="87" presetID="14" presetClass="entr" presetSubtype="10" fill="hold" grpId="0"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randombar(horizontal)">
                                      <p:cBhvr>
                                        <p:cTn id="89" dur="500"/>
                                        <p:tgtEl>
                                          <p:spTgt spid="39"/>
                                        </p:tgtEl>
                                      </p:cBhvr>
                                    </p:animEffect>
                                  </p:childTnLst>
                                </p:cTn>
                              </p:par>
                            </p:childTnLst>
                          </p:cTn>
                        </p:par>
                        <p:par>
                          <p:cTn id="90" fill="hold">
                            <p:stCondLst>
                              <p:cond delay="3500"/>
                            </p:stCondLst>
                            <p:childTnLst>
                              <p:par>
                                <p:cTn id="91" presetID="14" presetClass="entr" presetSubtype="10" fill="hold"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randombar(horizontal)">
                                      <p:cBhvr>
                                        <p:cTn id="93" dur="500"/>
                                        <p:tgtEl>
                                          <p:spTgt spid="47"/>
                                        </p:tgtEl>
                                      </p:cBhvr>
                                    </p:animEffect>
                                  </p:childTnLst>
                                </p:cTn>
                              </p:par>
                            </p:childTnLst>
                          </p:cTn>
                        </p:par>
                        <p:par>
                          <p:cTn id="94" fill="hold">
                            <p:stCondLst>
                              <p:cond delay="4000"/>
                            </p:stCondLst>
                            <p:childTnLst>
                              <p:par>
                                <p:cTn id="95" presetID="14" presetClass="entr" presetSubtype="10" fill="hold"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randombar(horizontal)">
                                      <p:cBhvr>
                                        <p:cTn id="97" dur="500"/>
                                        <p:tgtEl>
                                          <p:spTgt spid="44"/>
                                        </p:tgtEl>
                                      </p:cBhvr>
                                    </p:animEffect>
                                  </p:childTnLst>
                                </p:cTn>
                              </p:par>
                            </p:childTnLst>
                          </p:cTn>
                        </p:par>
                        <p:par>
                          <p:cTn id="98" fill="hold">
                            <p:stCondLst>
                              <p:cond delay="4500"/>
                            </p:stCondLst>
                            <p:childTnLst>
                              <p:par>
                                <p:cTn id="99" presetID="14" presetClass="entr" presetSubtype="10"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randombar(horizontal)">
                                      <p:cBhvr>
                                        <p:cTn id="101" dur="500"/>
                                        <p:tgtEl>
                                          <p:spTgt spid="35"/>
                                        </p:tgtEl>
                                      </p:cBhvr>
                                    </p:animEffect>
                                  </p:childTnLst>
                                </p:cTn>
                              </p:par>
                            </p:childTnLst>
                          </p:cTn>
                        </p:par>
                        <p:par>
                          <p:cTn id="102" fill="hold">
                            <p:stCondLst>
                              <p:cond delay="5000"/>
                            </p:stCondLst>
                            <p:childTnLst>
                              <p:par>
                                <p:cTn id="103" presetID="14" presetClass="entr" presetSubtype="10"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randombar(horizontal)">
                                      <p:cBhvr>
                                        <p:cTn id="105" dur="500"/>
                                        <p:tgtEl>
                                          <p:spTgt spid="36"/>
                                        </p:tgtEl>
                                      </p:cBhvr>
                                    </p:animEffect>
                                  </p:childTnLst>
                                </p:cTn>
                              </p:par>
                            </p:childTnLst>
                          </p:cTn>
                        </p:par>
                        <p:par>
                          <p:cTn id="106" fill="hold">
                            <p:stCondLst>
                              <p:cond delay="5500"/>
                            </p:stCondLst>
                            <p:childTnLst>
                              <p:par>
                                <p:cTn id="107" presetID="14" presetClass="entr" presetSubtype="10" fill="hold" nodeType="after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randombar(horizontal)">
                                      <p:cBhvr>
                                        <p:cTn id="109" dur="500"/>
                                        <p:tgtEl>
                                          <p:spTgt spid="49"/>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wipe(down)">
                                      <p:cBhvr>
                                        <p:cTn id="114" dur="500"/>
                                        <p:tgtEl>
                                          <p:spTgt spid="20"/>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down)">
                                      <p:cBhvr>
                                        <p:cTn id="117" dur="500"/>
                                        <p:tgtEl>
                                          <p:spTgt spid="21"/>
                                        </p:tgtEl>
                                      </p:cBhvr>
                                    </p:animEffect>
                                  </p:childTnLst>
                                </p:cTn>
                              </p:par>
                              <p:par>
                                <p:cTn id="118" presetID="22" presetClass="entr" presetSubtype="4" fill="hold"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wipe(down)">
                                      <p:cBhvr>
                                        <p:cTn id="120" dur="500"/>
                                        <p:tgtEl>
                                          <p:spTgt spid="28"/>
                                        </p:tgtEl>
                                      </p:cBhvr>
                                    </p:animEffect>
                                  </p:childTnLst>
                                </p:cTn>
                              </p:par>
                              <p:par>
                                <p:cTn id="121" presetID="22" presetClass="entr" presetSubtype="4" fill="hold"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wipe(down)">
                                      <p:cBhvr>
                                        <p:cTn id="123" dur="500"/>
                                        <p:tgtEl>
                                          <p:spTgt spid="29"/>
                                        </p:tgtEl>
                                      </p:cBhvr>
                                    </p:animEffect>
                                  </p:childTnLst>
                                </p:cTn>
                              </p:par>
                            </p:childTnLst>
                          </p:cTn>
                        </p:par>
                        <p:par>
                          <p:cTn id="124" fill="hold">
                            <p:stCondLst>
                              <p:cond delay="500"/>
                            </p:stCondLst>
                            <p:childTnLst>
                              <p:par>
                                <p:cTn id="125" presetID="53" presetClass="entr" presetSubtype="16" fill="hold" grpId="0" nodeType="after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1000"/>
                            </p:stCondLst>
                            <p:childTnLst>
                              <p:par>
                                <p:cTn id="131" presetID="5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animEffect transition="in" filter="fade">
                                      <p:cBhvr>
                                        <p:cTn id="135" dur="500"/>
                                        <p:tgtEl>
                                          <p:spTgt spid="40"/>
                                        </p:tgtEl>
                                      </p:cBhvr>
                                    </p:animEffect>
                                  </p:childTnLst>
                                </p:cTn>
                              </p:par>
                            </p:childTnLst>
                          </p:cTn>
                        </p:par>
                        <p:par>
                          <p:cTn id="136" fill="hold">
                            <p:stCondLst>
                              <p:cond delay="1500"/>
                            </p:stCondLst>
                            <p:childTnLst>
                              <p:par>
                                <p:cTn id="137" presetID="53" presetClass="entr" presetSubtype="16" fill="hold" grpId="0" nodeType="after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p:cTn id="139" dur="500" fill="hold"/>
                                        <p:tgtEl>
                                          <p:spTgt spid="41"/>
                                        </p:tgtEl>
                                        <p:attrNameLst>
                                          <p:attrName>ppt_w</p:attrName>
                                        </p:attrNameLst>
                                      </p:cBhvr>
                                      <p:tavLst>
                                        <p:tav tm="0">
                                          <p:val>
                                            <p:fltVal val="0"/>
                                          </p:val>
                                        </p:tav>
                                        <p:tav tm="100000">
                                          <p:val>
                                            <p:strVal val="#ppt_w"/>
                                          </p:val>
                                        </p:tav>
                                      </p:tavLst>
                                    </p:anim>
                                    <p:anim calcmode="lin" valueType="num">
                                      <p:cBhvr>
                                        <p:cTn id="140" dur="500" fill="hold"/>
                                        <p:tgtEl>
                                          <p:spTgt spid="41"/>
                                        </p:tgtEl>
                                        <p:attrNameLst>
                                          <p:attrName>ppt_h</p:attrName>
                                        </p:attrNameLst>
                                      </p:cBhvr>
                                      <p:tavLst>
                                        <p:tav tm="0">
                                          <p:val>
                                            <p:fltVal val="0"/>
                                          </p:val>
                                        </p:tav>
                                        <p:tav tm="100000">
                                          <p:val>
                                            <p:strVal val="#ppt_h"/>
                                          </p:val>
                                        </p:tav>
                                      </p:tavLst>
                                    </p:anim>
                                    <p:animEffect transition="in" filter="fade">
                                      <p:cBhvr>
                                        <p:cTn id="141" dur="500"/>
                                        <p:tgtEl>
                                          <p:spTgt spid="41"/>
                                        </p:tgtEl>
                                      </p:cBhvr>
                                    </p:animEffect>
                                  </p:childTnLst>
                                </p:cTn>
                              </p:par>
                            </p:childTnLst>
                          </p:cTn>
                        </p:par>
                        <p:par>
                          <p:cTn id="142" fill="hold">
                            <p:stCondLst>
                              <p:cond delay="2000"/>
                            </p:stCondLst>
                            <p:childTnLst>
                              <p:par>
                                <p:cTn id="143" presetID="53" presetClass="entr" presetSubtype="16" fill="hold" grpId="0" nodeType="afterEffect">
                                  <p:stCondLst>
                                    <p:cond delay="0"/>
                                  </p:stCondLst>
                                  <p:childTnLst>
                                    <p:set>
                                      <p:cBhvr>
                                        <p:cTn id="144" dur="1" fill="hold">
                                          <p:stCondLst>
                                            <p:cond delay="0"/>
                                          </p:stCondLst>
                                        </p:cTn>
                                        <p:tgtEl>
                                          <p:spTgt spid="38"/>
                                        </p:tgtEl>
                                        <p:attrNameLst>
                                          <p:attrName>style.visibility</p:attrName>
                                        </p:attrNameLst>
                                      </p:cBhvr>
                                      <p:to>
                                        <p:strVal val="visible"/>
                                      </p:to>
                                    </p:set>
                                    <p:anim calcmode="lin" valueType="num">
                                      <p:cBhvr>
                                        <p:cTn id="145" dur="500" fill="hold"/>
                                        <p:tgtEl>
                                          <p:spTgt spid="38"/>
                                        </p:tgtEl>
                                        <p:attrNameLst>
                                          <p:attrName>ppt_w</p:attrName>
                                        </p:attrNameLst>
                                      </p:cBhvr>
                                      <p:tavLst>
                                        <p:tav tm="0">
                                          <p:val>
                                            <p:fltVal val="0"/>
                                          </p:val>
                                        </p:tav>
                                        <p:tav tm="100000">
                                          <p:val>
                                            <p:strVal val="#ppt_w"/>
                                          </p:val>
                                        </p:tav>
                                      </p:tavLst>
                                    </p:anim>
                                    <p:anim calcmode="lin" valueType="num">
                                      <p:cBhvr>
                                        <p:cTn id="146" dur="500" fill="hold"/>
                                        <p:tgtEl>
                                          <p:spTgt spid="38"/>
                                        </p:tgtEl>
                                        <p:attrNameLst>
                                          <p:attrName>ppt_h</p:attrName>
                                        </p:attrNameLst>
                                      </p:cBhvr>
                                      <p:tavLst>
                                        <p:tav tm="0">
                                          <p:val>
                                            <p:fltVal val="0"/>
                                          </p:val>
                                        </p:tav>
                                        <p:tav tm="100000">
                                          <p:val>
                                            <p:strVal val="#ppt_h"/>
                                          </p:val>
                                        </p:tav>
                                      </p:tavLst>
                                    </p:anim>
                                    <p:animEffect transition="in" filter="fade">
                                      <p:cBhvr>
                                        <p:cTn id="1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1" grpId="0" animBg="1"/>
      <p:bldP spid="14" grpId="0" animBg="1"/>
      <p:bldP spid="15" grpId="0" animBg="1"/>
      <p:bldP spid="16" grpId="0" animBg="1"/>
      <p:bldP spid="20" grpId="0" animBg="1"/>
      <p:bldP spid="21" grpId="0" animBg="1"/>
      <p:bldP spid="22" grpId="0" animBg="1"/>
      <p:bldP spid="23" grpId="0" animBg="1"/>
      <p:bldP spid="24" grpId="0" animBg="1"/>
      <p:bldP spid="25" grpId="0" animBg="1"/>
      <p:bldP spid="26" grpId="0" animBg="1"/>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97CDF5-6EE6-4C82-9A92-1E6CA3DDE105}"/>
              </a:ext>
            </a:extLst>
          </p:cNvPr>
          <p:cNvSpPr/>
          <p:nvPr/>
        </p:nvSpPr>
        <p:spPr>
          <a:xfrm>
            <a:off x="1339976" y="783607"/>
            <a:ext cx="2005678" cy="56811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6B95570-14FC-4E3A-8FF5-1CE8310C58A4}"/>
              </a:ext>
            </a:extLst>
          </p:cNvPr>
          <p:cNvSpPr/>
          <p:nvPr/>
        </p:nvSpPr>
        <p:spPr>
          <a:xfrm>
            <a:off x="1339977" y="1152939"/>
            <a:ext cx="9367779" cy="114401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F27E5DB-C1D6-499C-9D18-64F1318545E9}"/>
              </a:ext>
            </a:extLst>
          </p:cNvPr>
          <p:cNvSpPr/>
          <p:nvPr/>
        </p:nvSpPr>
        <p:spPr>
          <a:xfrm>
            <a:off x="1339978" y="783607"/>
            <a:ext cx="200567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Exodus 26:33-34</a:t>
            </a:r>
          </a:p>
        </p:txBody>
      </p:sp>
      <p:sp>
        <p:nvSpPr>
          <p:cNvPr id="4" name="Rectangle 3">
            <a:extLst>
              <a:ext uri="{FF2B5EF4-FFF2-40B4-BE49-F238E27FC236}">
                <a16:creationId xmlns:a16="http://schemas.microsoft.com/office/drawing/2014/main" id="{43E7CFAB-E6E7-43D4-88BD-A5A3D4650993}"/>
              </a:ext>
            </a:extLst>
          </p:cNvPr>
          <p:cNvSpPr/>
          <p:nvPr/>
        </p:nvSpPr>
        <p:spPr>
          <a:xfrm>
            <a:off x="1339978" y="2794629"/>
            <a:ext cx="38395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were the two rooms called?</a:t>
            </a:r>
          </a:p>
        </p:txBody>
      </p:sp>
      <p:sp>
        <p:nvSpPr>
          <p:cNvPr id="5" name="Rectangle 4">
            <a:extLst>
              <a:ext uri="{FF2B5EF4-FFF2-40B4-BE49-F238E27FC236}">
                <a16:creationId xmlns:a16="http://schemas.microsoft.com/office/drawing/2014/main" id="{C765FB1B-9504-4F8B-B392-B28FE7C9B47B}"/>
              </a:ext>
            </a:extLst>
          </p:cNvPr>
          <p:cNvSpPr/>
          <p:nvPr/>
        </p:nvSpPr>
        <p:spPr>
          <a:xfrm>
            <a:off x="1339978" y="3873921"/>
            <a:ext cx="69557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command Moses to put in the most holy place?</a:t>
            </a:r>
          </a:p>
        </p:txBody>
      </p:sp>
      <p:sp>
        <p:nvSpPr>
          <p:cNvPr id="6" name="Rectangle 5">
            <a:extLst>
              <a:ext uri="{FF2B5EF4-FFF2-40B4-BE49-F238E27FC236}">
                <a16:creationId xmlns:a16="http://schemas.microsoft.com/office/drawing/2014/main" id="{7FEEDD28-681D-41BB-B1E9-F14DF9CEC386}"/>
              </a:ext>
            </a:extLst>
          </p:cNvPr>
          <p:cNvSpPr/>
          <p:nvPr/>
        </p:nvSpPr>
        <p:spPr>
          <a:xfrm>
            <a:off x="1339977" y="1096621"/>
            <a:ext cx="936777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33 </a:t>
            </a:r>
            <a:r>
              <a:rPr lang="en-US" dirty="0">
                <a:solidFill>
                  <a:schemeClr val="bg1"/>
                </a:solidFill>
                <a:latin typeface="Arial" panose="020B0604020202020204" pitchFamily="34" charset="0"/>
                <a:cs typeface="Arial" panose="020B0604020202020204" pitchFamily="34" charset="0"/>
              </a:rPr>
              <a:t>¶ And thou shalt hang up the veil under the taches, that thou mayest bring in thither within the veil the ark of the testimony: and the veil shall divide unto you between the holy place and the most holy.</a:t>
            </a:r>
          </a:p>
          <a:p>
            <a:pPr algn="just" fontAlgn="base"/>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And thou shalt put the mercy seat upon the ark of the testimony in the most holy place.</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135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6D3091-DB3B-4752-AD46-804334FA5BA2}"/>
              </a:ext>
            </a:extLst>
          </p:cNvPr>
          <p:cNvSpPr/>
          <p:nvPr/>
        </p:nvSpPr>
        <p:spPr>
          <a:xfrm>
            <a:off x="1265026" y="968273"/>
            <a:ext cx="2056974" cy="58223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0FDADD3-9033-49C8-8E6F-49FDE4D4327D}"/>
              </a:ext>
            </a:extLst>
          </p:cNvPr>
          <p:cNvSpPr/>
          <p:nvPr/>
        </p:nvSpPr>
        <p:spPr>
          <a:xfrm>
            <a:off x="1265027" y="1314416"/>
            <a:ext cx="9495738" cy="147732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96D8170-080B-4DF5-B3E2-7F635715A0F0}"/>
              </a:ext>
            </a:extLst>
          </p:cNvPr>
          <p:cNvSpPr/>
          <p:nvPr/>
        </p:nvSpPr>
        <p:spPr>
          <a:xfrm>
            <a:off x="1265027" y="968273"/>
            <a:ext cx="2056973"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Exodus 25:21–22</a:t>
            </a:r>
          </a:p>
        </p:txBody>
      </p:sp>
      <p:sp>
        <p:nvSpPr>
          <p:cNvPr id="4" name="Rectangle 3">
            <a:extLst>
              <a:ext uri="{FF2B5EF4-FFF2-40B4-BE49-F238E27FC236}">
                <a16:creationId xmlns:a16="http://schemas.microsoft.com/office/drawing/2014/main" id="{FFC3F556-BC17-4117-9F14-4702D4AC56AC}"/>
              </a:ext>
            </a:extLst>
          </p:cNvPr>
          <p:cNvSpPr/>
          <p:nvPr/>
        </p:nvSpPr>
        <p:spPr>
          <a:xfrm>
            <a:off x="1265028" y="3385066"/>
            <a:ext cx="44550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happen at the mercy seat?</a:t>
            </a:r>
          </a:p>
        </p:txBody>
      </p:sp>
      <p:sp>
        <p:nvSpPr>
          <p:cNvPr id="5" name="Rectangle 4">
            <a:extLst>
              <a:ext uri="{FF2B5EF4-FFF2-40B4-BE49-F238E27FC236}">
                <a16:creationId xmlns:a16="http://schemas.microsoft.com/office/drawing/2014/main" id="{A66A66EB-5FC0-4460-9CA7-F96E1BEA2DBE}"/>
              </a:ext>
            </a:extLst>
          </p:cNvPr>
          <p:cNvSpPr/>
          <p:nvPr/>
        </p:nvSpPr>
        <p:spPr>
          <a:xfrm>
            <a:off x="1316406" y="1314416"/>
            <a:ext cx="9392979"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thou shalt put the mercy seat above upon the ark; and in the ark thou shalt put the testimony that I shall give thee.</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there I will meet with thee, and I will commune with thee from above the mercy seat, from between the two cherubims which are upon the ark of the testimony, of all things which I will give thee in commandment unto the children of Israel.</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028632"/>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A6331C-F49F-418D-83F0-DA69F597A8EC}"/>
              </a:ext>
            </a:extLst>
          </p:cNvPr>
          <p:cNvSpPr/>
          <p:nvPr/>
        </p:nvSpPr>
        <p:spPr>
          <a:xfrm>
            <a:off x="6934200" y="1414548"/>
            <a:ext cx="3162300" cy="5572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D5E7853-0AEA-4669-8CB3-0F44F4D567F7}"/>
              </a:ext>
            </a:extLst>
          </p:cNvPr>
          <p:cNvSpPr/>
          <p:nvPr/>
        </p:nvSpPr>
        <p:spPr>
          <a:xfrm>
            <a:off x="6694415" y="1971798"/>
            <a:ext cx="3783085" cy="178510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096869-5EEE-4D06-84F3-700E8E2B10CF}"/>
              </a:ext>
            </a:extLst>
          </p:cNvPr>
          <p:cNvSpPr/>
          <p:nvPr/>
        </p:nvSpPr>
        <p:spPr>
          <a:xfrm>
            <a:off x="1155700" y="779683"/>
            <a:ext cx="3505200" cy="74110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1E615B4-1902-4CC9-B1E8-5EE02A1D3E45}"/>
              </a:ext>
            </a:extLst>
          </p:cNvPr>
          <p:cNvSpPr/>
          <p:nvPr/>
        </p:nvSpPr>
        <p:spPr>
          <a:xfrm>
            <a:off x="779072" y="1414548"/>
            <a:ext cx="4356100" cy="392266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C29A4C-8C0C-479B-8707-5FED85A1D164}"/>
              </a:ext>
            </a:extLst>
          </p:cNvPr>
          <p:cNvSpPr/>
          <p:nvPr/>
        </p:nvSpPr>
        <p:spPr>
          <a:xfrm>
            <a:off x="1277816" y="829773"/>
            <a:ext cx="3358612" cy="584775"/>
          </a:xfrm>
          <a:prstGeom prst="rect">
            <a:avLst/>
          </a:prstGeom>
        </p:spPr>
        <p:txBody>
          <a:bodyPr wrap="none">
            <a:spAutoFit/>
          </a:bodyPr>
          <a:lstStyle/>
          <a:p>
            <a:r>
              <a:rPr lang="en-US" sz="1600" b="1" dirty="0">
                <a:latin typeface="Arial" panose="020B0604020202020204" pitchFamily="34" charset="0"/>
                <a:cs typeface="Arial" panose="020B0604020202020204" pitchFamily="34" charset="0"/>
              </a:rPr>
              <a:t>Candlestick (with seven lamps): </a:t>
            </a:r>
          </a:p>
          <a:p>
            <a:r>
              <a:rPr lang="en-US" sz="1600" b="1" dirty="0">
                <a:latin typeface="Arial" panose="020B0604020202020204" pitchFamily="34" charset="0"/>
                <a:cs typeface="Arial" panose="020B0604020202020204" pitchFamily="34" charset="0"/>
              </a:rPr>
              <a:t>Exodus 25:31–32, 37-40; 26:35</a:t>
            </a:r>
          </a:p>
        </p:txBody>
      </p:sp>
      <p:sp>
        <p:nvSpPr>
          <p:cNvPr id="4" name="Rectangle 3">
            <a:extLst>
              <a:ext uri="{FF2B5EF4-FFF2-40B4-BE49-F238E27FC236}">
                <a16:creationId xmlns:a16="http://schemas.microsoft.com/office/drawing/2014/main" id="{9DC6EB69-B6A8-4FC6-AAB5-8BE541E5F13F}"/>
              </a:ext>
            </a:extLst>
          </p:cNvPr>
          <p:cNvSpPr/>
          <p:nvPr/>
        </p:nvSpPr>
        <p:spPr>
          <a:xfrm>
            <a:off x="6948415" y="1361380"/>
            <a:ext cx="3185488" cy="646331"/>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Table of shewbread:</a:t>
            </a:r>
          </a:p>
          <a:p>
            <a:pPr algn="ctr"/>
            <a:r>
              <a:rPr lang="en-US" b="1" dirty="0">
                <a:latin typeface="Arial" panose="020B0604020202020204" pitchFamily="34" charset="0"/>
                <a:cs typeface="Arial" panose="020B0604020202020204" pitchFamily="34" charset="0"/>
              </a:rPr>
              <a:t> Exodus 25:23, 29-30; 26:35</a:t>
            </a:r>
          </a:p>
        </p:txBody>
      </p:sp>
      <p:sp>
        <p:nvSpPr>
          <p:cNvPr id="8" name="Rectangle 7">
            <a:extLst>
              <a:ext uri="{FF2B5EF4-FFF2-40B4-BE49-F238E27FC236}">
                <a16:creationId xmlns:a16="http://schemas.microsoft.com/office/drawing/2014/main" id="{3DCC509F-83E1-42EF-97ED-2E982151E174}"/>
              </a:ext>
            </a:extLst>
          </p:cNvPr>
          <p:cNvSpPr/>
          <p:nvPr/>
        </p:nvSpPr>
        <p:spPr>
          <a:xfrm>
            <a:off x="999344" y="1520785"/>
            <a:ext cx="3915556" cy="3647152"/>
          </a:xfrm>
          <a:prstGeom prst="rect">
            <a:avLst/>
          </a:prstGeom>
        </p:spPr>
        <p:txBody>
          <a:bodyPr wrap="square">
            <a:spAutoFit/>
          </a:bodyPr>
          <a:lstStyle/>
          <a:p>
            <a:pPr algn="just" fontAlgn="base"/>
            <a:r>
              <a:rPr lang="en-US" sz="1100" b="1" dirty="0">
                <a:solidFill>
                  <a:schemeClr val="bg1"/>
                </a:solidFill>
                <a:latin typeface="Arial" panose="020B0604020202020204" pitchFamily="34" charset="0"/>
                <a:cs typeface="Arial" panose="020B0604020202020204" pitchFamily="34" charset="0"/>
              </a:rPr>
              <a:t>31 </a:t>
            </a:r>
            <a:r>
              <a:rPr lang="en-US" sz="1100" dirty="0">
                <a:solidFill>
                  <a:schemeClr val="bg1"/>
                </a:solidFill>
                <a:latin typeface="Arial" panose="020B0604020202020204" pitchFamily="34" charset="0"/>
                <a:cs typeface="Arial" panose="020B0604020202020204" pitchFamily="34" charset="0"/>
              </a:rPr>
              <a:t>¶ And thou shalt make a candlestick of pure gold: of beaten work shall the candlestick be made: his shaft, and his branches, his bowls, his knops, and his flowers, shall be of the same.</a:t>
            </a:r>
          </a:p>
          <a:p>
            <a:pPr algn="just" fontAlgn="base"/>
            <a:r>
              <a:rPr lang="en-US" sz="1100" b="1" dirty="0">
                <a:solidFill>
                  <a:schemeClr val="bg1"/>
                </a:solidFill>
                <a:latin typeface="Arial" panose="020B0604020202020204" pitchFamily="34" charset="0"/>
                <a:cs typeface="Arial" panose="020B0604020202020204" pitchFamily="34" charset="0"/>
              </a:rPr>
              <a:t>32 </a:t>
            </a:r>
            <a:r>
              <a:rPr lang="en-US" sz="1100" dirty="0">
                <a:solidFill>
                  <a:schemeClr val="bg1"/>
                </a:solidFill>
                <a:latin typeface="Arial" panose="020B0604020202020204" pitchFamily="34" charset="0"/>
                <a:cs typeface="Arial" panose="020B0604020202020204" pitchFamily="34" charset="0"/>
              </a:rPr>
              <a:t>And six branches shall come out of the sides of it; three branches of the candlestick out of the one side, and three branches of the candlestick out of the other side:</a:t>
            </a:r>
          </a:p>
          <a:p>
            <a:pPr algn="just" fontAlgn="base"/>
            <a:r>
              <a:rPr lang="en-US" sz="1100" b="1" dirty="0">
                <a:solidFill>
                  <a:schemeClr val="bg1"/>
                </a:solidFill>
                <a:latin typeface="Arial" panose="020B0604020202020204" pitchFamily="34" charset="0"/>
                <a:cs typeface="Arial" panose="020B0604020202020204" pitchFamily="34" charset="0"/>
              </a:rPr>
              <a:t>37 </a:t>
            </a:r>
            <a:r>
              <a:rPr lang="en-US" sz="1100" dirty="0">
                <a:solidFill>
                  <a:schemeClr val="bg1"/>
                </a:solidFill>
                <a:latin typeface="Arial" panose="020B0604020202020204" pitchFamily="34" charset="0"/>
                <a:cs typeface="Arial" panose="020B0604020202020204" pitchFamily="34" charset="0"/>
              </a:rPr>
              <a:t>And thou shalt make the seven lamps thereof: and they shall light the lamps thereof, that they may give light over against it.</a:t>
            </a:r>
          </a:p>
          <a:p>
            <a:pPr algn="just" fontAlgn="base"/>
            <a:r>
              <a:rPr lang="en-US" sz="1100" b="1" dirty="0">
                <a:solidFill>
                  <a:schemeClr val="bg1"/>
                </a:solidFill>
                <a:latin typeface="Arial" panose="020B0604020202020204" pitchFamily="34" charset="0"/>
                <a:cs typeface="Arial" panose="020B0604020202020204" pitchFamily="34" charset="0"/>
              </a:rPr>
              <a:t>38 </a:t>
            </a:r>
            <a:r>
              <a:rPr lang="en-US" sz="1100" dirty="0">
                <a:solidFill>
                  <a:schemeClr val="bg1"/>
                </a:solidFill>
                <a:latin typeface="Arial" panose="020B0604020202020204" pitchFamily="34" charset="0"/>
                <a:cs typeface="Arial" panose="020B0604020202020204" pitchFamily="34" charset="0"/>
              </a:rPr>
              <a:t>And the tongs thereof, and the snuffdishes thereof, shall be of pure gold.</a:t>
            </a:r>
          </a:p>
          <a:p>
            <a:pPr algn="just" fontAlgn="base"/>
            <a:r>
              <a:rPr lang="en-US" sz="1100" b="1" dirty="0">
                <a:solidFill>
                  <a:schemeClr val="bg1"/>
                </a:solidFill>
                <a:latin typeface="Arial" panose="020B0604020202020204" pitchFamily="34" charset="0"/>
                <a:cs typeface="Arial" panose="020B0604020202020204" pitchFamily="34" charset="0"/>
              </a:rPr>
              <a:t>39 </a:t>
            </a:r>
            <a:r>
              <a:rPr lang="en-US" sz="1100" dirty="0">
                <a:solidFill>
                  <a:schemeClr val="bg1"/>
                </a:solidFill>
                <a:latin typeface="Arial" panose="020B0604020202020204" pitchFamily="34" charset="0"/>
                <a:cs typeface="Arial" panose="020B0604020202020204" pitchFamily="34" charset="0"/>
              </a:rPr>
              <a:t>Of a talent of pure gold shall he make it, with all these vessels.</a:t>
            </a:r>
          </a:p>
          <a:p>
            <a:pPr algn="just" fontAlgn="base"/>
            <a:r>
              <a:rPr lang="en-US" sz="1100" b="1" dirty="0">
                <a:solidFill>
                  <a:schemeClr val="bg1"/>
                </a:solidFill>
                <a:latin typeface="Arial" panose="020B0604020202020204" pitchFamily="34" charset="0"/>
                <a:cs typeface="Arial" panose="020B0604020202020204" pitchFamily="34" charset="0"/>
              </a:rPr>
              <a:t>40 </a:t>
            </a:r>
            <a:r>
              <a:rPr lang="en-US" sz="1100" dirty="0">
                <a:solidFill>
                  <a:schemeClr val="bg1"/>
                </a:solidFill>
                <a:latin typeface="Arial" panose="020B0604020202020204" pitchFamily="34" charset="0"/>
                <a:cs typeface="Arial" panose="020B0604020202020204" pitchFamily="34" charset="0"/>
              </a:rPr>
              <a:t>And look that thou make them after their pattern, which was shewed thee in the mount.</a:t>
            </a:r>
          </a:p>
          <a:p>
            <a:pPr algn="just" fontAlgn="base"/>
            <a:r>
              <a:rPr lang="en-US" sz="11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 26:35</a:t>
            </a:r>
          </a:p>
          <a:p>
            <a:pPr algn="just" fontAlgn="base"/>
            <a:r>
              <a:rPr lang="en-US" sz="1100" b="1" dirty="0">
                <a:solidFill>
                  <a:schemeClr val="bg1"/>
                </a:solidFill>
                <a:latin typeface="Arial" panose="020B0604020202020204" pitchFamily="34" charset="0"/>
                <a:cs typeface="Arial" panose="020B0604020202020204" pitchFamily="34" charset="0"/>
              </a:rPr>
              <a:t>35 </a:t>
            </a:r>
            <a:r>
              <a:rPr lang="en-US" sz="1100" dirty="0">
                <a:solidFill>
                  <a:schemeClr val="bg1"/>
                </a:solidFill>
                <a:latin typeface="Arial" panose="020B0604020202020204" pitchFamily="34" charset="0"/>
                <a:cs typeface="Arial" panose="020B0604020202020204" pitchFamily="34" charset="0"/>
              </a:rPr>
              <a:t>And thou shalt set the table without the veil, and the candlestick over against the table on the side of the tabernacle toward the south: and thou shalt put the table on the north side.</a:t>
            </a:r>
          </a:p>
        </p:txBody>
      </p:sp>
      <p:sp>
        <p:nvSpPr>
          <p:cNvPr id="9" name="Rectangle 8">
            <a:extLst>
              <a:ext uri="{FF2B5EF4-FFF2-40B4-BE49-F238E27FC236}">
                <a16:creationId xmlns:a16="http://schemas.microsoft.com/office/drawing/2014/main" id="{62A5F04F-F500-4D52-BC65-FF84C8899806}"/>
              </a:ext>
            </a:extLst>
          </p:cNvPr>
          <p:cNvSpPr/>
          <p:nvPr/>
        </p:nvSpPr>
        <p:spPr>
          <a:xfrm>
            <a:off x="6694415" y="1971798"/>
            <a:ext cx="3662597" cy="1785104"/>
          </a:xfrm>
          <a:prstGeom prst="rect">
            <a:avLst/>
          </a:prstGeom>
        </p:spPr>
        <p:txBody>
          <a:bodyPr wrap="square">
            <a:spAutoFit/>
          </a:bodyPr>
          <a:lstStyle/>
          <a:p>
            <a:pPr algn="just"/>
            <a:r>
              <a:rPr lang="en-US" sz="1100" b="1" dirty="0">
                <a:solidFill>
                  <a:schemeClr val="bg1"/>
                </a:solidFill>
                <a:latin typeface="Arial" panose="020B0604020202020204" pitchFamily="34" charset="0"/>
                <a:cs typeface="Arial" panose="020B0604020202020204" pitchFamily="34" charset="0"/>
              </a:rPr>
              <a:t>23 </a:t>
            </a:r>
            <a:r>
              <a:rPr lang="en-US" sz="1100" dirty="0">
                <a:solidFill>
                  <a:schemeClr val="bg1"/>
                </a:solidFill>
                <a:latin typeface="Arial" panose="020B0604020202020204" pitchFamily="34" charset="0"/>
                <a:cs typeface="Arial" panose="020B0604020202020204" pitchFamily="34" charset="0"/>
              </a:rPr>
              <a:t>¶ Thou shalt also make a table of shittim wood: two cubits shall be the length thereof, and a cubit the breadth thereof, and a cubit and a half the height thereof.</a:t>
            </a:r>
          </a:p>
          <a:p>
            <a:pPr algn="just" fontAlgn="base"/>
            <a:r>
              <a:rPr lang="en-US" sz="1100" b="1" dirty="0">
                <a:solidFill>
                  <a:schemeClr val="bg1"/>
                </a:solidFill>
                <a:latin typeface="Arial" panose="020B0604020202020204" pitchFamily="34" charset="0"/>
                <a:cs typeface="Arial" panose="020B0604020202020204" pitchFamily="34" charset="0"/>
              </a:rPr>
              <a:t>29 </a:t>
            </a:r>
            <a:r>
              <a:rPr lang="en-US" sz="1100" dirty="0">
                <a:solidFill>
                  <a:schemeClr val="bg1"/>
                </a:solidFill>
                <a:latin typeface="Arial" panose="020B0604020202020204" pitchFamily="34" charset="0"/>
                <a:cs typeface="Arial" panose="020B0604020202020204" pitchFamily="34" charset="0"/>
              </a:rPr>
              <a:t>And thou shalt make the dishes thereof, and spoons thereof, and covers thereof, and bowls thereof, to cover withal: of pure gold shalt thou make them.</a:t>
            </a:r>
          </a:p>
          <a:p>
            <a:pPr algn="just" fontAlgn="base"/>
            <a:r>
              <a:rPr lang="en-US" sz="1100" b="1" dirty="0">
                <a:solidFill>
                  <a:schemeClr val="bg1"/>
                </a:solidFill>
                <a:latin typeface="Arial" panose="020B0604020202020204" pitchFamily="34" charset="0"/>
                <a:cs typeface="Arial" panose="020B0604020202020204" pitchFamily="34" charset="0"/>
              </a:rPr>
              <a:t>30 </a:t>
            </a:r>
            <a:r>
              <a:rPr lang="en-US" sz="1100" dirty="0">
                <a:solidFill>
                  <a:schemeClr val="bg1"/>
                </a:solidFill>
                <a:latin typeface="Arial" panose="020B0604020202020204" pitchFamily="34" charset="0"/>
                <a:cs typeface="Arial" panose="020B0604020202020204" pitchFamily="34" charset="0"/>
              </a:rPr>
              <a:t>And thou shalt set upon the table shewbread before me alway.</a:t>
            </a:r>
          </a:p>
          <a:p>
            <a:pPr algn="just"/>
            <a:endParaRPr 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9460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4"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4</TotalTime>
  <Words>2537</Words>
  <Application>Microsoft Office PowerPoint</Application>
  <PresentationFormat>Widescreen</PresentationFormat>
  <Paragraphs>148</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MS Gothic</vt:lpstr>
      <vt:lpstr>Arial</vt:lpstr>
      <vt:lpstr>Arial Black</vt:lpstr>
      <vt:lpstr>Bahnschrift</vt:lpstr>
      <vt:lpstr>Bahnschrift SemiBold</vt:lpstr>
      <vt:lpstr>Calibri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4210</cp:revision>
  <dcterms:created xsi:type="dcterms:W3CDTF">2018-08-29T04:26:39Z</dcterms:created>
  <dcterms:modified xsi:type="dcterms:W3CDTF">2022-01-21T02:24:30Z</dcterms:modified>
</cp:coreProperties>
</file>