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768" r:id="rId1"/>
  </p:sldMasterIdLst>
  <p:notesMasterIdLst>
    <p:notesMasterId r:id="rId16"/>
  </p:notesMasterIdLst>
  <p:sldIdLst>
    <p:sldId id="296" r:id="rId2"/>
    <p:sldId id="379" r:id="rId3"/>
    <p:sldId id="380" r:id="rId4"/>
    <p:sldId id="381" r:id="rId5"/>
    <p:sldId id="382" r:id="rId6"/>
    <p:sldId id="383" r:id="rId7"/>
    <p:sldId id="384" r:id="rId8"/>
    <p:sldId id="385" r:id="rId9"/>
    <p:sldId id="386" r:id="rId10"/>
    <p:sldId id="387" r:id="rId11"/>
    <p:sldId id="388" r:id="rId12"/>
    <p:sldId id="389" r:id="rId13"/>
    <p:sldId id="391" r:id="rId14"/>
    <p:sldId id="390"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0BA2C5"/>
    <a:srgbClr val="B9DF63"/>
    <a:srgbClr val="D88028"/>
    <a:srgbClr val="E97159"/>
    <a:srgbClr val="FFD757"/>
    <a:srgbClr val="6F7CBF"/>
    <a:srgbClr val="801A12"/>
    <a:srgbClr val="D6E513"/>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6" autoAdjust="0"/>
    <p:restoredTop sz="94660"/>
  </p:normalViewPr>
  <p:slideViewPr>
    <p:cSldViewPr snapToGrid="0">
      <p:cViewPr varScale="1">
        <p:scale>
          <a:sx n="78" d="100"/>
          <a:sy n="78" d="100"/>
        </p:scale>
        <p:origin x="883" y="77"/>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1/20/2022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50359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86858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6294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00397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857088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619608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3662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42692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23600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8160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9609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5143902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5837418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39048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1683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198919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8206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www.teinteresasaber.com/2012/06/juan-de-jerusalen-el-templario.html"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36000"/>
            <a:lum/>
            <a:extLst>
              <a:ext uri="{837473B0-CC2E-450A-ABE3-18F120FF3D39}">
                <a1611:picAttrSrcUrl xmlns:a1611="http://schemas.microsoft.com/office/drawing/2016/11/main" r:id="rId20"/>
              </a:ext>
            </a:extLst>
          </a:blip>
          <a:srcRect/>
          <a:stretch>
            <a:fillRect t="-17000" b="-17000"/>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1">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5640873-EF0B-4AC7-AF11-57FEBA4985EA}" type="datetimeFigureOut">
              <a:rPr lang="en-US" smtClean="0"/>
              <a:t>1/20/2022</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2354548338"/>
      </p:ext>
    </p:extLst>
  </p:cSld>
  <p:clrMap bg1="dk1" tx1="lt1" bg2="dk2" tx2="lt2" accent1="accent1" accent2="accent2" accent3="accent3" accent4="accent4" accent5="accent5" accent6="accent6" hlink="hlink" folHlink="folHlink"/>
  <p:sldLayoutIdLst>
    <p:sldLayoutId id="2147485769" r:id="rId1"/>
    <p:sldLayoutId id="2147485770" r:id="rId2"/>
    <p:sldLayoutId id="2147485771" r:id="rId3"/>
    <p:sldLayoutId id="2147485772" r:id="rId4"/>
    <p:sldLayoutId id="2147485773" r:id="rId5"/>
    <p:sldLayoutId id="2147485774" r:id="rId6"/>
    <p:sldLayoutId id="2147485775" r:id="rId7"/>
    <p:sldLayoutId id="2147485776" r:id="rId8"/>
    <p:sldLayoutId id="2147485777" r:id="rId9"/>
    <p:sldLayoutId id="2147485778" r:id="rId10"/>
    <p:sldLayoutId id="2147485779" r:id="rId11"/>
    <p:sldLayoutId id="2147485780" r:id="rId12"/>
    <p:sldLayoutId id="2147485781" r:id="rId13"/>
    <p:sldLayoutId id="2147485782" r:id="rId14"/>
    <p:sldLayoutId id="2147485783" r:id="rId15"/>
    <p:sldLayoutId id="2147485784" r:id="rId16"/>
    <p:sldLayoutId id="214748578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teinteresasaber.com/2012/06/juan-de-jerusalen-el-templario.html"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www.teinteresasaber.com/2012/06/juan-de-jerusalen-el-templario.html"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video" Target="https://www.youtube.com/embed/nNzTTdD33Vg?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www.teinteresasaber.com/2012/06/juan-de-jerusalen-el-templario.html"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561AD48-C1FF-4315-91C1-654541E58BDD}"/>
              </a:ext>
            </a:extLst>
          </p:cNvPr>
          <p:cNvSpPr txBox="1"/>
          <p:nvPr/>
        </p:nvSpPr>
        <p:spPr>
          <a:xfrm>
            <a:off x="7050157" y="2914759"/>
            <a:ext cx="3935897" cy="830997"/>
          </a:xfrm>
          <a:prstGeom prst="rect">
            <a:avLst/>
          </a:prstGeom>
          <a:noFill/>
        </p:spPr>
        <p:txBody>
          <a:bodyPr wrap="square" rtlCol="0">
            <a:spAutoFit/>
          </a:bodyPr>
          <a:lstStyle/>
          <a:p>
            <a:pPr algn="ctr"/>
            <a:r>
              <a:rPr lang="en-US" sz="4800" b="1" dirty="0">
                <a:solidFill>
                  <a:srgbClr val="FFFF00"/>
                </a:solidFill>
                <a:effectLst>
                  <a:outerShdw blurRad="38100" dist="38100" dir="2700000" algn="tl">
                    <a:srgbClr val="000000">
                      <a:alpha val="43137"/>
                    </a:srgbClr>
                  </a:outerShdw>
                </a:effectLst>
                <a:latin typeface="Segoe UI Semibold" panose="020B0702040204020203" pitchFamily="34" charset="0"/>
                <a:ea typeface="Verdana" panose="020B0604030504040204" pitchFamily="34" charset="0"/>
                <a:cs typeface="Segoe UI Semibold" panose="020B0702040204020203" pitchFamily="34" charset="0"/>
              </a:rPr>
              <a:t>SEM</a:t>
            </a:r>
            <a:r>
              <a:rPr lang="en-US" sz="4800" b="1" dirty="0">
                <a:solidFill>
                  <a:srgbClr val="0070C0"/>
                </a:solidFill>
                <a:effectLst>
                  <a:outerShdw blurRad="38100" dist="38100" dir="2700000" algn="tl">
                    <a:srgbClr val="000000">
                      <a:alpha val="43137"/>
                    </a:srgbClr>
                  </a:outerShdw>
                </a:effectLst>
                <a:latin typeface="Segoe UI Semibold" panose="020B0702040204020203" pitchFamily="34" charset="0"/>
                <a:ea typeface="Verdana" panose="020B0604030504040204" pitchFamily="34" charset="0"/>
                <a:cs typeface="Segoe UI Semibold" panose="020B0702040204020203" pitchFamily="34" charset="0"/>
              </a:rPr>
              <a:t>IN</a:t>
            </a:r>
            <a:r>
              <a:rPr lang="en-US" sz="4800" b="1" dirty="0">
                <a:solidFill>
                  <a:srgbClr val="FF0000"/>
                </a:solidFill>
                <a:effectLst>
                  <a:outerShdw blurRad="38100" dist="38100" dir="2700000" algn="tl">
                    <a:srgbClr val="000000">
                      <a:alpha val="43137"/>
                    </a:srgbClr>
                  </a:outerShdw>
                </a:effectLst>
                <a:latin typeface="Segoe UI Semibold" panose="020B0702040204020203" pitchFamily="34" charset="0"/>
                <a:ea typeface="Verdana" panose="020B0604030504040204" pitchFamily="34" charset="0"/>
                <a:cs typeface="Segoe UI Semibold" panose="020B0702040204020203" pitchFamily="34" charset="0"/>
              </a:rPr>
              <a:t>ARY</a:t>
            </a:r>
          </a:p>
        </p:txBody>
      </p:sp>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120346" cy="461665"/>
          </a:xfrm>
          <a:prstGeom prst="rect">
            <a:avLst/>
          </a:prstGeom>
          <a:noFill/>
        </p:spPr>
        <p:txBody>
          <a:bodyPr wrap="square" rtlCol="0">
            <a:spAutoFit/>
          </a:bodyPr>
          <a:lstStyle/>
          <a:p>
            <a:r>
              <a:rPr lang="en-US" sz="2400" b="1" dirty="0">
                <a:solidFill>
                  <a:schemeClr val="bg2">
                    <a:lumMod val="10000"/>
                  </a:schemeClr>
                </a:solidFill>
              </a:rPr>
              <a:t>Old Testament</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44000"/>
            <a:lum/>
            <a:extLst>
              <a:ext uri="{837473B0-CC2E-450A-ABE3-18F120FF3D39}">
                <a1611:picAttrSrcUrl xmlns:a1611="http://schemas.microsoft.com/office/drawing/2016/11/main" r:id="rId3"/>
              </a:ext>
            </a:extLst>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CB5C9CC-FCA2-4FEB-BF9E-9C95FAB1AC09}"/>
              </a:ext>
            </a:extLst>
          </p:cNvPr>
          <p:cNvSpPr/>
          <p:nvPr/>
        </p:nvSpPr>
        <p:spPr>
          <a:xfrm>
            <a:off x="980659" y="4567171"/>
            <a:ext cx="4583306"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Whom does the Sabbath day belong to?</a:t>
            </a:r>
          </a:p>
        </p:txBody>
      </p:sp>
      <p:sp>
        <p:nvSpPr>
          <p:cNvPr id="8" name="Rectangle 7">
            <a:extLst>
              <a:ext uri="{FF2B5EF4-FFF2-40B4-BE49-F238E27FC236}">
                <a16:creationId xmlns:a16="http://schemas.microsoft.com/office/drawing/2014/main" id="{E151A5D8-D41F-4C62-A417-D03AA6033863}"/>
              </a:ext>
            </a:extLst>
          </p:cNvPr>
          <p:cNvSpPr/>
          <p:nvPr/>
        </p:nvSpPr>
        <p:spPr>
          <a:xfrm>
            <a:off x="980659" y="5049367"/>
            <a:ext cx="4737194"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How did the Sabbath become a holy day?</a:t>
            </a:r>
          </a:p>
        </p:txBody>
      </p:sp>
      <p:sp>
        <p:nvSpPr>
          <p:cNvPr id="11" name="Rectangle 10">
            <a:extLst>
              <a:ext uri="{FF2B5EF4-FFF2-40B4-BE49-F238E27FC236}">
                <a16:creationId xmlns:a16="http://schemas.microsoft.com/office/drawing/2014/main" id="{D140B074-9325-4A46-A7FD-1B819DC60F82}"/>
              </a:ext>
            </a:extLst>
          </p:cNvPr>
          <p:cNvSpPr/>
          <p:nvPr/>
        </p:nvSpPr>
        <p:spPr>
          <a:xfrm>
            <a:off x="834887" y="2106162"/>
            <a:ext cx="2010450" cy="782812"/>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CC7EC681-7DFC-4235-A8DF-77DF35400A11}"/>
              </a:ext>
            </a:extLst>
          </p:cNvPr>
          <p:cNvSpPr/>
          <p:nvPr/>
        </p:nvSpPr>
        <p:spPr>
          <a:xfrm>
            <a:off x="834887" y="2413338"/>
            <a:ext cx="9766851" cy="204097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5EE8832-904A-4DA6-89C5-C1BAFE86149C}"/>
              </a:ext>
            </a:extLst>
          </p:cNvPr>
          <p:cNvSpPr/>
          <p:nvPr/>
        </p:nvSpPr>
        <p:spPr>
          <a:xfrm>
            <a:off x="4161816" y="783607"/>
            <a:ext cx="3963521" cy="369332"/>
          </a:xfrm>
          <a:prstGeom prst="rect">
            <a:avLst/>
          </a:prstGeom>
        </p:spPr>
        <p:txBody>
          <a:bodyPr wrap="none">
            <a:spAutoFit/>
          </a:bodyPr>
          <a:lstStyle/>
          <a:p>
            <a:pPr fontAlgn="base"/>
            <a:r>
              <a:rPr lang="en-US" b="1" dirty="0">
                <a:solidFill>
                  <a:srgbClr val="0070C0"/>
                </a:solidFill>
                <a:latin typeface="Arial" panose="020B0604020202020204" pitchFamily="34" charset="0"/>
                <a:cs typeface="Arial" panose="020B0604020202020204" pitchFamily="34" charset="0"/>
              </a:rPr>
              <a:t>Exodus 20:8–11 Student Teacher 2</a:t>
            </a:r>
            <a:endParaRPr lang="en-US" b="1" dirty="0">
              <a:solidFill>
                <a:srgbClr val="0070C0"/>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11F2A00B-7FF6-4F75-8008-E4DE830F5ED7}"/>
              </a:ext>
            </a:extLst>
          </p:cNvPr>
          <p:cNvSpPr/>
          <p:nvPr/>
        </p:nvSpPr>
        <p:spPr>
          <a:xfrm>
            <a:off x="980659" y="1316792"/>
            <a:ext cx="9621079"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was a special day in your life that you will always want to remember? Why is that day important to you?</a:t>
            </a:r>
          </a:p>
        </p:txBody>
      </p:sp>
      <p:sp>
        <p:nvSpPr>
          <p:cNvPr id="5" name="Rectangle 4">
            <a:extLst>
              <a:ext uri="{FF2B5EF4-FFF2-40B4-BE49-F238E27FC236}">
                <a16:creationId xmlns:a16="http://schemas.microsoft.com/office/drawing/2014/main" id="{1E72500E-10D2-4D68-8B0F-A63D4F4843E0}"/>
              </a:ext>
            </a:extLst>
          </p:cNvPr>
          <p:cNvSpPr/>
          <p:nvPr/>
        </p:nvSpPr>
        <p:spPr>
          <a:xfrm>
            <a:off x="980659" y="2413337"/>
            <a:ext cx="9621079" cy="2031325"/>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8 </a:t>
            </a:r>
            <a:r>
              <a:rPr lang="en-US" dirty="0">
                <a:solidFill>
                  <a:schemeClr val="bg1"/>
                </a:solidFill>
                <a:latin typeface="Arial" panose="020B0604020202020204" pitchFamily="34" charset="0"/>
                <a:cs typeface="Arial" panose="020B0604020202020204" pitchFamily="34" charset="0"/>
              </a:rPr>
              <a:t>Remember the sabbath day, to keep it holy.</a:t>
            </a:r>
          </a:p>
          <a:p>
            <a:pPr algn="just" fontAlgn="base"/>
            <a:r>
              <a:rPr lang="en-US" b="1" dirty="0">
                <a:solidFill>
                  <a:schemeClr val="bg1"/>
                </a:solidFill>
                <a:latin typeface="Arial" panose="020B0604020202020204" pitchFamily="34" charset="0"/>
                <a:cs typeface="Arial" panose="020B0604020202020204" pitchFamily="34" charset="0"/>
              </a:rPr>
              <a:t>9 </a:t>
            </a:r>
            <a:r>
              <a:rPr lang="en-US" dirty="0">
                <a:solidFill>
                  <a:schemeClr val="bg1"/>
                </a:solidFill>
                <a:latin typeface="Arial" panose="020B0604020202020204" pitchFamily="34" charset="0"/>
                <a:cs typeface="Arial" panose="020B0604020202020204" pitchFamily="34" charset="0"/>
              </a:rPr>
              <a:t>Six days shalt thou labour, and do all thy work:</a:t>
            </a:r>
          </a:p>
          <a:p>
            <a:pPr algn="just" fontAlgn="base"/>
            <a:r>
              <a:rPr lang="en-US" b="1" dirty="0">
                <a:solidFill>
                  <a:schemeClr val="bg1"/>
                </a:solidFill>
                <a:latin typeface="Arial" panose="020B0604020202020204" pitchFamily="34" charset="0"/>
                <a:cs typeface="Arial" panose="020B0604020202020204" pitchFamily="34" charset="0"/>
              </a:rPr>
              <a:t>10 </a:t>
            </a:r>
            <a:r>
              <a:rPr lang="en-US" dirty="0">
                <a:solidFill>
                  <a:schemeClr val="bg1"/>
                </a:solidFill>
                <a:latin typeface="Arial" panose="020B0604020202020204" pitchFamily="34" charset="0"/>
                <a:cs typeface="Arial" panose="020B0604020202020204" pitchFamily="34" charset="0"/>
              </a:rPr>
              <a:t>But the seventh day is the sabbath of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thy God: in it thou shalt not do any work, thou, nor thy son, nor thy daughter, thy manservant, nor thy maidservant, nor thy cattle, nor thy stranger that is within thy gates:</a:t>
            </a:r>
          </a:p>
          <a:p>
            <a:pPr algn="just" fontAlgn="base"/>
            <a:r>
              <a:rPr lang="en-US" b="1" dirty="0">
                <a:solidFill>
                  <a:schemeClr val="bg1"/>
                </a:solidFill>
                <a:latin typeface="Arial" panose="020B0604020202020204" pitchFamily="34" charset="0"/>
                <a:cs typeface="Arial" panose="020B0604020202020204" pitchFamily="34" charset="0"/>
              </a:rPr>
              <a:t>11 </a:t>
            </a:r>
            <a:r>
              <a:rPr lang="en-US" dirty="0">
                <a:solidFill>
                  <a:schemeClr val="bg1"/>
                </a:solidFill>
                <a:latin typeface="Arial" panose="020B0604020202020204" pitchFamily="34" charset="0"/>
                <a:cs typeface="Arial" panose="020B0604020202020204" pitchFamily="34" charset="0"/>
              </a:rPr>
              <a:t>For in six days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made heaven and earth, the sea, and all that in them is, and rested the seventh day: wherefore the </a:t>
            </a:r>
            <a:r>
              <a:rPr lang="en-US" cap="small" dirty="0">
                <a:solidFill>
                  <a:schemeClr val="bg1"/>
                </a:solidFill>
                <a:latin typeface="Arial" panose="020B0604020202020204" pitchFamily="34" charset="0"/>
                <a:cs typeface="Arial" panose="020B0604020202020204" pitchFamily="34" charset="0"/>
              </a:rPr>
              <a:t>Lord </a:t>
            </a:r>
            <a:r>
              <a:rPr lang="en-US" dirty="0">
                <a:solidFill>
                  <a:schemeClr val="bg1"/>
                </a:solidFill>
                <a:latin typeface="Arial" panose="020B0604020202020204" pitchFamily="34" charset="0"/>
                <a:cs typeface="Arial" panose="020B0604020202020204" pitchFamily="34" charset="0"/>
              </a:rPr>
              <a:t>blessed the sabbath day, and hallowed it.</a:t>
            </a:r>
            <a:endParaRPr lang="en-US" b="0" i="0" dirty="0">
              <a:solidFill>
                <a:schemeClr val="bg1"/>
              </a:solidFill>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FD2D26DF-013E-438E-B4C4-61FD91F5B3E6}"/>
              </a:ext>
            </a:extLst>
          </p:cNvPr>
          <p:cNvSpPr/>
          <p:nvPr/>
        </p:nvSpPr>
        <p:spPr>
          <a:xfrm>
            <a:off x="980659" y="2106162"/>
            <a:ext cx="1864678"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Exodus 20:8-11</a:t>
            </a:r>
          </a:p>
        </p:txBody>
      </p:sp>
      <p:sp>
        <p:nvSpPr>
          <p:cNvPr id="9" name="Rectangle 8">
            <a:extLst>
              <a:ext uri="{FF2B5EF4-FFF2-40B4-BE49-F238E27FC236}">
                <a16:creationId xmlns:a16="http://schemas.microsoft.com/office/drawing/2014/main" id="{B692264D-3D43-40EF-A004-2C234F93350A}"/>
              </a:ext>
            </a:extLst>
          </p:cNvPr>
          <p:cNvSpPr/>
          <p:nvPr/>
        </p:nvSpPr>
        <p:spPr>
          <a:xfrm>
            <a:off x="3855674" y="5705061"/>
            <a:ext cx="4575804" cy="369332"/>
          </a:xfrm>
          <a:prstGeom prst="rect">
            <a:avLst/>
          </a:prstGeom>
        </p:spPr>
        <p:txBody>
          <a:bodyPr wrap="none">
            <a:spAutoFit/>
          </a:bodyPr>
          <a:lstStyle/>
          <a:p>
            <a:r>
              <a:rPr lang="en-US" b="1" i="1" dirty="0">
                <a:solidFill>
                  <a:srgbClr val="002060"/>
                </a:solidFill>
                <a:effectLst>
                  <a:outerShdw blurRad="38100" dist="38100" dir="2700000" algn="tl">
                    <a:srgbClr val="000000">
                      <a:alpha val="43137"/>
                    </a:srgbClr>
                  </a:outerShdw>
                </a:effectLst>
                <a:latin typeface="Open Sans"/>
              </a:rPr>
              <a:t>The Sabbath is the Lord’s day and is holy</a:t>
            </a:r>
            <a:endParaRPr lang="en-US" b="1" i="1"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49739823"/>
      </p:ext>
    </p:extLst>
  </p:cSld>
  <p:clrMapOvr>
    <a:masterClrMapping/>
  </p:clrMapOvr>
  <mc:AlternateContent xmlns:mc="http://schemas.openxmlformats.org/markup-compatibility/2006" xmlns:p14="http://schemas.microsoft.com/office/powerpoint/2010/main">
    <mc:Choice Requires="p14">
      <p:transition spd="slow" p14:dur="1500">
        <p14:ripple dir="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5"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randombar(vertical)">
                                      <p:cBhvr>
                                        <p:cTn id="14" dur="1250"/>
                                        <p:tgtEl>
                                          <p:spTgt spid="11"/>
                                        </p:tgtEl>
                                      </p:cBhvr>
                                    </p:animEffect>
                                  </p:childTnLst>
                                </p:cTn>
                              </p:par>
                              <p:par>
                                <p:cTn id="15" presetID="14" presetClass="entr" presetSubtype="5"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randombar(vertical)">
                                      <p:cBhvr>
                                        <p:cTn id="17" dur="1250"/>
                                        <p:tgtEl>
                                          <p:spTgt spid="10"/>
                                        </p:tgtEl>
                                      </p:cBhvr>
                                    </p:animEffect>
                                  </p:childTnLst>
                                </p:cTn>
                              </p:par>
                              <p:par>
                                <p:cTn id="18" presetID="14" presetClass="entr" presetSubtype="5"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vertical)">
                                      <p:cBhvr>
                                        <p:cTn id="20" dur="1250"/>
                                        <p:tgtEl>
                                          <p:spTgt spid="5"/>
                                        </p:tgtEl>
                                      </p:cBhvr>
                                    </p:animEffect>
                                  </p:childTnLst>
                                </p:cTn>
                              </p:par>
                              <p:par>
                                <p:cTn id="21" presetID="14" presetClass="entr" presetSubtype="5"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randombar(vertical)">
                                      <p:cBhvr>
                                        <p:cTn id="23" dur="125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9"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0-#ppt_w/2"/>
                                          </p:val>
                                        </p:tav>
                                        <p:tav tm="100000">
                                          <p:val>
                                            <p:strVal val="#ppt_x"/>
                                          </p:val>
                                        </p:tav>
                                      </p:tavLst>
                                    </p:anim>
                                    <p:anim calcmode="lin" valueType="num">
                                      <p:cBhvr additive="base">
                                        <p:cTn id="29"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3"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500" fill="hold"/>
                                        <p:tgtEl>
                                          <p:spTgt spid="8"/>
                                        </p:tgtEl>
                                        <p:attrNameLst>
                                          <p:attrName>ppt_x</p:attrName>
                                        </p:attrNameLst>
                                      </p:cBhvr>
                                      <p:tavLst>
                                        <p:tav tm="0">
                                          <p:val>
                                            <p:strVal val="1+#ppt_w/2"/>
                                          </p:val>
                                        </p:tav>
                                        <p:tav tm="100000">
                                          <p:val>
                                            <p:strVal val="#ppt_x"/>
                                          </p:val>
                                        </p:tav>
                                      </p:tavLst>
                                    </p:anim>
                                    <p:anim calcmode="lin" valueType="num">
                                      <p:cBhvr additive="base">
                                        <p:cTn id="35"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barn(inVertical)">
                                      <p:cBhvr>
                                        <p:cTn id="4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1" grpId="0" animBg="1"/>
      <p:bldP spid="10" grpId="0" animBg="1"/>
      <p:bldP spid="4" grpId="0"/>
      <p:bldP spid="5" grpId="0"/>
      <p:bldP spid="6"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F6B4E18-0AD3-4F8E-8B66-C911B4EDEBE1}"/>
              </a:ext>
            </a:extLst>
          </p:cNvPr>
          <p:cNvSpPr/>
          <p:nvPr/>
        </p:nvSpPr>
        <p:spPr>
          <a:xfrm>
            <a:off x="1078656" y="1696565"/>
            <a:ext cx="5673348"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must we do to keep the Sabbath a holy day?</a:t>
            </a:r>
          </a:p>
        </p:txBody>
      </p:sp>
      <p:sp>
        <p:nvSpPr>
          <p:cNvPr id="4" name="Rectangle 3">
            <a:extLst>
              <a:ext uri="{FF2B5EF4-FFF2-40B4-BE49-F238E27FC236}">
                <a16:creationId xmlns:a16="http://schemas.microsoft.com/office/drawing/2014/main" id="{C9F8A61D-BCB5-4C30-B806-4D0D785B5E5B}"/>
              </a:ext>
            </a:extLst>
          </p:cNvPr>
          <p:cNvSpPr/>
          <p:nvPr/>
        </p:nvSpPr>
        <p:spPr>
          <a:xfrm>
            <a:off x="1078656" y="2283623"/>
            <a:ext cx="7362977" cy="369332"/>
          </a:xfrm>
          <a:prstGeom prst="rect">
            <a:avLst/>
          </a:prstGeom>
        </p:spPr>
        <p:txBody>
          <a:bodyPr wrap="square">
            <a:spAutoFit/>
          </a:bodyPr>
          <a:lstStyle/>
          <a:p>
            <a:pPr algn="just"/>
            <a:r>
              <a:rPr lang="en-US" i="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Resting from our labors on the Sabbath can help us keep it a holy day.</a:t>
            </a:r>
          </a:p>
        </p:txBody>
      </p:sp>
      <p:sp>
        <p:nvSpPr>
          <p:cNvPr id="5" name="Rectangle 4">
            <a:extLst>
              <a:ext uri="{FF2B5EF4-FFF2-40B4-BE49-F238E27FC236}">
                <a16:creationId xmlns:a16="http://schemas.microsoft.com/office/drawing/2014/main" id="{B587F23D-88ED-4B56-BB9E-C416101104B9}"/>
              </a:ext>
            </a:extLst>
          </p:cNvPr>
          <p:cNvSpPr/>
          <p:nvPr/>
        </p:nvSpPr>
        <p:spPr>
          <a:xfrm>
            <a:off x="1078656" y="2862756"/>
            <a:ext cx="9483326"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can obeying the instructions in verse 9 help us obey the instructions in verse 10?</a:t>
            </a:r>
          </a:p>
        </p:txBody>
      </p:sp>
      <p:sp>
        <p:nvSpPr>
          <p:cNvPr id="6" name="Rectangle 5">
            <a:extLst>
              <a:ext uri="{FF2B5EF4-FFF2-40B4-BE49-F238E27FC236}">
                <a16:creationId xmlns:a16="http://schemas.microsoft.com/office/drawing/2014/main" id="{EF1F7E40-CF00-498C-B986-D734924FB609}"/>
              </a:ext>
            </a:extLst>
          </p:cNvPr>
          <p:cNvSpPr/>
          <p:nvPr/>
        </p:nvSpPr>
        <p:spPr>
          <a:xfrm>
            <a:off x="1078656" y="3711832"/>
            <a:ext cx="7747291"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are some other ways that we can keep the Sabbath a holy day? </a:t>
            </a:r>
          </a:p>
        </p:txBody>
      </p:sp>
      <p:sp>
        <p:nvSpPr>
          <p:cNvPr id="7" name="Rectangle 6">
            <a:extLst>
              <a:ext uri="{FF2B5EF4-FFF2-40B4-BE49-F238E27FC236}">
                <a16:creationId xmlns:a16="http://schemas.microsoft.com/office/drawing/2014/main" id="{8EF8ADD2-6023-4915-85D2-C8211B417BC4}"/>
              </a:ext>
            </a:extLst>
          </p:cNvPr>
          <p:cNvSpPr/>
          <p:nvPr/>
        </p:nvSpPr>
        <p:spPr>
          <a:xfrm>
            <a:off x="1078656" y="4283909"/>
            <a:ext cx="7999083"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have you been blessed as you have kept the Sabbath a holy day?</a:t>
            </a:r>
          </a:p>
        </p:txBody>
      </p:sp>
    </p:spTree>
    <p:extLst>
      <p:ext uri="{BB962C8B-B14F-4D97-AF65-F5344CB8AC3E}">
        <p14:creationId xmlns:p14="http://schemas.microsoft.com/office/powerpoint/2010/main" val="411304493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p:cTn id="12"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14"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randombar(horizontal)">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nodeType="click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Effect transition="in" filter="fade">
                                      <p:cBhvr>
                                        <p:cTn id="26" dur="1000"/>
                                        <p:tgtEl>
                                          <p:spTgt spid="6">
                                            <p:txEl>
                                              <p:pRg st="0" end="0"/>
                                            </p:txEl>
                                          </p:spTgt>
                                        </p:tgtEl>
                                      </p:cBhvr>
                                    </p:animEffect>
                                    <p:anim calcmode="lin" valueType="num">
                                      <p:cBhvr>
                                        <p:cTn id="27"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5"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44000"/>
            <a:lum/>
            <a:extLst>
              <a:ext uri="{837473B0-CC2E-450A-ABE3-18F120FF3D39}">
                <a1611:picAttrSrcUrl xmlns:a1611="http://schemas.microsoft.com/office/drawing/2016/11/main" r:id="rId3"/>
              </a:ext>
            </a:extLst>
          </a:blip>
          <a:srcRect/>
          <a:stretch>
            <a:fillRect t="-17000" b="-17000"/>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2F281E3-254A-4A16-B41F-32BF68AF0033}"/>
              </a:ext>
            </a:extLst>
          </p:cNvPr>
          <p:cNvSpPr/>
          <p:nvPr/>
        </p:nvSpPr>
        <p:spPr>
          <a:xfrm>
            <a:off x="940899" y="1799993"/>
            <a:ext cx="1672257" cy="478512"/>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630B06-CEEE-44BD-9FAD-307B6DD7EF9F}"/>
              </a:ext>
            </a:extLst>
          </p:cNvPr>
          <p:cNvSpPr/>
          <p:nvPr/>
        </p:nvSpPr>
        <p:spPr>
          <a:xfrm>
            <a:off x="940901" y="2105080"/>
            <a:ext cx="9780105" cy="646331"/>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7664AE79-0358-4177-BDBA-CA85AB307B95}"/>
              </a:ext>
            </a:extLst>
          </p:cNvPr>
          <p:cNvSpPr/>
          <p:nvPr/>
        </p:nvSpPr>
        <p:spPr>
          <a:xfrm>
            <a:off x="4318109" y="783607"/>
            <a:ext cx="3719801" cy="369332"/>
          </a:xfrm>
          <a:prstGeom prst="rect">
            <a:avLst/>
          </a:prstGeom>
        </p:spPr>
        <p:txBody>
          <a:bodyPr wrap="none">
            <a:spAutoFit/>
          </a:bodyPr>
          <a:lstStyle/>
          <a:p>
            <a:pPr fontAlgn="base"/>
            <a:r>
              <a:rPr lang="en-US" b="1" dirty="0">
                <a:solidFill>
                  <a:srgbClr val="FF0000"/>
                </a:solidFill>
                <a:latin typeface="Arial" panose="020B0604020202020204" pitchFamily="34" charset="0"/>
                <a:cs typeface="Arial" panose="020B0604020202020204" pitchFamily="34" charset="0"/>
              </a:rPr>
              <a:t>Exodus 20:12 Student Teacher 3</a:t>
            </a:r>
            <a:endParaRPr lang="en-US" b="1" dirty="0">
              <a:solidFill>
                <a:srgbClr val="FF0000"/>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BC69E67B-DB3D-469F-B6A8-6FDB71C6F83E}"/>
              </a:ext>
            </a:extLst>
          </p:cNvPr>
          <p:cNvSpPr/>
          <p:nvPr/>
        </p:nvSpPr>
        <p:spPr>
          <a:xfrm>
            <a:off x="940904" y="1250531"/>
            <a:ext cx="8322366"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do you think the way we treat our parents is important to the Lord?</a:t>
            </a:r>
          </a:p>
        </p:txBody>
      </p:sp>
      <p:sp>
        <p:nvSpPr>
          <p:cNvPr id="5" name="Rectangle 4">
            <a:extLst>
              <a:ext uri="{FF2B5EF4-FFF2-40B4-BE49-F238E27FC236}">
                <a16:creationId xmlns:a16="http://schemas.microsoft.com/office/drawing/2014/main" id="{3692DB99-D19E-47EF-8A65-F9C7E7F6534C}"/>
              </a:ext>
            </a:extLst>
          </p:cNvPr>
          <p:cNvSpPr/>
          <p:nvPr/>
        </p:nvSpPr>
        <p:spPr>
          <a:xfrm>
            <a:off x="940903" y="2105080"/>
            <a:ext cx="9780105" cy="646331"/>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 Honour thy father and thy mother: that thy days may be long upon the land which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thy God giveth thee.</a:t>
            </a:r>
          </a:p>
        </p:txBody>
      </p:sp>
      <p:sp>
        <p:nvSpPr>
          <p:cNvPr id="6" name="Rectangle 5">
            <a:extLst>
              <a:ext uri="{FF2B5EF4-FFF2-40B4-BE49-F238E27FC236}">
                <a16:creationId xmlns:a16="http://schemas.microsoft.com/office/drawing/2014/main" id="{1376CF45-AE99-4CE9-BA6E-98756BB2C6CB}"/>
              </a:ext>
            </a:extLst>
          </p:cNvPr>
          <p:cNvSpPr/>
          <p:nvPr/>
        </p:nvSpPr>
        <p:spPr>
          <a:xfrm>
            <a:off x="940903" y="1799993"/>
            <a:ext cx="167225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Exodus 20:12</a:t>
            </a:r>
          </a:p>
        </p:txBody>
      </p:sp>
      <p:sp>
        <p:nvSpPr>
          <p:cNvPr id="7" name="Rectangle 6">
            <a:extLst>
              <a:ext uri="{FF2B5EF4-FFF2-40B4-BE49-F238E27FC236}">
                <a16:creationId xmlns:a16="http://schemas.microsoft.com/office/drawing/2014/main" id="{2B524E76-2294-4DA5-AE5F-2A684B5FFA57}"/>
              </a:ext>
            </a:extLst>
          </p:cNvPr>
          <p:cNvSpPr/>
          <p:nvPr/>
        </p:nvSpPr>
        <p:spPr>
          <a:xfrm>
            <a:off x="940903" y="2997148"/>
            <a:ext cx="7097007"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you think it means to honor your father and mother? </a:t>
            </a:r>
          </a:p>
        </p:txBody>
      </p:sp>
      <p:sp>
        <p:nvSpPr>
          <p:cNvPr id="8" name="Rectangle 7">
            <a:extLst>
              <a:ext uri="{FF2B5EF4-FFF2-40B4-BE49-F238E27FC236}">
                <a16:creationId xmlns:a16="http://schemas.microsoft.com/office/drawing/2014/main" id="{0025A28E-424C-4018-A33C-89DD717DB3F6}"/>
              </a:ext>
            </a:extLst>
          </p:cNvPr>
          <p:cNvSpPr/>
          <p:nvPr/>
        </p:nvSpPr>
        <p:spPr>
          <a:xfrm>
            <a:off x="940902" y="3551869"/>
            <a:ext cx="9780105"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can a person honor a parent who is not living righteously or who teaches his or her children to do things that are contrary to Heavenly Father’s commandments?</a:t>
            </a:r>
          </a:p>
        </p:txBody>
      </p:sp>
      <p:sp>
        <p:nvSpPr>
          <p:cNvPr id="9" name="Rectangle 8">
            <a:extLst>
              <a:ext uri="{FF2B5EF4-FFF2-40B4-BE49-F238E27FC236}">
                <a16:creationId xmlns:a16="http://schemas.microsoft.com/office/drawing/2014/main" id="{5D6EDA78-5841-4BE4-AA2A-DE16824D35AF}"/>
              </a:ext>
            </a:extLst>
          </p:cNvPr>
          <p:cNvSpPr/>
          <p:nvPr/>
        </p:nvSpPr>
        <p:spPr>
          <a:xfrm>
            <a:off x="940901" y="4282172"/>
            <a:ext cx="7248941"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have you been blessed as you have honored your parents?</a:t>
            </a:r>
          </a:p>
        </p:txBody>
      </p:sp>
    </p:spTree>
    <p:extLst>
      <p:ext uri="{BB962C8B-B14F-4D97-AF65-F5344CB8AC3E}">
        <p14:creationId xmlns:p14="http://schemas.microsoft.com/office/powerpoint/2010/main" val="118404803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par>
                          <p:cTn id="11" fill="hold">
                            <p:stCondLst>
                              <p:cond delay="1000"/>
                            </p:stCondLst>
                            <p:childTnLst>
                              <p:par>
                                <p:cTn id="12" presetID="42"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strVal val="#ppt_w*0.70"/>
                                          </p:val>
                                        </p:tav>
                                        <p:tav tm="100000">
                                          <p:val>
                                            <p:strVal val="#ppt_w"/>
                                          </p:val>
                                        </p:tav>
                                      </p:tavLst>
                                    </p:anim>
                                    <p:anim calcmode="lin" valueType="num">
                                      <p:cBhvr>
                                        <p:cTn id="22" dur="1000" fill="hold"/>
                                        <p:tgtEl>
                                          <p:spTgt spid="7"/>
                                        </p:tgtEl>
                                        <p:attrNameLst>
                                          <p:attrName>ppt_h</p:attrName>
                                        </p:attrNameLst>
                                      </p:cBhvr>
                                      <p:tavLst>
                                        <p:tav tm="0">
                                          <p:val>
                                            <p:strVal val="#ppt_h"/>
                                          </p:val>
                                        </p:tav>
                                        <p:tav tm="100000">
                                          <p:val>
                                            <p:strVal val="#ppt_h"/>
                                          </p:val>
                                        </p:tav>
                                      </p:tavLst>
                                    </p:anim>
                                    <p:animEffect transition="in" filter="fade">
                                      <p:cBhvr>
                                        <p:cTn id="23" dur="1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5"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1000" fill="hold"/>
                                        <p:tgtEl>
                                          <p:spTgt spid="8"/>
                                        </p:tgtEl>
                                        <p:attrNameLst>
                                          <p:attrName>ppt_w</p:attrName>
                                        </p:attrNameLst>
                                      </p:cBhvr>
                                      <p:tavLst>
                                        <p:tav tm="0">
                                          <p:val>
                                            <p:fltVal val="0"/>
                                          </p:val>
                                        </p:tav>
                                        <p:tav tm="100000">
                                          <p:val>
                                            <p:strVal val="#ppt_w"/>
                                          </p:val>
                                        </p:tav>
                                      </p:tavLst>
                                    </p:anim>
                                    <p:anim calcmode="lin" valueType="num">
                                      <p:cBhvr>
                                        <p:cTn id="29" dur="1000" fill="hold"/>
                                        <p:tgtEl>
                                          <p:spTgt spid="8"/>
                                        </p:tgtEl>
                                        <p:attrNameLst>
                                          <p:attrName>ppt_h</p:attrName>
                                        </p:attrNameLst>
                                      </p:cBhvr>
                                      <p:tavLst>
                                        <p:tav tm="0">
                                          <p:val>
                                            <p:fltVal val="0"/>
                                          </p:val>
                                        </p:tav>
                                        <p:tav tm="100000">
                                          <p:val>
                                            <p:strVal val="#ppt_h"/>
                                          </p:val>
                                        </p:tav>
                                      </p:tavLst>
                                    </p:anim>
                                    <p:anim calcmode="lin" valueType="num">
                                      <p:cBhvr>
                                        <p:cTn id="30"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right)">
                                      <p:cBhvr>
                                        <p:cTn id="3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25D8131-3BDC-46F4-82C0-09964A66C722}"/>
              </a:ext>
            </a:extLst>
          </p:cNvPr>
          <p:cNvSpPr/>
          <p:nvPr/>
        </p:nvSpPr>
        <p:spPr>
          <a:xfrm>
            <a:off x="3458817" y="1915733"/>
            <a:ext cx="6096000" cy="2246769"/>
          </a:xfrm>
          <a:prstGeom prst="rect">
            <a:avLst/>
          </a:prstGeom>
        </p:spPr>
        <p:txBody>
          <a:bodyPr>
            <a:spAutoFit/>
          </a:bodyPr>
          <a:lstStyle/>
          <a:p>
            <a:pPr algn="just"/>
            <a:r>
              <a:rPr lang="en-US" sz="2000" dirty="0">
                <a:solidFill>
                  <a:schemeClr val="bg1"/>
                </a:solidFill>
                <a:latin typeface="Arial" panose="020B0604020202020204" pitchFamily="34" charset="0"/>
                <a:cs typeface="Arial" panose="020B0604020202020204" pitchFamily="34" charset="0"/>
              </a:rPr>
              <a:t>“When we put God first, all other things fall into their proper place or drop out of our lives. Our love of the Lord will govern the claims for our affection, the demands on our time, the interests we pursue, and the order of our priorities” (Ezra Taft Benson, “The Great Commandment—Love the Lord,” </a:t>
            </a:r>
            <a:r>
              <a:rPr lang="en-US" sz="2000" i="1" dirty="0">
                <a:solidFill>
                  <a:schemeClr val="bg1"/>
                </a:solidFill>
                <a:latin typeface="Arial" panose="020B0604020202020204" pitchFamily="34" charset="0"/>
                <a:cs typeface="Arial" panose="020B0604020202020204" pitchFamily="34" charset="0"/>
              </a:rPr>
              <a:t>Ensign,</a:t>
            </a:r>
            <a:r>
              <a:rPr lang="en-US" sz="2000" dirty="0">
                <a:solidFill>
                  <a:schemeClr val="bg1"/>
                </a:solidFill>
                <a:latin typeface="Arial" panose="020B0604020202020204" pitchFamily="34" charset="0"/>
                <a:cs typeface="Arial" panose="020B0604020202020204" pitchFamily="34" charset="0"/>
              </a:rPr>
              <a:t> May 1988, 4).</a:t>
            </a:r>
          </a:p>
        </p:txBody>
      </p:sp>
      <p:pic>
        <p:nvPicPr>
          <p:cNvPr id="3074" name="Picture 2" descr="Ezra Taft Benson">
            <a:extLst>
              <a:ext uri="{FF2B5EF4-FFF2-40B4-BE49-F238E27FC236}">
                <a16:creationId xmlns:a16="http://schemas.microsoft.com/office/drawing/2014/main" id="{6F682E33-1504-4101-A378-A2F9D1CE33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499" y="2066719"/>
            <a:ext cx="1363318" cy="156645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3BD41487-98EE-49B5-BDB3-237F423E5DD4}"/>
              </a:ext>
            </a:extLst>
          </p:cNvPr>
          <p:cNvSpPr/>
          <p:nvPr/>
        </p:nvSpPr>
        <p:spPr>
          <a:xfrm>
            <a:off x="2095500" y="3634673"/>
            <a:ext cx="1430007" cy="461665"/>
          </a:xfrm>
          <a:prstGeom prst="rect">
            <a:avLst/>
          </a:prstGeom>
        </p:spPr>
        <p:txBody>
          <a:bodyPr wrap="none">
            <a:spAutoFit/>
          </a:bodyPr>
          <a:lstStyle/>
          <a:p>
            <a:pPr algn="ctr"/>
            <a:r>
              <a:rPr lang="en-US" sz="1200" b="1" dirty="0">
                <a:solidFill>
                  <a:schemeClr val="bg1"/>
                </a:solidFill>
                <a:latin typeface="Arial" panose="020B0604020202020204" pitchFamily="34" charset="0"/>
                <a:cs typeface="Arial" panose="020B0604020202020204" pitchFamily="34" charset="0"/>
              </a:rPr>
              <a:t>President</a:t>
            </a:r>
          </a:p>
          <a:p>
            <a:pPr algn="ctr"/>
            <a:r>
              <a:rPr lang="en-US" sz="1200" b="1" dirty="0">
                <a:solidFill>
                  <a:schemeClr val="bg1"/>
                </a:solidFill>
                <a:latin typeface="Arial" panose="020B0604020202020204" pitchFamily="34" charset="0"/>
                <a:cs typeface="Arial" panose="020B0604020202020204" pitchFamily="34" charset="0"/>
              </a:rPr>
              <a:t>Ezra Taft Benson</a:t>
            </a:r>
            <a:endParaRPr lang="en-US" sz="1200" b="1" dirty="0">
              <a:solidFill>
                <a:schemeClr val="bg1"/>
              </a:solidFill>
            </a:endParaRPr>
          </a:p>
        </p:txBody>
      </p:sp>
    </p:spTree>
    <p:extLst>
      <p:ext uri="{BB962C8B-B14F-4D97-AF65-F5344CB8AC3E}">
        <p14:creationId xmlns:p14="http://schemas.microsoft.com/office/powerpoint/2010/main" val="195008716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nline Media 1" title="Obedience to The Ten Commandments">
            <a:hlinkClick r:id="" action="ppaction://media"/>
            <a:extLst>
              <a:ext uri="{FF2B5EF4-FFF2-40B4-BE49-F238E27FC236}">
                <a16:creationId xmlns:a16="http://schemas.microsoft.com/office/drawing/2014/main" id="{4956D5A9-6E63-4045-8325-238509390D0A}"/>
              </a:ext>
            </a:extLst>
          </p:cNvPr>
          <p:cNvPicPr>
            <a:picLocks noRot="1" noChangeAspect="1"/>
          </p:cNvPicPr>
          <p:nvPr>
            <a:videoFile r:link="rId1"/>
          </p:nvPr>
        </p:nvPicPr>
        <p:blipFill>
          <a:blip r:embed="rId3"/>
          <a:stretch>
            <a:fillRect/>
          </a:stretch>
        </p:blipFill>
        <p:spPr>
          <a:xfrm>
            <a:off x="1728674" y="1524000"/>
            <a:ext cx="7812892" cy="4394752"/>
          </a:xfrm>
          <a:prstGeom prst="rect">
            <a:avLst/>
          </a:prstGeom>
          <a:solidFill>
            <a:srgbClr val="000000"/>
          </a:solidFill>
          <a:ln w="177800" cap="flat">
            <a:solidFill>
              <a:srgbClr val="0D0D0D"/>
            </a:solidFill>
            <a:miter lim="800000"/>
          </a:ln>
          <a:effectLst>
            <a:outerShdw blurRad="190500" dist="215900" dir="3000000" algn="tr" rotWithShape="0">
              <a:srgbClr val="000000">
                <a:alpha val="20000"/>
              </a:srgbClr>
            </a:outerShdw>
          </a:effectLst>
          <a:scene3d>
            <a:camera prst="perspectiveContrastingLeftFacing" fov="3300000">
              <a:rot lat="0" lon="1200000" rev="0"/>
            </a:camera>
            <a:lightRig rig="balanced" dir="t">
              <a:rot lat="0" lon="0" rev="4200000"/>
            </a:lightRig>
          </a:scene3d>
          <a:sp3d extrusionH="635000" prstMaterial="metal">
            <a:bevelT w="190500" h="12700" prst="slope"/>
            <a:extrusionClr>
              <a:srgbClr val="010000"/>
            </a:extrusionClr>
            <a:contourClr>
              <a:srgbClr val="000000"/>
            </a:contourClr>
          </a:sp3d>
        </p:spPr>
      </p:pic>
    </p:spTree>
    <p:extLst>
      <p:ext uri="{BB962C8B-B14F-4D97-AF65-F5344CB8AC3E}">
        <p14:creationId xmlns:p14="http://schemas.microsoft.com/office/powerpoint/2010/main" val="28283014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FFFF00"/>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LES</a:t>
            </a:r>
            <a:r>
              <a:rPr lang="en-US" sz="1800" b="1" dirty="0">
                <a:solidFill>
                  <a:srgbClr val="0070C0"/>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SON</a:t>
            </a:r>
            <a:r>
              <a:rPr lang="en-US" sz="1800" b="1" dirty="0">
                <a:solidFill>
                  <a:schemeClr val="accent4">
                    <a:lumMod val="50000"/>
                  </a:schemeClr>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 </a:t>
            </a:r>
            <a:r>
              <a:rPr lang="en-US" sz="1800" b="1" dirty="0">
                <a:solidFill>
                  <a:srgbClr val="FF0000"/>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49</a:t>
            </a:r>
          </a:p>
        </p:txBody>
      </p:sp>
      <p:sp>
        <p:nvSpPr>
          <p:cNvPr id="2" name="Rectangle 1">
            <a:extLst>
              <a:ext uri="{FF2B5EF4-FFF2-40B4-BE49-F238E27FC236}">
                <a16:creationId xmlns:a16="http://schemas.microsoft.com/office/drawing/2014/main" id="{6DD9B6ED-FC0C-4C15-BABA-D0CB9056C50A}"/>
              </a:ext>
            </a:extLst>
          </p:cNvPr>
          <p:cNvSpPr/>
          <p:nvPr/>
        </p:nvSpPr>
        <p:spPr>
          <a:xfrm>
            <a:off x="3450051" y="2967335"/>
            <a:ext cx="5291898" cy="923330"/>
          </a:xfrm>
          <a:prstGeom prst="rect">
            <a:avLst/>
          </a:prstGeom>
        </p:spPr>
        <p:txBody>
          <a:bodyPr wrap="none">
            <a:spAutoFit/>
          </a:bodyPr>
          <a:lstStyle/>
          <a:p>
            <a:pPr fontAlgn="base"/>
            <a:r>
              <a:rPr lang="en-US" sz="5400" dirty="0">
                <a:solidFill>
                  <a:schemeClr val="accent4">
                    <a:lumMod val="50000"/>
                  </a:schemeClr>
                </a:solidFill>
              </a:rPr>
              <a:t>Exodus 20 (Part 1)</a:t>
            </a:r>
            <a:endParaRPr lang="en-US" sz="5400" b="0" i="0" dirty="0">
              <a:solidFill>
                <a:schemeClr val="accent4">
                  <a:lumMod val="50000"/>
                </a:schemeClr>
              </a:solidFill>
              <a:effectLst/>
            </a:endParaRPr>
          </a:p>
        </p:txBody>
      </p:sp>
    </p:spTree>
    <p:extLst>
      <p:ext uri="{BB962C8B-B14F-4D97-AF65-F5344CB8AC3E}">
        <p14:creationId xmlns:p14="http://schemas.microsoft.com/office/powerpoint/2010/main" val="3399110813"/>
      </p:ext>
    </p:extLst>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spd="slow">
        <p:split dir="in"/>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61208F-F4B2-4310-B310-7D476E0B965C}"/>
              </a:ext>
            </a:extLst>
          </p:cNvPr>
          <p:cNvSpPr/>
          <p:nvPr/>
        </p:nvSpPr>
        <p:spPr>
          <a:xfrm>
            <a:off x="2368061" y="2367171"/>
            <a:ext cx="7455877" cy="2123658"/>
          </a:xfrm>
          <a:prstGeom prst="rect">
            <a:avLst/>
          </a:prstGeom>
        </p:spPr>
        <p:txBody>
          <a:bodyPr wrap="square">
            <a:spAutoFit/>
          </a:bodyPr>
          <a:lstStyle/>
          <a:p>
            <a:pPr algn="ctr" fontAlgn="base"/>
            <a:r>
              <a:rPr lang="en-US" sz="4400" b="1" dirty="0">
                <a:solidFill>
                  <a:schemeClr val="accent4">
                    <a:lumMod val="50000"/>
                  </a:schemeClr>
                </a:solidFill>
                <a:latin typeface="MV Boli" panose="02000500030200090000" pitchFamily="2" charset="0"/>
                <a:cs typeface="MV Boli" panose="02000500030200090000" pitchFamily="2" charset="0"/>
              </a:rPr>
              <a:t>“God gives the children of Israel the Ten Commandments”</a:t>
            </a:r>
            <a:endParaRPr lang="en-US" sz="4400" b="1" dirty="0">
              <a:solidFill>
                <a:schemeClr val="accent4">
                  <a:lumMod val="50000"/>
                </a:schemeClr>
              </a:solidFill>
              <a:effectLst/>
              <a:latin typeface="MV Boli" panose="02000500030200090000" pitchFamily="2" charset="0"/>
              <a:cs typeface="MV Boli" panose="02000500030200090000" pitchFamily="2" charset="0"/>
            </a:endParaRPr>
          </a:p>
        </p:txBody>
      </p:sp>
      <p:sp>
        <p:nvSpPr>
          <p:cNvPr id="4" name="Rectangle 3">
            <a:extLst>
              <a:ext uri="{FF2B5EF4-FFF2-40B4-BE49-F238E27FC236}">
                <a16:creationId xmlns:a16="http://schemas.microsoft.com/office/drawing/2014/main" id="{7A901791-A9AA-4045-BC08-F15C20131C0B}"/>
              </a:ext>
            </a:extLst>
          </p:cNvPr>
          <p:cNvSpPr/>
          <p:nvPr/>
        </p:nvSpPr>
        <p:spPr>
          <a:xfrm>
            <a:off x="1436139" y="968273"/>
            <a:ext cx="2022157" cy="400110"/>
          </a:xfrm>
          <a:prstGeom prst="rect">
            <a:avLst/>
          </a:prstGeom>
        </p:spPr>
        <p:txBody>
          <a:bodyPr wrap="none">
            <a:spAutoFit/>
          </a:bodyPr>
          <a:lstStyle/>
          <a:p>
            <a:pPr fontAlgn="base"/>
            <a:r>
              <a:rPr lang="en-US" sz="2000" b="1" dirty="0">
                <a:solidFill>
                  <a:schemeClr val="bg1"/>
                </a:solidFill>
                <a:latin typeface="Open Sans"/>
              </a:rPr>
              <a:t>Exodus 20:1-17</a:t>
            </a:r>
            <a:endParaRPr lang="en-US" sz="2000" b="1" dirty="0">
              <a:solidFill>
                <a:schemeClr val="bg1"/>
              </a:solidFill>
              <a:effectLst/>
              <a:latin typeface="Open Sans"/>
            </a:endParaRPr>
          </a:p>
        </p:txBody>
      </p:sp>
    </p:spTree>
    <p:extLst>
      <p:ext uri="{BB962C8B-B14F-4D97-AF65-F5344CB8AC3E}">
        <p14:creationId xmlns:p14="http://schemas.microsoft.com/office/powerpoint/2010/main" val="400307377"/>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05DB5D-29ED-4C96-AC80-E7E06DE0DC69}"/>
              </a:ext>
            </a:extLst>
          </p:cNvPr>
          <p:cNvSpPr/>
          <p:nvPr/>
        </p:nvSpPr>
        <p:spPr>
          <a:xfrm>
            <a:off x="3254966" y="968273"/>
            <a:ext cx="5682068" cy="369332"/>
          </a:xfrm>
          <a:prstGeom prst="rect">
            <a:avLst/>
          </a:prstGeom>
        </p:spPr>
        <p:txBody>
          <a:bodyPr wrap="none">
            <a:spAutoFit/>
          </a:bodyPr>
          <a:lstStyle/>
          <a:p>
            <a:r>
              <a:rPr lang="en-US" i="1" dirty="0">
                <a:solidFill>
                  <a:schemeClr val="accent4">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God speaks the Ten Commandments to the Israelites.</a:t>
            </a:r>
          </a:p>
        </p:txBody>
      </p:sp>
      <p:sp>
        <p:nvSpPr>
          <p:cNvPr id="4" name="Rectangle 3">
            <a:extLst>
              <a:ext uri="{FF2B5EF4-FFF2-40B4-BE49-F238E27FC236}">
                <a16:creationId xmlns:a16="http://schemas.microsoft.com/office/drawing/2014/main" id="{B1170ECD-D3EA-45C2-95CE-F3BFA6F56E7A}"/>
              </a:ext>
            </a:extLst>
          </p:cNvPr>
          <p:cNvSpPr/>
          <p:nvPr/>
        </p:nvSpPr>
        <p:spPr>
          <a:xfrm>
            <a:off x="1235712" y="2967335"/>
            <a:ext cx="9299765" cy="461665"/>
          </a:xfrm>
          <a:prstGeom prst="rect">
            <a:avLst/>
          </a:prstGeom>
        </p:spPr>
        <p:txBody>
          <a:bodyPr wrap="square">
            <a:spAutoFit/>
          </a:bodyPr>
          <a:lstStyle/>
          <a:p>
            <a:pPr algn="just"/>
            <a:r>
              <a:rPr lang="en-US" sz="2400" b="1" dirty="0">
                <a:solidFill>
                  <a:schemeClr val="bg1"/>
                </a:solidFill>
                <a:latin typeface="Arial" panose="020B0604020202020204" pitchFamily="34" charset="0"/>
                <a:cs typeface="Arial" panose="020B0604020202020204" pitchFamily="34" charset="0"/>
              </a:rPr>
              <a:t>Where in the scriptures can we read the Ten Commandments?</a:t>
            </a:r>
          </a:p>
        </p:txBody>
      </p:sp>
    </p:spTree>
    <p:extLst>
      <p:ext uri="{BB962C8B-B14F-4D97-AF65-F5344CB8AC3E}">
        <p14:creationId xmlns:p14="http://schemas.microsoft.com/office/powerpoint/2010/main" val="640618808"/>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64BB0CA-86E4-4F67-95AC-3BF39B4E9BAE}"/>
              </a:ext>
            </a:extLst>
          </p:cNvPr>
          <p:cNvSpPr/>
          <p:nvPr/>
        </p:nvSpPr>
        <p:spPr>
          <a:xfrm>
            <a:off x="334570" y="719075"/>
            <a:ext cx="2421882" cy="125549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DA62C254-ACBC-426E-A516-AEFD3E560F64}"/>
              </a:ext>
            </a:extLst>
          </p:cNvPr>
          <p:cNvSpPr/>
          <p:nvPr/>
        </p:nvSpPr>
        <p:spPr>
          <a:xfrm>
            <a:off x="334570" y="1060174"/>
            <a:ext cx="10571969" cy="5632311"/>
          </a:xfrm>
          <a:prstGeom prst="round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AE5F28B3-9285-4083-A08A-D050A9B7A574}"/>
              </a:ext>
            </a:extLst>
          </p:cNvPr>
          <p:cNvSpPr/>
          <p:nvPr/>
        </p:nvSpPr>
        <p:spPr>
          <a:xfrm>
            <a:off x="718879" y="1060174"/>
            <a:ext cx="10028634" cy="5632311"/>
          </a:xfrm>
          <a:prstGeom prst="rect">
            <a:avLst/>
          </a:prstGeom>
        </p:spPr>
        <p:txBody>
          <a:bodyPr wrap="square">
            <a:spAutoFit/>
          </a:bodyPr>
          <a:lstStyle/>
          <a:p>
            <a:pPr algn="just" fontAlgn="base"/>
            <a:r>
              <a:rPr lang="en-US" sz="1500" b="1" dirty="0">
                <a:solidFill>
                  <a:schemeClr val="bg1"/>
                </a:solidFill>
                <a:latin typeface="Arial" panose="020B0604020202020204" pitchFamily="34" charset="0"/>
                <a:cs typeface="Arial" panose="020B0604020202020204" pitchFamily="34" charset="0"/>
              </a:rPr>
              <a:t>1 </a:t>
            </a:r>
            <a:r>
              <a:rPr lang="en-US" sz="1500" dirty="0">
                <a:solidFill>
                  <a:schemeClr val="bg1"/>
                </a:solidFill>
                <a:latin typeface="Arial" panose="020B0604020202020204" pitchFamily="34" charset="0"/>
                <a:cs typeface="Arial" panose="020B0604020202020204" pitchFamily="34" charset="0"/>
              </a:rPr>
              <a:t>And God spake all these words, saying,</a:t>
            </a:r>
          </a:p>
          <a:p>
            <a:pPr algn="just" fontAlgn="base"/>
            <a:r>
              <a:rPr lang="en-US" sz="1500" b="1" dirty="0">
                <a:solidFill>
                  <a:schemeClr val="bg1"/>
                </a:solidFill>
                <a:latin typeface="Arial" panose="020B0604020202020204" pitchFamily="34" charset="0"/>
                <a:cs typeface="Arial" panose="020B0604020202020204" pitchFamily="34" charset="0"/>
              </a:rPr>
              <a:t>2 </a:t>
            </a:r>
            <a:r>
              <a:rPr lang="en-US" sz="1500" dirty="0">
                <a:solidFill>
                  <a:schemeClr val="bg1"/>
                </a:solidFill>
                <a:latin typeface="Arial" panose="020B0604020202020204" pitchFamily="34" charset="0"/>
                <a:cs typeface="Arial" panose="020B0604020202020204" pitchFamily="34" charset="0"/>
              </a:rPr>
              <a:t>I am the </a:t>
            </a:r>
            <a:r>
              <a:rPr lang="en-US" sz="1500" cap="small" dirty="0">
                <a:solidFill>
                  <a:schemeClr val="bg1"/>
                </a:solidFill>
                <a:latin typeface="Arial" panose="020B0604020202020204" pitchFamily="34" charset="0"/>
                <a:cs typeface="Arial" panose="020B0604020202020204" pitchFamily="34" charset="0"/>
              </a:rPr>
              <a:t>Lord</a:t>
            </a:r>
            <a:r>
              <a:rPr lang="en-US" sz="1500" dirty="0">
                <a:solidFill>
                  <a:schemeClr val="bg1"/>
                </a:solidFill>
                <a:latin typeface="Arial" panose="020B0604020202020204" pitchFamily="34" charset="0"/>
                <a:cs typeface="Arial" panose="020B0604020202020204" pitchFamily="34" charset="0"/>
              </a:rPr>
              <a:t> thy God, which have brought thee out of the land of Egypt, out of the house of bondage.</a:t>
            </a:r>
          </a:p>
          <a:p>
            <a:pPr algn="just" fontAlgn="base"/>
            <a:r>
              <a:rPr lang="en-US" sz="1500" b="1" dirty="0">
                <a:solidFill>
                  <a:schemeClr val="bg1"/>
                </a:solidFill>
                <a:latin typeface="Arial" panose="020B0604020202020204" pitchFamily="34" charset="0"/>
                <a:cs typeface="Arial" panose="020B0604020202020204" pitchFamily="34" charset="0"/>
              </a:rPr>
              <a:t>3 </a:t>
            </a:r>
            <a:r>
              <a:rPr lang="en-US" sz="1500" dirty="0">
                <a:solidFill>
                  <a:schemeClr val="bg1"/>
                </a:solidFill>
                <a:latin typeface="Arial" panose="020B0604020202020204" pitchFamily="34" charset="0"/>
                <a:cs typeface="Arial" panose="020B0604020202020204" pitchFamily="34" charset="0"/>
              </a:rPr>
              <a:t>Thou shalt have no other gods before me.</a:t>
            </a:r>
          </a:p>
          <a:p>
            <a:pPr algn="just" fontAlgn="base"/>
            <a:r>
              <a:rPr lang="en-US" sz="1500" b="1" dirty="0">
                <a:solidFill>
                  <a:schemeClr val="bg1"/>
                </a:solidFill>
                <a:latin typeface="Arial" panose="020B0604020202020204" pitchFamily="34" charset="0"/>
                <a:cs typeface="Arial" panose="020B0604020202020204" pitchFamily="34" charset="0"/>
              </a:rPr>
              <a:t>4 </a:t>
            </a:r>
            <a:r>
              <a:rPr lang="en-US" sz="1500" dirty="0">
                <a:solidFill>
                  <a:schemeClr val="bg1"/>
                </a:solidFill>
                <a:latin typeface="Arial" panose="020B0604020202020204" pitchFamily="34" charset="0"/>
                <a:cs typeface="Arial" panose="020B0604020202020204" pitchFamily="34" charset="0"/>
              </a:rPr>
              <a:t>Thou shalt not make unto thee any graven image, or any likeness of any thing that is in heaven above, or that is in the earth beneath, or that is in the water under the earth:</a:t>
            </a:r>
          </a:p>
          <a:p>
            <a:pPr algn="just" fontAlgn="base"/>
            <a:r>
              <a:rPr lang="en-US" sz="1500" b="1" dirty="0">
                <a:solidFill>
                  <a:schemeClr val="bg1"/>
                </a:solidFill>
                <a:latin typeface="Arial" panose="020B0604020202020204" pitchFamily="34" charset="0"/>
                <a:cs typeface="Arial" panose="020B0604020202020204" pitchFamily="34" charset="0"/>
              </a:rPr>
              <a:t>5 </a:t>
            </a:r>
            <a:r>
              <a:rPr lang="en-US" sz="1500" dirty="0">
                <a:solidFill>
                  <a:schemeClr val="bg1"/>
                </a:solidFill>
                <a:latin typeface="Arial" panose="020B0604020202020204" pitchFamily="34" charset="0"/>
                <a:cs typeface="Arial" panose="020B0604020202020204" pitchFamily="34" charset="0"/>
              </a:rPr>
              <a:t>Thou shalt not bow down thyself to them, nor serve them: for I the </a:t>
            </a:r>
            <a:r>
              <a:rPr lang="en-US" sz="1500" cap="small" dirty="0">
                <a:solidFill>
                  <a:schemeClr val="bg1"/>
                </a:solidFill>
                <a:latin typeface="Arial" panose="020B0604020202020204" pitchFamily="34" charset="0"/>
                <a:cs typeface="Arial" panose="020B0604020202020204" pitchFamily="34" charset="0"/>
              </a:rPr>
              <a:t>Lord</a:t>
            </a:r>
            <a:r>
              <a:rPr lang="en-US" sz="1500" dirty="0">
                <a:solidFill>
                  <a:schemeClr val="bg1"/>
                </a:solidFill>
                <a:latin typeface="Arial" panose="020B0604020202020204" pitchFamily="34" charset="0"/>
                <a:cs typeface="Arial" panose="020B0604020202020204" pitchFamily="34" charset="0"/>
              </a:rPr>
              <a:t> thy God am a jealous God, visiting the iniquity of the fathers upon the children unto the third and fourth generation of them that hate me;</a:t>
            </a:r>
          </a:p>
          <a:p>
            <a:pPr algn="just" fontAlgn="base"/>
            <a:r>
              <a:rPr lang="en-US" sz="1500" b="1" dirty="0">
                <a:solidFill>
                  <a:schemeClr val="bg1"/>
                </a:solidFill>
                <a:latin typeface="Arial" panose="020B0604020202020204" pitchFamily="34" charset="0"/>
                <a:cs typeface="Arial" panose="020B0604020202020204" pitchFamily="34" charset="0"/>
              </a:rPr>
              <a:t>6 </a:t>
            </a:r>
            <a:r>
              <a:rPr lang="en-US" sz="1500" dirty="0">
                <a:solidFill>
                  <a:schemeClr val="bg1"/>
                </a:solidFill>
                <a:latin typeface="Arial" panose="020B0604020202020204" pitchFamily="34" charset="0"/>
                <a:cs typeface="Arial" panose="020B0604020202020204" pitchFamily="34" charset="0"/>
              </a:rPr>
              <a:t>And shewing mercy unto thousands of them that love me, and keep my commandments.</a:t>
            </a:r>
          </a:p>
          <a:p>
            <a:pPr algn="just" fontAlgn="base"/>
            <a:r>
              <a:rPr lang="en-US" sz="1500" b="1" dirty="0">
                <a:solidFill>
                  <a:schemeClr val="bg1"/>
                </a:solidFill>
                <a:latin typeface="Arial" panose="020B0604020202020204" pitchFamily="34" charset="0"/>
                <a:cs typeface="Arial" panose="020B0604020202020204" pitchFamily="34" charset="0"/>
              </a:rPr>
              <a:t>7 </a:t>
            </a:r>
            <a:r>
              <a:rPr lang="en-US" sz="1500" dirty="0">
                <a:solidFill>
                  <a:schemeClr val="bg1"/>
                </a:solidFill>
                <a:latin typeface="Arial" panose="020B0604020202020204" pitchFamily="34" charset="0"/>
                <a:cs typeface="Arial" panose="020B0604020202020204" pitchFamily="34" charset="0"/>
              </a:rPr>
              <a:t>Thou shalt not take the name of the </a:t>
            </a:r>
            <a:r>
              <a:rPr lang="en-US" sz="1500" cap="small" dirty="0">
                <a:solidFill>
                  <a:schemeClr val="bg1"/>
                </a:solidFill>
                <a:latin typeface="Arial" panose="020B0604020202020204" pitchFamily="34" charset="0"/>
                <a:cs typeface="Arial" panose="020B0604020202020204" pitchFamily="34" charset="0"/>
              </a:rPr>
              <a:t>Lord</a:t>
            </a:r>
            <a:r>
              <a:rPr lang="en-US" sz="1500" dirty="0">
                <a:solidFill>
                  <a:schemeClr val="bg1"/>
                </a:solidFill>
                <a:latin typeface="Arial" panose="020B0604020202020204" pitchFamily="34" charset="0"/>
                <a:cs typeface="Arial" panose="020B0604020202020204" pitchFamily="34" charset="0"/>
              </a:rPr>
              <a:t> thy God in vain; for the </a:t>
            </a:r>
            <a:r>
              <a:rPr lang="en-US" sz="1500" cap="small" dirty="0">
                <a:solidFill>
                  <a:schemeClr val="bg1"/>
                </a:solidFill>
                <a:latin typeface="Arial" panose="020B0604020202020204" pitchFamily="34" charset="0"/>
                <a:cs typeface="Arial" panose="020B0604020202020204" pitchFamily="34" charset="0"/>
              </a:rPr>
              <a:t>Lord</a:t>
            </a:r>
            <a:r>
              <a:rPr lang="en-US" sz="1500" dirty="0">
                <a:solidFill>
                  <a:schemeClr val="bg1"/>
                </a:solidFill>
                <a:latin typeface="Arial" panose="020B0604020202020204" pitchFamily="34" charset="0"/>
                <a:cs typeface="Arial" panose="020B0604020202020204" pitchFamily="34" charset="0"/>
              </a:rPr>
              <a:t> will not hold him guiltless that taketh his name in vain.</a:t>
            </a:r>
          </a:p>
          <a:p>
            <a:pPr algn="just" fontAlgn="base"/>
            <a:r>
              <a:rPr lang="en-US" sz="1500" b="1" dirty="0">
                <a:solidFill>
                  <a:schemeClr val="bg1"/>
                </a:solidFill>
                <a:latin typeface="Arial" panose="020B0604020202020204" pitchFamily="34" charset="0"/>
                <a:cs typeface="Arial" panose="020B0604020202020204" pitchFamily="34" charset="0"/>
              </a:rPr>
              <a:t>8 </a:t>
            </a:r>
            <a:r>
              <a:rPr lang="en-US" sz="1500" dirty="0">
                <a:solidFill>
                  <a:schemeClr val="bg1"/>
                </a:solidFill>
                <a:latin typeface="Arial" panose="020B0604020202020204" pitchFamily="34" charset="0"/>
                <a:cs typeface="Arial" panose="020B0604020202020204" pitchFamily="34" charset="0"/>
              </a:rPr>
              <a:t>Remember the sabbath day, to keep it holy.</a:t>
            </a:r>
          </a:p>
          <a:p>
            <a:pPr algn="just" fontAlgn="base"/>
            <a:r>
              <a:rPr lang="en-US" sz="1500" b="1" dirty="0">
                <a:solidFill>
                  <a:schemeClr val="bg1"/>
                </a:solidFill>
                <a:latin typeface="Arial" panose="020B0604020202020204" pitchFamily="34" charset="0"/>
                <a:cs typeface="Arial" panose="020B0604020202020204" pitchFamily="34" charset="0"/>
              </a:rPr>
              <a:t>9 </a:t>
            </a:r>
            <a:r>
              <a:rPr lang="en-US" sz="1500" dirty="0">
                <a:solidFill>
                  <a:schemeClr val="bg1"/>
                </a:solidFill>
                <a:latin typeface="Arial" panose="020B0604020202020204" pitchFamily="34" charset="0"/>
                <a:cs typeface="Arial" panose="020B0604020202020204" pitchFamily="34" charset="0"/>
              </a:rPr>
              <a:t>Six days shalt thou labour, and do all thy work:</a:t>
            </a:r>
          </a:p>
          <a:p>
            <a:pPr algn="just" fontAlgn="base"/>
            <a:r>
              <a:rPr lang="en-US" sz="1500" b="1" dirty="0">
                <a:solidFill>
                  <a:schemeClr val="bg1"/>
                </a:solidFill>
                <a:latin typeface="Arial" panose="020B0604020202020204" pitchFamily="34" charset="0"/>
                <a:cs typeface="Arial" panose="020B0604020202020204" pitchFamily="34" charset="0"/>
              </a:rPr>
              <a:t>10 </a:t>
            </a:r>
            <a:r>
              <a:rPr lang="en-US" sz="1500" dirty="0">
                <a:solidFill>
                  <a:schemeClr val="bg1"/>
                </a:solidFill>
                <a:latin typeface="Arial" panose="020B0604020202020204" pitchFamily="34" charset="0"/>
                <a:cs typeface="Arial" panose="020B0604020202020204" pitchFamily="34" charset="0"/>
              </a:rPr>
              <a:t>But the seventh day is the sabbath of the </a:t>
            </a:r>
            <a:r>
              <a:rPr lang="en-US" sz="1500" cap="small" dirty="0">
                <a:solidFill>
                  <a:schemeClr val="bg1"/>
                </a:solidFill>
                <a:latin typeface="Arial" panose="020B0604020202020204" pitchFamily="34" charset="0"/>
                <a:cs typeface="Arial" panose="020B0604020202020204" pitchFamily="34" charset="0"/>
              </a:rPr>
              <a:t>Lord</a:t>
            </a:r>
            <a:r>
              <a:rPr lang="en-US" sz="1500" dirty="0">
                <a:solidFill>
                  <a:schemeClr val="bg1"/>
                </a:solidFill>
                <a:latin typeface="Arial" panose="020B0604020202020204" pitchFamily="34" charset="0"/>
                <a:cs typeface="Arial" panose="020B0604020202020204" pitchFamily="34" charset="0"/>
              </a:rPr>
              <a:t> thy God: in it thou shalt not do any work, thou, nor thy son, nor thy daughter, thy manservant, nor thy maidservant, nor thy cattle, nor thy stranger that is within thy gates:</a:t>
            </a:r>
          </a:p>
          <a:p>
            <a:pPr algn="just" fontAlgn="base"/>
            <a:r>
              <a:rPr lang="en-US" sz="1500" b="1" dirty="0">
                <a:solidFill>
                  <a:schemeClr val="bg1"/>
                </a:solidFill>
                <a:latin typeface="Arial" panose="020B0604020202020204" pitchFamily="34" charset="0"/>
                <a:cs typeface="Arial" panose="020B0604020202020204" pitchFamily="34" charset="0"/>
              </a:rPr>
              <a:t>11 </a:t>
            </a:r>
            <a:r>
              <a:rPr lang="en-US" sz="1500" dirty="0">
                <a:solidFill>
                  <a:schemeClr val="bg1"/>
                </a:solidFill>
                <a:latin typeface="Arial" panose="020B0604020202020204" pitchFamily="34" charset="0"/>
                <a:cs typeface="Arial" panose="020B0604020202020204" pitchFamily="34" charset="0"/>
              </a:rPr>
              <a:t>For in six days the </a:t>
            </a:r>
            <a:r>
              <a:rPr lang="en-US" sz="1500" cap="small" dirty="0">
                <a:solidFill>
                  <a:schemeClr val="bg1"/>
                </a:solidFill>
                <a:latin typeface="Arial" panose="020B0604020202020204" pitchFamily="34" charset="0"/>
                <a:cs typeface="Arial" panose="020B0604020202020204" pitchFamily="34" charset="0"/>
              </a:rPr>
              <a:t>Lord</a:t>
            </a:r>
            <a:r>
              <a:rPr lang="en-US" sz="1500" dirty="0">
                <a:solidFill>
                  <a:schemeClr val="bg1"/>
                </a:solidFill>
                <a:latin typeface="Arial" panose="020B0604020202020204" pitchFamily="34" charset="0"/>
                <a:cs typeface="Arial" panose="020B0604020202020204" pitchFamily="34" charset="0"/>
              </a:rPr>
              <a:t> made heaven and earth, the sea, and all that in them is, and rested the seventh day: wherefore the </a:t>
            </a:r>
            <a:r>
              <a:rPr lang="en-US" sz="1500" cap="small" dirty="0">
                <a:solidFill>
                  <a:schemeClr val="bg1"/>
                </a:solidFill>
                <a:latin typeface="Arial" panose="020B0604020202020204" pitchFamily="34" charset="0"/>
                <a:cs typeface="Arial" panose="020B0604020202020204" pitchFamily="34" charset="0"/>
              </a:rPr>
              <a:t>Lord </a:t>
            </a:r>
            <a:r>
              <a:rPr lang="en-US" sz="1500" dirty="0">
                <a:solidFill>
                  <a:schemeClr val="bg1"/>
                </a:solidFill>
                <a:latin typeface="Arial" panose="020B0604020202020204" pitchFamily="34" charset="0"/>
                <a:cs typeface="Arial" panose="020B0604020202020204" pitchFamily="34" charset="0"/>
              </a:rPr>
              <a:t>blessed the sabbath day, and hallowed it.</a:t>
            </a:r>
          </a:p>
          <a:p>
            <a:pPr algn="just" fontAlgn="base"/>
            <a:r>
              <a:rPr lang="en-US" sz="1500" b="1" dirty="0">
                <a:solidFill>
                  <a:schemeClr val="bg1"/>
                </a:solidFill>
                <a:latin typeface="Arial" panose="020B0604020202020204" pitchFamily="34" charset="0"/>
                <a:cs typeface="Arial" panose="020B0604020202020204" pitchFamily="34" charset="0"/>
              </a:rPr>
              <a:t>12 </a:t>
            </a:r>
            <a:r>
              <a:rPr lang="en-US" sz="1500" dirty="0">
                <a:solidFill>
                  <a:schemeClr val="bg1"/>
                </a:solidFill>
                <a:latin typeface="Arial" panose="020B0604020202020204" pitchFamily="34" charset="0"/>
                <a:cs typeface="Arial" panose="020B0604020202020204" pitchFamily="34" charset="0"/>
              </a:rPr>
              <a:t>¶ Honour thy father and thy mother: that thy days may be long upon the land which the </a:t>
            </a:r>
            <a:r>
              <a:rPr lang="en-US" sz="1500" cap="small" dirty="0">
                <a:solidFill>
                  <a:schemeClr val="bg1"/>
                </a:solidFill>
                <a:latin typeface="Arial" panose="020B0604020202020204" pitchFamily="34" charset="0"/>
                <a:cs typeface="Arial" panose="020B0604020202020204" pitchFamily="34" charset="0"/>
              </a:rPr>
              <a:t>Lord</a:t>
            </a:r>
            <a:r>
              <a:rPr lang="en-US" sz="1500" dirty="0">
                <a:solidFill>
                  <a:schemeClr val="bg1"/>
                </a:solidFill>
                <a:latin typeface="Arial" panose="020B0604020202020204" pitchFamily="34" charset="0"/>
                <a:cs typeface="Arial" panose="020B0604020202020204" pitchFamily="34" charset="0"/>
              </a:rPr>
              <a:t> thy God giveth thee.</a:t>
            </a:r>
          </a:p>
          <a:p>
            <a:pPr algn="just" fontAlgn="base"/>
            <a:r>
              <a:rPr lang="en-US" sz="1500" b="1" dirty="0">
                <a:solidFill>
                  <a:schemeClr val="bg1"/>
                </a:solidFill>
                <a:latin typeface="Arial" panose="020B0604020202020204" pitchFamily="34" charset="0"/>
                <a:cs typeface="Arial" panose="020B0604020202020204" pitchFamily="34" charset="0"/>
              </a:rPr>
              <a:t>13 </a:t>
            </a:r>
            <a:r>
              <a:rPr lang="en-US" sz="1500" dirty="0">
                <a:solidFill>
                  <a:schemeClr val="bg1"/>
                </a:solidFill>
                <a:latin typeface="Arial" panose="020B0604020202020204" pitchFamily="34" charset="0"/>
                <a:cs typeface="Arial" panose="020B0604020202020204" pitchFamily="34" charset="0"/>
              </a:rPr>
              <a:t>Thou shalt not kill.</a:t>
            </a:r>
          </a:p>
          <a:p>
            <a:pPr algn="just" fontAlgn="base"/>
            <a:r>
              <a:rPr lang="en-US" sz="1500" b="1" dirty="0">
                <a:solidFill>
                  <a:schemeClr val="bg1"/>
                </a:solidFill>
                <a:latin typeface="Arial" panose="020B0604020202020204" pitchFamily="34" charset="0"/>
                <a:cs typeface="Arial" panose="020B0604020202020204" pitchFamily="34" charset="0"/>
              </a:rPr>
              <a:t>14 </a:t>
            </a:r>
            <a:r>
              <a:rPr lang="en-US" sz="1500" dirty="0">
                <a:solidFill>
                  <a:schemeClr val="bg1"/>
                </a:solidFill>
                <a:latin typeface="Arial" panose="020B0604020202020204" pitchFamily="34" charset="0"/>
                <a:cs typeface="Arial" panose="020B0604020202020204" pitchFamily="34" charset="0"/>
              </a:rPr>
              <a:t>Thou shalt not commit adultery.</a:t>
            </a:r>
          </a:p>
          <a:p>
            <a:pPr algn="just" fontAlgn="base"/>
            <a:r>
              <a:rPr lang="en-US" sz="1500" b="1" dirty="0">
                <a:solidFill>
                  <a:schemeClr val="bg1"/>
                </a:solidFill>
                <a:latin typeface="Arial" panose="020B0604020202020204" pitchFamily="34" charset="0"/>
                <a:cs typeface="Arial" panose="020B0604020202020204" pitchFamily="34" charset="0"/>
              </a:rPr>
              <a:t>15 </a:t>
            </a:r>
            <a:r>
              <a:rPr lang="en-US" sz="1500" dirty="0">
                <a:solidFill>
                  <a:schemeClr val="bg1"/>
                </a:solidFill>
                <a:latin typeface="Arial" panose="020B0604020202020204" pitchFamily="34" charset="0"/>
                <a:cs typeface="Arial" panose="020B0604020202020204" pitchFamily="34" charset="0"/>
              </a:rPr>
              <a:t>Thou shalt not steal.</a:t>
            </a:r>
          </a:p>
          <a:p>
            <a:pPr algn="just" fontAlgn="base"/>
            <a:r>
              <a:rPr lang="en-US" sz="1500" b="1" dirty="0">
                <a:solidFill>
                  <a:schemeClr val="bg1"/>
                </a:solidFill>
                <a:latin typeface="Arial" panose="020B0604020202020204" pitchFamily="34" charset="0"/>
                <a:cs typeface="Arial" panose="020B0604020202020204" pitchFamily="34" charset="0"/>
              </a:rPr>
              <a:t>16 </a:t>
            </a:r>
            <a:r>
              <a:rPr lang="en-US" sz="1500" dirty="0">
                <a:solidFill>
                  <a:schemeClr val="bg1"/>
                </a:solidFill>
                <a:latin typeface="Arial" panose="020B0604020202020204" pitchFamily="34" charset="0"/>
                <a:cs typeface="Arial" panose="020B0604020202020204" pitchFamily="34" charset="0"/>
              </a:rPr>
              <a:t>Thou shalt not bear false witness against thy neighbour.</a:t>
            </a:r>
          </a:p>
          <a:p>
            <a:pPr algn="just" fontAlgn="base"/>
            <a:r>
              <a:rPr lang="en-US" sz="1500" b="1" dirty="0">
                <a:solidFill>
                  <a:schemeClr val="bg1"/>
                </a:solidFill>
                <a:latin typeface="Arial" panose="020B0604020202020204" pitchFamily="34" charset="0"/>
                <a:cs typeface="Arial" panose="020B0604020202020204" pitchFamily="34" charset="0"/>
              </a:rPr>
              <a:t>17 </a:t>
            </a:r>
            <a:r>
              <a:rPr lang="en-US" sz="1500" dirty="0">
                <a:solidFill>
                  <a:schemeClr val="bg1"/>
                </a:solidFill>
                <a:latin typeface="Arial" panose="020B0604020202020204" pitchFamily="34" charset="0"/>
                <a:cs typeface="Arial" panose="020B0604020202020204" pitchFamily="34" charset="0"/>
              </a:rPr>
              <a:t>Thou shalt not covet thy neighbour’s house, thou shalt not covet thy neighbour’s wife, nor his manservant, nor his maidservant, nor his ox, nor his ass, nor any thing that is thy neighbour’s.</a:t>
            </a:r>
            <a:endParaRPr lang="en-US" sz="1500"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7F2999F0-2E9A-4E2D-8F62-85C66E54740D}"/>
              </a:ext>
            </a:extLst>
          </p:cNvPr>
          <p:cNvSpPr/>
          <p:nvPr/>
        </p:nvSpPr>
        <p:spPr>
          <a:xfrm>
            <a:off x="718879" y="719075"/>
            <a:ext cx="194155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Exodus 20:1-17.</a:t>
            </a:r>
          </a:p>
        </p:txBody>
      </p:sp>
    </p:spTree>
    <p:extLst>
      <p:ext uri="{BB962C8B-B14F-4D97-AF65-F5344CB8AC3E}">
        <p14:creationId xmlns:p14="http://schemas.microsoft.com/office/powerpoint/2010/main" val="24645737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Top Corners Snipped 6">
            <a:extLst>
              <a:ext uri="{FF2B5EF4-FFF2-40B4-BE49-F238E27FC236}">
                <a16:creationId xmlns:a16="http://schemas.microsoft.com/office/drawing/2014/main" id="{20D6110F-1503-4B05-A8F9-947E38551C3D}"/>
              </a:ext>
            </a:extLst>
          </p:cNvPr>
          <p:cNvSpPr/>
          <p:nvPr/>
        </p:nvSpPr>
        <p:spPr>
          <a:xfrm>
            <a:off x="2173356" y="2413337"/>
            <a:ext cx="7845287" cy="2171915"/>
          </a:xfrm>
          <a:prstGeom prst="snip2Same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45B1D20B-5480-4414-9EAE-DB496E63A989}"/>
              </a:ext>
            </a:extLst>
          </p:cNvPr>
          <p:cNvSpPr/>
          <p:nvPr/>
        </p:nvSpPr>
        <p:spPr>
          <a:xfrm>
            <a:off x="914399" y="1152939"/>
            <a:ext cx="9700591"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would you respond to someone who says that the Ten Commandments were only meant for people in the Bible and do not apply to us today?</a:t>
            </a:r>
          </a:p>
        </p:txBody>
      </p:sp>
      <p:sp>
        <p:nvSpPr>
          <p:cNvPr id="4" name="Rectangle 3">
            <a:extLst>
              <a:ext uri="{FF2B5EF4-FFF2-40B4-BE49-F238E27FC236}">
                <a16:creationId xmlns:a16="http://schemas.microsoft.com/office/drawing/2014/main" id="{A16BF170-E2DE-455B-BF55-224B8AF09359}"/>
              </a:ext>
            </a:extLst>
          </p:cNvPr>
          <p:cNvSpPr/>
          <p:nvPr/>
        </p:nvSpPr>
        <p:spPr>
          <a:xfrm>
            <a:off x="3803374" y="2413337"/>
            <a:ext cx="6096000" cy="2031325"/>
          </a:xfrm>
          <a:prstGeom prst="rect">
            <a:avLst/>
          </a:prstGeom>
        </p:spPr>
        <p:txBody>
          <a:bodyPr>
            <a:spAutoFit/>
          </a:bodyPr>
          <a:lstStyle/>
          <a:p>
            <a:pPr algn="just"/>
            <a:r>
              <a:rPr lang="en-US" dirty="0">
                <a:solidFill>
                  <a:schemeClr val="bg1"/>
                </a:solidFill>
                <a:latin typeface="Arial" panose="020B0604020202020204" pitchFamily="34" charset="0"/>
                <a:cs typeface="Arial" panose="020B0604020202020204" pitchFamily="34" charset="0"/>
              </a:rPr>
              <a:t>“Although the world has changed, the laws of God remain constant. They have not changed; they will not change. The Ten Commandments are just that—commandments. They are </a:t>
            </a:r>
            <a:r>
              <a:rPr lang="en-US" i="1" dirty="0">
                <a:solidFill>
                  <a:schemeClr val="bg1"/>
                </a:solidFill>
                <a:latin typeface="Arial" panose="020B0604020202020204" pitchFamily="34" charset="0"/>
                <a:cs typeface="Arial" panose="020B0604020202020204" pitchFamily="34" charset="0"/>
              </a:rPr>
              <a:t>not </a:t>
            </a:r>
            <a:r>
              <a:rPr lang="en-US" dirty="0">
                <a:solidFill>
                  <a:schemeClr val="bg1"/>
                </a:solidFill>
                <a:latin typeface="Arial" panose="020B0604020202020204" pitchFamily="34" charset="0"/>
                <a:cs typeface="Arial" panose="020B0604020202020204" pitchFamily="34" charset="0"/>
              </a:rPr>
              <a:t>suggestions. They are every bit as requisite today as they were when God gave them to the children of Israel” (Thomas S. Monson, “Stand in Holy Places,” </a:t>
            </a:r>
            <a:r>
              <a:rPr lang="en-US" i="1" dirty="0">
                <a:solidFill>
                  <a:schemeClr val="bg1"/>
                </a:solidFill>
                <a:latin typeface="Arial" panose="020B0604020202020204" pitchFamily="34" charset="0"/>
                <a:cs typeface="Arial" panose="020B0604020202020204" pitchFamily="34" charset="0"/>
              </a:rPr>
              <a:t>Ensign</a:t>
            </a:r>
            <a:r>
              <a:rPr lang="en-US" dirty="0">
                <a:solidFill>
                  <a:schemeClr val="bg1"/>
                </a:solidFill>
                <a:latin typeface="Arial" panose="020B0604020202020204" pitchFamily="34" charset="0"/>
                <a:cs typeface="Arial" panose="020B0604020202020204" pitchFamily="34" charset="0"/>
              </a:rPr>
              <a:t> or </a:t>
            </a:r>
            <a:r>
              <a:rPr lang="en-US" i="1" dirty="0">
                <a:solidFill>
                  <a:schemeClr val="bg1"/>
                </a:solidFill>
                <a:latin typeface="Arial" panose="020B0604020202020204" pitchFamily="34" charset="0"/>
                <a:cs typeface="Arial" panose="020B0604020202020204" pitchFamily="34" charset="0"/>
              </a:rPr>
              <a:t>Liahona,</a:t>
            </a:r>
            <a:r>
              <a:rPr lang="en-US" dirty="0">
                <a:solidFill>
                  <a:schemeClr val="bg1"/>
                </a:solidFill>
                <a:latin typeface="Arial" panose="020B0604020202020204" pitchFamily="34" charset="0"/>
                <a:cs typeface="Arial" panose="020B0604020202020204" pitchFamily="34" charset="0"/>
              </a:rPr>
              <a:t> Nov. 2011, 83).</a:t>
            </a:r>
          </a:p>
        </p:txBody>
      </p:sp>
      <p:pic>
        <p:nvPicPr>
          <p:cNvPr id="1026" name="Picture 2" descr="Thomas S. Monson">
            <a:extLst>
              <a:ext uri="{FF2B5EF4-FFF2-40B4-BE49-F238E27FC236}">
                <a16:creationId xmlns:a16="http://schemas.microsoft.com/office/drawing/2014/main" id="{28649EE4-C056-45DC-B63B-6111315645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50" y="2545781"/>
            <a:ext cx="1231624" cy="144418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F656364D-53E8-47CF-99D3-5AA1A5AD18ED}"/>
              </a:ext>
            </a:extLst>
          </p:cNvPr>
          <p:cNvSpPr/>
          <p:nvPr/>
        </p:nvSpPr>
        <p:spPr>
          <a:xfrm>
            <a:off x="914399" y="5058729"/>
            <a:ext cx="7222436"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stands out to you about President Monson’s statement?</a:t>
            </a:r>
          </a:p>
        </p:txBody>
      </p:sp>
      <p:sp>
        <p:nvSpPr>
          <p:cNvPr id="6" name="Rectangle 5">
            <a:extLst>
              <a:ext uri="{FF2B5EF4-FFF2-40B4-BE49-F238E27FC236}">
                <a16:creationId xmlns:a16="http://schemas.microsoft.com/office/drawing/2014/main" id="{449B9D3C-E262-459E-AB90-9206A6F6C837}"/>
              </a:ext>
            </a:extLst>
          </p:cNvPr>
          <p:cNvSpPr/>
          <p:nvPr/>
        </p:nvSpPr>
        <p:spPr>
          <a:xfrm>
            <a:off x="2292626" y="3979515"/>
            <a:ext cx="1669773" cy="461665"/>
          </a:xfrm>
          <a:prstGeom prst="rect">
            <a:avLst/>
          </a:prstGeom>
        </p:spPr>
        <p:txBody>
          <a:bodyPr wrap="square">
            <a:spAutoFit/>
          </a:bodyPr>
          <a:lstStyle/>
          <a:p>
            <a:pPr algn="ctr"/>
            <a:r>
              <a:rPr lang="en-US" sz="1200" b="1" dirty="0">
                <a:solidFill>
                  <a:schemeClr val="bg1"/>
                </a:solidFill>
                <a:latin typeface="Arial" panose="020B0604020202020204" pitchFamily="34" charset="0"/>
                <a:cs typeface="Arial" panose="020B0604020202020204" pitchFamily="34" charset="0"/>
              </a:rPr>
              <a:t>President </a:t>
            </a:r>
          </a:p>
          <a:p>
            <a:pPr algn="ctr"/>
            <a:r>
              <a:rPr lang="en-US" sz="1200" b="1" dirty="0">
                <a:solidFill>
                  <a:schemeClr val="bg1"/>
                </a:solidFill>
                <a:latin typeface="Arial" panose="020B0604020202020204" pitchFamily="34" charset="0"/>
                <a:cs typeface="Arial" panose="020B0604020202020204" pitchFamily="34" charset="0"/>
              </a:rPr>
              <a:t>Thomas S. Monson</a:t>
            </a:r>
          </a:p>
        </p:txBody>
      </p:sp>
    </p:spTree>
    <p:extLst>
      <p:ext uri="{BB962C8B-B14F-4D97-AF65-F5344CB8AC3E}">
        <p14:creationId xmlns:p14="http://schemas.microsoft.com/office/powerpoint/2010/main" val="3980773219"/>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1000"/>
                                        <p:tgtEl>
                                          <p:spTgt spid="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1000"/>
                                        <p:tgtEl>
                                          <p:spTgt spid="4"/>
                                        </p:tgtEl>
                                      </p:cBhvr>
                                    </p:animEffect>
                                  </p:childTnLst>
                                </p:cTn>
                              </p:par>
                              <p:par>
                                <p:cTn id="11" presetID="14" presetClass="entr" presetSubtype="1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randombar(horizontal)">
                                      <p:cBhvr>
                                        <p:cTn id="13" dur="1000"/>
                                        <p:tgtEl>
                                          <p:spTgt spid="1026"/>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46000"/>
            <a:lum/>
            <a:extLst>
              <a:ext uri="{837473B0-CC2E-450A-ABE3-18F120FF3D39}">
                <a1611:picAttrSrcUrl xmlns:a1611="http://schemas.microsoft.com/office/drawing/2016/11/main" r:id="rId3"/>
              </a:ext>
            </a:extLst>
          </a:blip>
          <a:srcRect/>
          <a:stretch>
            <a:fillRect t="-17000" b="-17000"/>
          </a:stretch>
        </a:blipFill>
        <a:effectLst/>
      </p:bgPr>
    </p:bg>
    <p:spTree>
      <p:nvGrpSpPr>
        <p:cNvPr id="1" name=""/>
        <p:cNvGrpSpPr/>
        <p:nvPr/>
      </p:nvGrpSpPr>
      <p:grpSpPr>
        <a:xfrm>
          <a:off x="0" y="0"/>
          <a:ext cx="0" cy="0"/>
          <a:chOff x="0" y="0"/>
          <a:chExt cx="0" cy="0"/>
        </a:xfrm>
      </p:grpSpPr>
      <p:sp>
        <p:nvSpPr>
          <p:cNvPr id="9" name="Rectangle: Top Corners Snipped 8">
            <a:extLst>
              <a:ext uri="{FF2B5EF4-FFF2-40B4-BE49-F238E27FC236}">
                <a16:creationId xmlns:a16="http://schemas.microsoft.com/office/drawing/2014/main" id="{613184E5-CE4B-45B5-80C7-DC30D6A7F2BE}"/>
              </a:ext>
            </a:extLst>
          </p:cNvPr>
          <p:cNvSpPr/>
          <p:nvPr/>
        </p:nvSpPr>
        <p:spPr>
          <a:xfrm>
            <a:off x="2738865" y="3613666"/>
            <a:ext cx="7456011" cy="2276061"/>
          </a:xfrm>
          <a:prstGeom prst="snip2Same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53C58BC-C02D-48E3-BEC0-2473422EC792}"/>
              </a:ext>
            </a:extLst>
          </p:cNvPr>
          <p:cNvSpPr/>
          <p:nvPr/>
        </p:nvSpPr>
        <p:spPr>
          <a:xfrm>
            <a:off x="4112925" y="968273"/>
            <a:ext cx="4198778" cy="400110"/>
          </a:xfrm>
          <a:prstGeom prst="rect">
            <a:avLst/>
          </a:prstGeom>
        </p:spPr>
        <p:txBody>
          <a:bodyPr wrap="none">
            <a:spAutoFit/>
          </a:bodyPr>
          <a:lstStyle/>
          <a:p>
            <a:pPr fontAlgn="base"/>
            <a:r>
              <a:rPr lang="en-US" sz="2000" b="1" dirty="0">
                <a:solidFill>
                  <a:srgbClr val="FFFF00"/>
                </a:solidFill>
                <a:latin typeface="Arial" panose="020B0604020202020204" pitchFamily="34" charset="0"/>
                <a:cs typeface="Arial" panose="020B0604020202020204" pitchFamily="34" charset="0"/>
              </a:rPr>
              <a:t>Exodus 20:2-7 Student Teacher 1</a:t>
            </a:r>
            <a:endParaRPr lang="en-US" sz="2000" b="1" dirty="0">
              <a:solidFill>
                <a:srgbClr val="FFFF00"/>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92A50EC3-3706-4DB8-971B-9D4D2248323C}"/>
              </a:ext>
            </a:extLst>
          </p:cNvPr>
          <p:cNvSpPr/>
          <p:nvPr/>
        </p:nvSpPr>
        <p:spPr>
          <a:xfrm>
            <a:off x="1073424" y="1542077"/>
            <a:ext cx="8958471"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you think it means when the Lord said, “Thou shalt have no other gods before me” (Exodus 20:3)? </a:t>
            </a:r>
          </a:p>
        </p:txBody>
      </p:sp>
      <p:sp>
        <p:nvSpPr>
          <p:cNvPr id="5" name="Rectangle 4">
            <a:extLst>
              <a:ext uri="{FF2B5EF4-FFF2-40B4-BE49-F238E27FC236}">
                <a16:creationId xmlns:a16="http://schemas.microsoft.com/office/drawing/2014/main" id="{DD59FF42-0C5C-4E78-8FBC-3981919C8B5F}"/>
              </a:ext>
            </a:extLst>
          </p:cNvPr>
          <p:cNvSpPr/>
          <p:nvPr/>
        </p:nvSpPr>
        <p:spPr>
          <a:xfrm>
            <a:off x="1073424" y="2577546"/>
            <a:ext cx="5745868"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What did God forbid in the second commandment?</a:t>
            </a:r>
          </a:p>
        </p:txBody>
      </p:sp>
      <p:sp>
        <p:nvSpPr>
          <p:cNvPr id="6" name="Rectangle 5">
            <a:extLst>
              <a:ext uri="{FF2B5EF4-FFF2-40B4-BE49-F238E27FC236}">
                <a16:creationId xmlns:a16="http://schemas.microsoft.com/office/drawing/2014/main" id="{3F735EA8-94AB-4795-9F3C-67331E331872}"/>
              </a:ext>
            </a:extLst>
          </p:cNvPr>
          <p:cNvSpPr/>
          <p:nvPr/>
        </p:nvSpPr>
        <p:spPr>
          <a:xfrm>
            <a:off x="13780271" y="3244334"/>
            <a:ext cx="4403770"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How is the Lord described in verse 5? </a:t>
            </a:r>
          </a:p>
        </p:txBody>
      </p:sp>
      <p:sp>
        <p:nvSpPr>
          <p:cNvPr id="7" name="Rectangle 6">
            <a:extLst>
              <a:ext uri="{FF2B5EF4-FFF2-40B4-BE49-F238E27FC236}">
                <a16:creationId xmlns:a16="http://schemas.microsoft.com/office/drawing/2014/main" id="{654BF81F-DAAA-44D4-9C2B-E694AFAB20C4}"/>
              </a:ext>
            </a:extLst>
          </p:cNvPr>
          <p:cNvSpPr/>
          <p:nvPr/>
        </p:nvSpPr>
        <p:spPr>
          <a:xfrm>
            <a:off x="3946358" y="3950735"/>
            <a:ext cx="6096000" cy="1754326"/>
          </a:xfrm>
          <a:prstGeom prst="rect">
            <a:avLst/>
          </a:prstGeom>
        </p:spPr>
        <p:txBody>
          <a:bodyPr>
            <a:spAutoFit/>
          </a:bodyPr>
          <a:lstStyle/>
          <a:p>
            <a:pPr algn="just"/>
            <a:r>
              <a:rPr lang="en-US" dirty="0">
                <a:solidFill>
                  <a:schemeClr val="bg1"/>
                </a:solidFill>
                <a:latin typeface="Arial" panose="020B0604020202020204" pitchFamily="34" charset="0"/>
                <a:cs typeface="Arial" panose="020B0604020202020204" pitchFamily="34" charset="0"/>
              </a:rPr>
              <a:t>“The meaning of </a:t>
            </a:r>
            <a:r>
              <a:rPr lang="en-US" i="1" dirty="0">
                <a:solidFill>
                  <a:schemeClr val="bg1"/>
                </a:solidFill>
                <a:latin typeface="Arial" panose="020B0604020202020204" pitchFamily="34" charset="0"/>
                <a:cs typeface="Arial" panose="020B0604020202020204" pitchFamily="34" charset="0"/>
              </a:rPr>
              <a:t>jealous</a:t>
            </a:r>
            <a:r>
              <a:rPr lang="en-US" dirty="0">
                <a:solidFill>
                  <a:schemeClr val="bg1"/>
                </a:solidFill>
                <a:latin typeface="Arial" panose="020B0604020202020204" pitchFamily="34" charset="0"/>
                <a:cs typeface="Arial" panose="020B0604020202020204" pitchFamily="34" charset="0"/>
              </a:rPr>
              <a:t> is revealing. Its Hebrew origin means ‘possessing sensitive and deep feelings’ (Exodus 20:5, footnote </a:t>
            </a:r>
            <a:r>
              <a:rPr lang="en-US" i="1" dirty="0">
                <a:solidFill>
                  <a:schemeClr val="bg1"/>
                </a:solidFill>
                <a:latin typeface="Arial" panose="020B0604020202020204" pitchFamily="34" charset="0"/>
                <a:cs typeface="Arial" panose="020B0604020202020204" pitchFamily="34" charset="0"/>
              </a:rPr>
              <a:t>b</a:t>
            </a:r>
            <a:r>
              <a:rPr lang="en-US" dirty="0">
                <a:solidFill>
                  <a:schemeClr val="bg1"/>
                </a:solidFill>
                <a:latin typeface="Arial" panose="020B0604020202020204" pitchFamily="34" charset="0"/>
                <a:cs typeface="Arial" panose="020B0604020202020204" pitchFamily="34" charset="0"/>
              </a:rPr>
              <a:t>). Thus we offend God when we ‘serve’ other gods—when we have other first priorities” (Dallin H. Oaks, “No Other Gods,” </a:t>
            </a:r>
            <a:r>
              <a:rPr lang="en-US" i="1" dirty="0">
                <a:solidFill>
                  <a:schemeClr val="bg1"/>
                </a:solidFill>
                <a:latin typeface="Arial" panose="020B0604020202020204" pitchFamily="34" charset="0"/>
                <a:cs typeface="Arial" panose="020B0604020202020204" pitchFamily="34" charset="0"/>
              </a:rPr>
              <a:t>Ensign</a:t>
            </a:r>
            <a:r>
              <a:rPr lang="en-US" dirty="0">
                <a:solidFill>
                  <a:schemeClr val="bg1"/>
                </a:solidFill>
                <a:latin typeface="Arial" panose="020B0604020202020204" pitchFamily="34" charset="0"/>
                <a:cs typeface="Arial" panose="020B0604020202020204" pitchFamily="34" charset="0"/>
              </a:rPr>
              <a:t> or </a:t>
            </a:r>
            <a:r>
              <a:rPr lang="en-US" i="1" dirty="0">
                <a:solidFill>
                  <a:schemeClr val="bg1"/>
                </a:solidFill>
                <a:latin typeface="Arial" panose="020B0604020202020204" pitchFamily="34" charset="0"/>
                <a:cs typeface="Arial" panose="020B0604020202020204" pitchFamily="34" charset="0"/>
              </a:rPr>
              <a:t>Liahona,</a:t>
            </a:r>
            <a:r>
              <a:rPr lang="en-US" dirty="0">
                <a:solidFill>
                  <a:schemeClr val="bg1"/>
                </a:solidFill>
                <a:latin typeface="Arial" panose="020B0604020202020204" pitchFamily="34" charset="0"/>
                <a:cs typeface="Arial" panose="020B0604020202020204" pitchFamily="34" charset="0"/>
              </a:rPr>
              <a:t> Nov. 2013, 72).</a:t>
            </a:r>
          </a:p>
        </p:txBody>
      </p:sp>
      <p:pic>
        <p:nvPicPr>
          <p:cNvPr id="2050" name="Picture 2" descr="Dallin H. Oaks">
            <a:extLst>
              <a:ext uri="{FF2B5EF4-FFF2-40B4-BE49-F238E27FC236}">
                <a16:creationId xmlns:a16="http://schemas.microsoft.com/office/drawing/2014/main" id="{762B7125-011B-400A-8BBE-3E1BA9FF11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8059" y="4036179"/>
            <a:ext cx="1058299" cy="126682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C120235F-C134-4BCD-BADB-5049A4F789D7}"/>
              </a:ext>
            </a:extLst>
          </p:cNvPr>
          <p:cNvSpPr/>
          <p:nvPr/>
        </p:nvSpPr>
        <p:spPr>
          <a:xfrm>
            <a:off x="2807105" y="5243396"/>
            <a:ext cx="1220206" cy="461665"/>
          </a:xfrm>
          <a:prstGeom prst="rect">
            <a:avLst/>
          </a:prstGeom>
        </p:spPr>
        <p:txBody>
          <a:bodyPr wrap="none">
            <a:spAutoFit/>
          </a:bodyPr>
          <a:lstStyle/>
          <a:p>
            <a:pPr algn="ctr"/>
            <a:r>
              <a:rPr lang="en-US" sz="1200" b="1" dirty="0">
                <a:solidFill>
                  <a:schemeClr val="bg1"/>
                </a:solidFill>
                <a:latin typeface="Arial" panose="020B0604020202020204" pitchFamily="34" charset="0"/>
                <a:cs typeface="Arial" panose="020B0604020202020204" pitchFamily="34" charset="0"/>
              </a:rPr>
              <a:t>President</a:t>
            </a:r>
          </a:p>
          <a:p>
            <a:pPr algn="ctr"/>
            <a:r>
              <a:rPr lang="en-US" sz="1200" b="1" dirty="0">
                <a:solidFill>
                  <a:schemeClr val="bg1"/>
                </a:solidFill>
                <a:latin typeface="Arial" panose="020B0604020202020204" pitchFamily="34" charset="0"/>
                <a:cs typeface="Arial" panose="020B0604020202020204" pitchFamily="34" charset="0"/>
              </a:rPr>
              <a:t>Dallin H. Oaks</a:t>
            </a:r>
            <a:endParaRPr lang="en-US" sz="1200" b="1" dirty="0"/>
          </a:p>
        </p:txBody>
      </p:sp>
    </p:spTree>
    <p:extLst>
      <p:ext uri="{BB962C8B-B14F-4D97-AF65-F5344CB8AC3E}">
        <p14:creationId xmlns:p14="http://schemas.microsoft.com/office/powerpoint/2010/main" val="84687422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48" presetClass="path" presetSubtype="0" accel="50000" decel="50000" fill="hold" grpId="0" nodeType="clickEffect">
                                  <p:stCondLst>
                                    <p:cond delay="0"/>
                                  </p:stCondLst>
                                  <p:childTnLst>
                                    <p:animMotion origin="layout" path="M -0.10078 -0.01505 C -0.06667 0.00347 -0.02748 0.0213 -0.01068 0.04444 C 0.00664 0.07014 0.0151 0.1 0.02409 0.13032 C 0.03255 0.15995 0.02409 0.18588 0.0151 0.21389 C 0.00664 0.23866 -0.00612 0.26667 -0.03633 0.28981 C -0.06224 0.31319 -0.10534 0.33171 -0.15248 0.34537 C -0.19558 0.35995 -0.24714 0.36829 -0.29857 0.37338 C -0.35026 0.37778 -0.40235 0.37778 -0.44935 0.37338 C -0.50091 0.36829 -0.54857 0.35718 -0.58724 0.33866 C -0.62578 0.32222 -0.66016 0.30139 -0.67748 0.27616 C -0.69922 0.25324 -0.70768 0.2206 -0.70768 0.19491 C -0.71211 0.17014 -0.70768 0.13935 -0.68581 0.11389 C -0.66459 0.09097 -0.62578 0.07176 -0.57435 0.06343 C -0.52279 0.05625 -0.47071 0.06505 -0.43646 0.08148 C -0.40625 0.09815 -0.38503 0.12292 -0.38047 0.15324 C -0.38047 0.18356 -0.38503 0.21111 -0.40625 0.23472 C -0.42813 0.25764 -0.42357 0.26157 -0.5099 0.29259 C -0.58724 0.325 -0.66459 0.31551 -0.71211 0.31782 C -0.75925 0.31782 -0.79805 0.3088 -0.84558 0.29977 C -0.89714 0.28796 -0.94024 0.26667 -0.97005 0.24815 C -1.00026 0.23009 -1.01315 0.20671 -1.03047 0.17014 C -1.04323 0.13194 -1.04323 0.11389 -1.04323 0.08657 C -1.04323 0.05833 -1.04323 0.03032 -1.04323 0.00347 " pathEditMode="relative" rAng="0" ptsTypes="AAAAAAAAAAAAAAAAAAAAAAA">
                                      <p:cBhvr>
                                        <p:cTn id="19" dur="2750" fill="hold"/>
                                        <p:tgtEl>
                                          <p:spTgt spid="6"/>
                                        </p:tgtEl>
                                        <p:attrNameLst>
                                          <p:attrName>ppt_x</p:attrName>
                                          <p:attrName>ppt_y</p:attrName>
                                        </p:attrNameLst>
                                      </p:cBhvr>
                                      <p:rCtr x="-40716" y="19583"/>
                                    </p:animMotion>
                                  </p:childTnLst>
                                </p:cTn>
                              </p:par>
                            </p:childTnLst>
                          </p:cTn>
                        </p:par>
                      </p:childTnLst>
                    </p:cTn>
                  </p:par>
                  <p:par>
                    <p:cTn id="20" fill="hold">
                      <p:stCondLst>
                        <p:cond delay="indefinite"/>
                      </p:stCondLst>
                      <p:childTnLst>
                        <p:par>
                          <p:cTn id="21" fill="hold">
                            <p:stCondLst>
                              <p:cond delay="0"/>
                            </p:stCondLst>
                            <p:childTnLst>
                              <p:par>
                                <p:cTn id="22" presetID="21" presetClass="entr" presetSubtype="8"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heel(8)">
                                      <p:cBhvr>
                                        <p:cTn id="24" dur="1250"/>
                                        <p:tgtEl>
                                          <p:spTgt spid="9"/>
                                        </p:tgtEl>
                                      </p:cBhvr>
                                    </p:animEffect>
                                  </p:childTnLst>
                                </p:cTn>
                              </p:par>
                              <p:par>
                                <p:cTn id="25" presetID="21" presetClass="entr" presetSubtype="8"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heel(8)">
                                      <p:cBhvr>
                                        <p:cTn id="27" dur="1250"/>
                                        <p:tgtEl>
                                          <p:spTgt spid="7"/>
                                        </p:tgtEl>
                                      </p:cBhvr>
                                    </p:animEffect>
                                  </p:childTnLst>
                                </p:cTn>
                              </p:par>
                              <p:par>
                                <p:cTn id="28" presetID="21" presetClass="entr" presetSubtype="8" fill="hold" nodeType="withEffect">
                                  <p:stCondLst>
                                    <p:cond delay="0"/>
                                  </p:stCondLst>
                                  <p:childTnLst>
                                    <p:set>
                                      <p:cBhvr>
                                        <p:cTn id="29" dur="1" fill="hold">
                                          <p:stCondLst>
                                            <p:cond delay="0"/>
                                          </p:stCondLst>
                                        </p:cTn>
                                        <p:tgtEl>
                                          <p:spTgt spid="2050"/>
                                        </p:tgtEl>
                                        <p:attrNameLst>
                                          <p:attrName>style.visibility</p:attrName>
                                        </p:attrNameLst>
                                      </p:cBhvr>
                                      <p:to>
                                        <p:strVal val="visible"/>
                                      </p:to>
                                    </p:set>
                                    <p:animEffect transition="in" filter="wheel(8)">
                                      <p:cBhvr>
                                        <p:cTn id="30" dur="1250"/>
                                        <p:tgtEl>
                                          <p:spTgt spid="2050"/>
                                        </p:tgtEl>
                                      </p:cBhvr>
                                    </p:animEffect>
                                  </p:childTnLst>
                                </p:cTn>
                              </p:par>
                              <p:par>
                                <p:cTn id="31" presetID="21" presetClass="entr" presetSubtype="8"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heel(8)">
                                      <p:cBhvr>
                                        <p:cTn id="33" dur="1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p:bldP spid="5" grpId="0"/>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9102AA3-F4AC-4F3E-A24A-024F8204278F}"/>
              </a:ext>
            </a:extLst>
          </p:cNvPr>
          <p:cNvSpPr/>
          <p:nvPr/>
        </p:nvSpPr>
        <p:spPr>
          <a:xfrm>
            <a:off x="-5536807" y="3704235"/>
            <a:ext cx="507061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principle can we identify from verse 6?</a:t>
            </a:r>
          </a:p>
        </p:txBody>
      </p:sp>
      <p:sp>
        <p:nvSpPr>
          <p:cNvPr id="11" name="Rectangle 10">
            <a:extLst>
              <a:ext uri="{FF2B5EF4-FFF2-40B4-BE49-F238E27FC236}">
                <a16:creationId xmlns:a16="http://schemas.microsoft.com/office/drawing/2014/main" id="{9C4CE8B2-56DB-4253-BA6D-8755B7DF80E3}"/>
              </a:ext>
            </a:extLst>
          </p:cNvPr>
          <p:cNvSpPr/>
          <p:nvPr/>
        </p:nvSpPr>
        <p:spPr>
          <a:xfrm>
            <a:off x="1320250" y="2578700"/>
            <a:ext cx="1489211" cy="52770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D9F6CBAE-2F3D-47BF-9247-00DF313C3DDF}"/>
              </a:ext>
            </a:extLst>
          </p:cNvPr>
          <p:cNvSpPr/>
          <p:nvPr/>
        </p:nvSpPr>
        <p:spPr>
          <a:xfrm>
            <a:off x="1320250" y="2921168"/>
            <a:ext cx="9109211" cy="327991"/>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F85840BD-14BA-45B1-A9C4-FD3B9C922178}"/>
              </a:ext>
            </a:extLst>
          </p:cNvPr>
          <p:cNvSpPr/>
          <p:nvPr/>
        </p:nvSpPr>
        <p:spPr>
          <a:xfrm>
            <a:off x="1298712" y="1152939"/>
            <a:ext cx="8600661"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priorities may we be tempted to place ahead of worshipping God?</a:t>
            </a:r>
          </a:p>
        </p:txBody>
      </p:sp>
      <p:sp>
        <p:nvSpPr>
          <p:cNvPr id="4" name="Rectangle 3">
            <a:extLst>
              <a:ext uri="{FF2B5EF4-FFF2-40B4-BE49-F238E27FC236}">
                <a16:creationId xmlns:a16="http://schemas.microsoft.com/office/drawing/2014/main" id="{F56B2F40-2AC2-4C7E-8BD3-4421E3B02325}"/>
              </a:ext>
            </a:extLst>
          </p:cNvPr>
          <p:cNvSpPr/>
          <p:nvPr/>
        </p:nvSpPr>
        <p:spPr>
          <a:xfrm>
            <a:off x="1298712" y="1655370"/>
            <a:ext cx="9342784"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do you think it may be hurtful to the Lord when He sees us placing these other priorities above our worship of Him?</a:t>
            </a:r>
          </a:p>
        </p:txBody>
      </p:sp>
      <p:sp>
        <p:nvSpPr>
          <p:cNvPr id="5" name="Rectangle 4">
            <a:extLst>
              <a:ext uri="{FF2B5EF4-FFF2-40B4-BE49-F238E27FC236}">
                <a16:creationId xmlns:a16="http://schemas.microsoft.com/office/drawing/2014/main" id="{121B4714-A6A4-4052-BE04-E6299BA4C5C0}"/>
              </a:ext>
            </a:extLst>
          </p:cNvPr>
          <p:cNvSpPr/>
          <p:nvPr/>
        </p:nvSpPr>
        <p:spPr>
          <a:xfrm>
            <a:off x="1320250" y="2879827"/>
            <a:ext cx="9321245" cy="369332"/>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And shewing mercy unto thousands of them that love me, and keep my commandments.</a:t>
            </a:r>
          </a:p>
        </p:txBody>
      </p:sp>
      <p:sp>
        <p:nvSpPr>
          <p:cNvPr id="6" name="Rectangle 5">
            <a:extLst>
              <a:ext uri="{FF2B5EF4-FFF2-40B4-BE49-F238E27FC236}">
                <a16:creationId xmlns:a16="http://schemas.microsoft.com/office/drawing/2014/main" id="{EDD8867C-02BC-4BCE-B86E-99C529F7658A}"/>
              </a:ext>
            </a:extLst>
          </p:cNvPr>
          <p:cNvSpPr/>
          <p:nvPr/>
        </p:nvSpPr>
        <p:spPr>
          <a:xfrm>
            <a:off x="1298711" y="2551836"/>
            <a:ext cx="160813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Exodus 20:6.</a:t>
            </a:r>
          </a:p>
        </p:txBody>
      </p:sp>
      <p:sp>
        <p:nvSpPr>
          <p:cNvPr id="8" name="Rectangle 7">
            <a:extLst>
              <a:ext uri="{FF2B5EF4-FFF2-40B4-BE49-F238E27FC236}">
                <a16:creationId xmlns:a16="http://schemas.microsoft.com/office/drawing/2014/main" id="{A5B0F8F7-6A33-4FFA-AD93-15F87971404F}"/>
              </a:ext>
            </a:extLst>
          </p:cNvPr>
          <p:cNvSpPr/>
          <p:nvPr/>
        </p:nvSpPr>
        <p:spPr>
          <a:xfrm>
            <a:off x="1298711" y="4305588"/>
            <a:ext cx="8242853" cy="369332"/>
          </a:xfrm>
          <a:prstGeom prst="rect">
            <a:avLst/>
          </a:prstGeom>
        </p:spPr>
        <p:txBody>
          <a:bodyPr wrap="square">
            <a:spAutoFit/>
          </a:bodyPr>
          <a:lstStyle/>
          <a:p>
            <a:pPr algn="just"/>
            <a:r>
              <a:rPr lang="en-US" i="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When we love God and keep His commandments, He will show us mercy.</a:t>
            </a:r>
          </a:p>
        </p:txBody>
      </p:sp>
      <p:sp>
        <p:nvSpPr>
          <p:cNvPr id="9" name="Rectangle 8">
            <a:extLst>
              <a:ext uri="{FF2B5EF4-FFF2-40B4-BE49-F238E27FC236}">
                <a16:creationId xmlns:a16="http://schemas.microsoft.com/office/drawing/2014/main" id="{68414CB3-F9D2-4C02-806A-2F575D41E4CE}"/>
              </a:ext>
            </a:extLst>
          </p:cNvPr>
          <p:cNvSpPr/>
          <p:nvPr/>
        </p:nvSpPr>
        <p:spPr>
          <a:xfrm>
            <a:off x="1298711" y="5202630"/>
            <a:ext cx="9321245"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When have you felt the Lord’s mercy as you have shown your love for Him and kept His commandments? </a:t>
            </a:r>
          </a:p>
        </p:txBody>
      </p:sp>
    </p:spTree>
    <p:extLst>
      <p:ext uri="{BB962C8B-B14F-4D97-AF65-F5344CB8AC3E}">
        <p14:creationId xmlns:p14="http://schemas.microsoft.com/office/powerpoint/2010/main" val="3221911257"/>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4" presetClass="path" presetSubtype="0" accel="50000" decel="50000" fill="hold" grpId="0" nodeType="clickEffect">
                                  <p:stCondLst>
                                    <p:cond delay="0"/>
                                  </p:stCondLst>
                                  <p:childTnLst>
                                    <p:animMotion origin="layout" path="M 3.95833E-6 1.48148E-6 L 0.15078 -0.2456 C 0.18203 -0.30208 0.2289 -0.33033 0.27851 -0.33033 C 0.33476 -0.33033 0.37981 -0.30208 0.41106 -0.2456 L 0.56185 1.48148E-6 " pathEditMode="relative" rAng="0" ptsTypes="AAAAA">
                                      <p:cBhvr>
                                        <p:cTn id="35" dur="2000" fill="hold"/>
                                        <p:tgtEl>
                                          <p:spTgt spid="7"/>
                                        </p:tgtEl>
                                        <p:attrNameLst>
                                          <p:attrName>ppt_x</p:attrName>
                                          <p:attrName>ppt_y</p:attrName>
                                        </p:attrNameLst>
                                      </p:cBhvr>
                                      <p:rCtr x="28086" y="-16528"/>
                                    </p:animMotion>
                                  </p:childTnLst>
                                </p:cTn>
                              </p:par>
                            </p:childTnLst>
                          </p:cTn>
                        </p:par>
                      </p:childTnLst>
                    </p:cTn>
                  </p:par>
                  <p:par>
                    <p:cTn id="36" fill="hold">
                      <p:stCondLst>
                        <p:cond delay="indefinite"/>
                      </p:stCondLst>
                      <p:childTnLst>
                        <p:par>
                          <p:cTn id="37" fill="hold">
                            <p:stCondLst>
                              <p:cond delay="0"/>
                            </p:stCondLst>
                            <p:childTnLst>
                              <p:par>
                                <p:cTn id="38" presetID="41" presetClass="entr" presetSubtype="0" fill="hold" grpId="0" nodeType="clickEffect">
                                  <p:stCondLst>
                                    <p:cond delay="0"/>
                                  </p:stCondLst>
                                  <p:iterate type="lt">
                                    <p:tmPct val="10000"/>
                                  </p:iterate>
                                  <p:childTnLst>
                                    <p:set>
                                      <p:cBhvr>
                                        <p:cTn id="39" dur="1" fill="hold">
                                          <p:stCondLst>
                                            <p:cond delay="0"/>
                                          </p:stCondLst>
                                        </p:cTn>
                                        <p:tgtEl>
                                          <p:spTgt spid="8">
                                            <p:txEl>
                                              <p:pRg st="0" end="0"/>
                                            </p:txEl>
                                          </p:spTgt>
                                        </p:tgtEl>
                                        <p:attrNameLst>
                                          <p:attrName>style.visibility</p:attrName>
                                        </p:attrNameLst>
                                      </p:cBhvr>
                                      <p:to>
                                        <p:strVal val="visible"/>
                                      </p:to>
                                    </p:set>
                                    <p:anim calcmode="lin" valueType="num">
                                      <p:cBhvr>
                                        <p:cTn id="40" dur="500" fill="hold"/>
                                        <p:tgtEl>
                                          <p:spTgt spid="8">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8">
                                            <p:txEl>
                                              <p:pRg st="0" end="0"/>
                                            </p:txEl>
                                          </p:spTgt>
                                        </p:tgtEl>
                                        <p:attrNameLst>
                                          <p:attrName>ppt_y</p:attrName>
                                        </p:attrNameLst>
                                      </p:cBhvr>
                                      <p:tavLst>
                                        <p:tav tm="0">
                                          <p:val>
                                            <p:strVal val="#ppt_y"/>
                                          </p:val>
                                        </p:tav>
                                        <p:tav tm="100000">
                                          <p:val>
                                            <p:strVal val="#ppt_y"/>
                                          </p:val>
                                        </p:tav>
                                      </p:tavLst>
                                    </p:anim>
                                    <p:anim calcmode="lin" valueType="num">
                                      <p:cBhvr>
                                        <p:cTn id="42" dur="500" fill="hold"/>
                                        <p:tgtEl>
                                          <p:spTgt spid="8">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8">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8">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dissolve">
                                      <p:cBhvr>
                                        <p:cTn id="4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0" grpId="0" animBg="1"/>
      <p:bldP spid="4" grpId="0"/>
      <p:bldP spid="5" grpId="0"/>
      <p:bldP spid="6" grpId="0"/>
      <p:bldP spid="8" grpId="0" build="p"/>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93AFC7-1375-4E4D-A953-0BBC521E4C8F}"/>
              </a:ext>
            </a:extLst>
          </p:cNvPr>
          <p:cNvSpPr/>
          <p:nvPr/>
        </p:nvSpPr>
        <p:spPr>
          <a:xfrm>
            <a:off x="989937" y="2286864"/>
            <a:ext cx="585288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does it mean to take the name of God in vain?</a:t>
            </a:r>
          </a:p>
        </p:txBody>
      </p:sp>
      <p:sp>
        <p:nvSpPr>
          <p:cNvPr id="8" name="Rectangle 7">
            <a:extLst>
              <a:ext uri="{FF2B5EF4-FFF2-40B4-BE49-F238E27FC236}">
                <a16:creationId xmlns:a16="http://schemas.microsoft.com/office/drawing/2014/main" id="{302E69E7-1697-42F9-8A7F-F7C195B50B47}"/>
              </a:ext>
            </a:extLst>
          </p:cNvPr>
          <p:cNvSpPr/>
          <p:nvPr/>
        </p:nvSpPr>
        <p:spPr>
          <a:xfrm>
            <a:off x="989937" y="1009378"/>
            <a:ext cx="1544013" cy="50136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D77FB1EF-14F4-477D-869C-B0FFE9956B59}"/>
              </a:ext>
            </a:extLst>
          </p:cNvPr>
          <p:cNvSpPr/>
          <p:nvPr/>
        </p:nvSpPr>
        <p:spPr>
          <a:xfrm>
            <a:off x="989938" y="1335192"/>
            <a:ext cx="9505782" cy="646331"/>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08CDF64-5663-49D6-96E7-CA30C7C0BF09}"/>
              </a:ext>
            </a:extLst>
          </p:cNvPr>
          <p:cNvSpPr/>
          <p:nvPr/>
        </p:nvSpPr>
        <p:spPr>
          <a:xfrm>
            <a:off x="989939" y="1335192"/>
            <a:ext cx="9505782" cy="646331"/>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Thou shalt not take the name of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thy God in vain; for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will not hold him guiltless that taketh his name in vain.</a:t>
            </a:r>
          </a:p>
        </p:txBody>
      </p:sp>
      <p:sp>
        <p:nvSpPr>
          <p:cNvPr id="5" name="Rectangle 4">
            <a:extLst>
              <a:ext uri="{FF2B5EF4-FFF2-40B4-BE49-F238E27FC236}">
                <a16:creationId xmlns:a16="http://schemas.microsoft.com/office/drawing/2014/main" id="{6F922D3D-CE0E-48E7-BB57-4FD6B4100F0B}"/>
              </a:ext>
            </a:extLst>
          </p:cNvPr>
          <p:cNvSpPr/>
          <p:nvPr/>
        </p:nvSpPr>
        <p:spPr>
          <a:xfrm>
            <a:off x="989938" y="956370"/>
            <a:ext cx="1544012"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Exodus 20:7</a:t>
            </a:r>
          </a:p>
        </p:txBody>
      </p:sp>
      <p:sp>
        <p:nvSpPr>
          <p:cNvPr id="6" name="Rectangle 5">
            <a:extLst>
              <a:ext uri="{FF2B5EF4-FFF2-40B4-BE49-F238E27FC236}">
                <a16:creationId xmlns:a16="http://schemas.microsoft.com/office/drawing/2014/main" id="{6A360CCA-3B25-41BB-8EBB-E09D4A80BB1C}"/>
              </a:ext>
            </a:extLst>
          </p:cNvPr>
          <p:cNvSpPr/>
          <p:nvPr/>
        </p:nvSpPr>
        <p:spPr>
          <a:xfrm>
            <a:off x="989938" y="2982712"/>
            <a:ext cx="9505783"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does obeying the commandment to not take the name of God in vain show our love for Him?</a:t>
            </a:r>
          </a:p>
        </p:txBody>
      </p:sp>
    </p:spTree>
    <p:extLst>
      <p:ext uri="{BB962C8B-B14F-4D97-AF65-F5344CB8AC3E}">
        <p14:creationId xmlns:p14="http://schemas.microsoft.com/office/powerpoint/2010/main" val="366561994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1</TotalTime>
  <Words>1278</Words>
  <Application>Microsoft Office PowerPoint</Application>
  <PresentationFormat>Widescreen</PresentationFormat>
  <Paragraphs>74</Paragraphs>
  <Slides>14</Slides>
  <Notes>0</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Calibri</vt:lpstr>
      <vt:lpstr>Century Gothic</vt:lpstr>
      <vt:lpstr>MV Boli</vt:lpstr>
      <vt:lpstr>Open Sans</vt:lpstr>
      <vt:lpstr>Segoe UI Semibold</vt:lpstr>
      <vt:lpstr>Tw Cen MT</vt:lpstr>
      <vt:lpstr>Wingdings 3</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Raumel Reyes</cp:lastModifiedBy>
  <cp:revision>4136</cp:revision>
  <dcterms:created xsi:type="dcterms:W3CDTF">2018-08-29T04:26:39Z</dcterms:created>
  <dcterms:modified xsi:type="dcterms:W3CDTF">2022-01-21T02:16:37Z</dcterms:modified>
</cp:coreProperties>
</file>