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768" r:id="rId1"/>
  </p:sldMasterIdLst>
  <p:notesMasterIdLst>
    <p:notesMasterId r:id="rId18"/>
  </p:notesMasterIdLst>
  <p:sldIdLst>
    <p:sldId id="296" r:id="rId2"/>
    <p:sldId id="380" r:id="rId3"/>
    <p:sldId id="381" r:id="rId4"/>
    <p:sldId id="382" r:id="rId5"/>
    <p:sldId id="383" r:id="rId6"/>
    <p:sldId id="384" r:id="rId7"/>
    <p:sldId id="385" r:id="rId8"/>
    <p:sldId id="386" r:id="rId9"/>
    <p:sldId id="387" r:id="rId10"/>
    <p:sldId id="388" r:id="rId11"/>
    <p:sldId id="389" r:id="rId12"/>
    <p:sldId id="390" r:id="rId13"/>
    <p:sldId id="391" r:id="rId14"/>
    <p:sldId id="392" r:id="rId15"/>
    <p:sldId id="393" r:id="rId16"/>
    <p:sldId id="394"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B9DF63"/>
    <a:srgbClr val="FFD757"/>
    <a:srgbClr val="0BA2C5"/>
    <a:srgbClr val="D88028"/>
    <a:srgbClr val="E97159"/>
    <a:srgbClr val="6F7CBF"/>
    <a:srgbClr val="801A12"/>
    <a:srgbClr val="D6E513"/>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26" autoAdjust="0"/>
    <p:restoredTop sz="94660"/>
  </p:normalViewPr>
  <p:slideViewPr>
    <p:cSldViewPr snapToGrid="0">
      <p:cViewPr varScale="1">
        <p:scale>
          <a:sx n="76" d="100"/>
          <a:sy n="76" d="100"/>
        </p:scale>
        <p:origin x="1848" y="62"/>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1/20/2022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75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550359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868584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6294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200397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857088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619608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36628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426927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23600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81605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96098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151439021"/>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5837418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39048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316832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0198919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382063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www.teinteresasaber.com/2012/06/juan-de-jerusalen-el-templario.html"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36000"/>
            <a:lum/>
            <a:extLst>
              <a:ext uri="{837473B0-CC2E-450A-ABE3-18F120FF3D39}">
                <a1611:picAttrSrcUrl xmlns:a1611="http://schemas.microsoft.com/office/drawing/2016/11/main" r:id="rId20"/>
              </a:ext>
            </a:extLst>
          </a:blip>
          <a:srcRect/>
          <a:stretch>
            <a:fillRect t="-17000" b="-17000"/>
          </a:stretch>
        </a:blipFill>
        <a:effectLst/>
      </p:bgPr>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1">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5640873-EF0B-4AC7-AF11-57FEBA4985EA}" type="datetimeFigureOut">
              <a:rPr lang="en-US" smtClean="0"/>
              <a:t>1/20/2022</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B93B05A-D8BA-4E04-8927-7D3B765C5B2D}" type="slidenum">
              <a:rPr lang="en-US" smtClean="0"/>
              <a:t>‹#›</a:t>
            </a:fld>
            <a:endParaRPr lang="en-US" dirty="0"/>
          </a:p>
        </p:txBody>
      </p:sp>
    </p:spTree>
    <p:extLst>
      <p:ext uri="{BB962C8B-B14F-4D97-AF65-F5344CB8AC3E}">
        <p14:creationId xmlns:p14="http://schemas.microsoft.com/office/powerpoint/2010/main" val="2354548338"/>
      </p:ext>
    </p:extLst>
  </p:cSld>
  <p:clrMap bg1="dk1" tx1="lt1" bg2="dk2" tx2="lt2" accent1="accent1" accent2="accent2" accent3="accent3" accent4="accent4" accent5="accent5" accent6="accent6" hlink="hlink" folHlink="folHlink"/>
  <p:sldLayoutIdLst>
    <p:sldLayoutId id="2147485769" r:id="rId1"/>
    <p:sldLayoutId id="2147485770" r:id="rId2"/>
    <p:sldLayoutId id="2147485771" r:id="rId3"/>
    <p:sldLayoutId id="2147485772" r:id="rId4"/>
    <p:sldLayoutId id="2147485773" r:id="rId5"/>
    <p:sldLayoutId id="2147485774" r:id="rId6"/>
    <p:sldLayoutId id="2147485775" r:id="rId7"/>
    <p:sldLayoutId id="2147485776" r:id="rId8"/>
    <p:sldLayoutId id="2147485777" r:id="rId9"/>
    <p:sldLayoutId id="2147485778" r:id="rId10"/>
    <p:sldLayoutId id="2147485779" r:id="rId11"/>
    <p:sldLayoutId id="2147485780" r:id="rId12"/>
    <p:sldLayoutId id="2147485781" r:id="rId13"/>
    <p:sldLayoutId id="2147485782" r:id="rId14"/>
    <p:sldLayoutId id="2147485783" r:id="rId15"/>
    <p:sldLayoutId id="2147485784" r:id="rId16"/>
    <p:sldLayoutId id="2147485785"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video" Target="https://www.youtube.com/embed/2eMJ6ZDCAp4?feature=oembed"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561AD48-C1FF-4315-91C1-654541E58BDD}"/>
              </a:ext>
            </a:extLst>
          </p:cNvPr>
          <p:cNvSpPr txBox="1"/>
          <p:nvPr/>
        </p:nvSpPr>
        <p:spPr>
          <a:xfrm>
            <a:off x="7050157" y="2914759"/>
            <a:ext cx="3935897" cy="830997"/>
          </a:xfrm>
          <a:prstGeom prst="rect">
            <a:avLst/>
          </a:prstGeom>
          <a:noFill/>
        </p:spPr>
        <p:txBody>
          <a:bodyPr wrap="square" rtlCol="0">
            <a:spAutoFit/>
          </a:bodyPr>
          <a:lstStyle/>
          <a:p>
            <a:pPr algn="ctr"/>
            <a:r>
              <a:rPr lang="en-US" sz="4800" b="1" dirty="0">
                <a:solidFill>
                  <a:schemeClr val="bg2"/>
                </a:solidFill>
                <a:effectLst>
                  <a:outerShdw blurRad="38100" dist="38100" dir="2700000" algn="tl">
                    <a:srgbClr val="000000">
                      <a:alpha val="43137"/>
                    </a:srgbClr>
                  </a:outerShdw>
                </a:effectLst>
                <a:latin typeface="Lucida Console" panose="020B0609040504020204" pitchFamily="49" charset="0"/>
                <a:ea typeface="MingLiU_HKSCS-ExtB" panose="02020500000000000000" pitchFamily="18" charset="-120"/>
                <a:cs typeface="Segoe UI Semibold" panose="020B0702040204020203" pitchFamily="34" charset="0"/>
              </a:rPr>
              <a:t>SEMINARY</a:t>
            </a:r>
          </a:p>
        </p:txBody>
      </p:sp>
      <p:pic>
        <p:nvPicPr>
          <p:cNvPr id="1026" name="Picture 2" descr="Imagen relacionada">
            <a:extLst>
              <a:ext uri="{FF2B5EF4-FFF2-40B4-BE49-F238E27FC236}">
                <a16:creationId xmlns:a16="http://schemas.microsoft.com/office/drawing/2014/main" id="{95994769-E07E-4BCC-9093-02228E6DA4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6828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rgbClr val="FFD7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0453D80-1807-47DD-9F91-3E3FDD322FB6}"/>
              </a:ext>
            </a:extLst>
          </p:cNvPr>
          <p:cNvSpPr txBox="1"/>
          <p:nvPr/>
        </p:nvSpPr>
        <p:spPr>
          <a:xfrm>
            <a:off x="2073967" y="5377286"/>
            <a:ext cx="2120346" cy="461665"/>
          </a:xfrm>
          <a:prstGeom prst="rect">
            <a:avLst/>
          </a:prstGeom>
          <a:noFill/>
        </p:spPr>
        <p:txBody>
          <a:bodyPr wrap="square" rtlCol="0">
            <a:spAutoFit/>
          </a:bodyPr>
          <a:lstStyle/>
          <a:p>
            <a:r>
              <a:rPr lang="en-US" sz="2400" b="1" dirty="0">
                <a:solidFill>
                  <a:schemeClr val="bg2">
                    <a:lumMod val="10000"/>
                  </a:schemeClr>
                </a:solidFill>
              </a:rPr>
              <a:t>Old Testament</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xmlns:p14="http://schemas.microsoft.com/office/powerpoint/2010/main">
    <mc:Choice Requires="p14">
      <p:transition spd="slow" p14:dur="3400">
        <p14:reveal thruBlk="1"/>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Online Media 3" title="Daily Bread: Pattern">
            <a:hlinkClick r:id="" action="ppaction://media"/>
            <a:extLst>
              <a:ext uri="{FF2B5EF4-FFF2-40B4-BE49-F238E27FC236}">
                <a16:creationId xmlns:a16="http://schemas.microsoft.com/office/drawing/2014/main" id="{C0874805-F01F-4A78-BC5B-3EC7E131E4CB}"/>
              </a:ext>
            </a:extLst>
          </p:cNvPr>
          <p:cNvPicPr>
            <a:picLocks noRot="1" noChangeAspect="1"/>
          </p:cNvPicPr>
          <p:nvPr>
            <a:videoFile r:link="rId1"/>
          </p:nvPr>
        </p:nvPicPr>
        <p:blipFill>
          <a:blip r:embed="rId3"/>
          <a:stretch>
            <a:fillRect/>
          </a:stretch>
        </p:blipFill>
        <p:spPr>
          <a:xfrm>
            <a:off x="2180492" y="884506"/>
            <a:ext cx="7962314" cy="4478802"/>
          </a:xfrm>
          <a:prstGeom prst="rect">
            <a:avLst/>
          </a:prstGeom>
          <a:ln>
            <a:noFill/>
          </a:ln>
          <a:effectLst>
            <a:glow rad="228600">
              <a:srgbClr val="FFFFFF">
                <a:alpha val="40000"/>
              </a:srgbClr>
            </a:glow>
          </a:effectLst>
          <a:scene3d>
            <a:camera prst="orthographicFront"/>
            <a:lightRig rig="threePt" dir="t">
              <a:rot lat="0" lon="0" rev="2100000"/>
            </a:lightRig>
          </a:scene3d>
          <a:sp3d>
            <a:bevelT w="152400" h="101600" prst="slope"/>
          </a:sp3d>
        </p:spPr>
      </p:pic>
    </p:spTree>
    <p:extLst>
      <p:ext uri="{BB962C8B-B14F-4D97-AF65-F5344CB8AC3E}">
        <p14:creationId xmlns:p14="http://schemas.microsoft.com/office/powerpoint/2010/main" val="42823261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Diagonal Corners Snipped 8">
            <a:extLst>
              <a:ext uri="{FF2B5EF4-FFF2-40B4-BE49-F238E27FC236}">
                <a16:creationId xmlns:a16="http://schemas.microsoft.com/office/drawing/2014/main" id="{8792F8BB-35C3-42F4-8AE5-1DF2BE12CD2E}"/>
              </a:ext>
            </a:extLst>
          </p:cNvPr>
          <p:cNvSpPr/>
          <p:nvPr/>
        </p:nvSpPr>
        <p:spPr>
          <a:xfrm>
            <a:off x="707613" y="797566"/>
            <a:ext cx="10312079" cy="3112968"/>
          </a:xfrm>
          <a:prstGeom prst="snip2Diag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D812D698-0C06-4DBB-AB40-0A3DE4F58727}"/>
              </a:ext>
            </a:extLst>
          </p:cNvPr>
          <p:cNvSpPr/>
          <p:nvPr/>
        </p:nvSpPr>
        <p:spPr>
          <a:xfrm>
            <a:off x="2574387" y="841740"/>
            <a:ext cx="8187397" cy="2862322"/>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“By providing a daily sustenance, one day at a time, Jehovah was trying to teach faith to a nation that over a period of some 400 years had lost much of the faith of their fathers. He was teaching them to trust Him, to ‘look unto [Him] in every thought; doubt not, fear not’ (D&amp;C 6:36). He was providing enough for one day at a time. Except for the sixth day, they could not store manna for use in any succeeding day or days. In essence, the children of Israel had to walk with Him today and trust that He would grant a sufficient amount of food for the next day </a:t>
            </a:r>
            <a:r>
              <a:rPr lang="en-US" i="1" dirty="0">
                <a:solidFill>
                  <a:schemeClr val="bg1"/>
                </a:solidFill>
                <a:latin typeface="Arial" panose="020B0604020202020204" pitchFamily="34" charset="0"/>
                <a:cs typeface="Arial" panose="020B0604020202020204" pitchFamily="34" charset="0"/>
              </a:rPr>
              <a:t>on</a:t>
            </a:r>
            <a:r>
              <a:rPr lang="en-US" dirty="0">
                <a:solidFill>
                  <a:schemeClr val="bg1"/>
                </a:solidFill>
                <a:latin typeface="Arial" panose="020B0604020202020204" pitchFamily="34" charset="0"/>
                <a:cs typeface="Arial" panose="020B0604020202020204" pitchFamily="34" charset="0"/>
              </a:rPr>
              <a:t> the next day, and so on. In that way He could never be too far from their minds and hearts” (D. Todd Christofferson, “Look to God Each Day,” </a:t>
            </a:r>
            <a:r>
              <a:rPr lang="en-US" i="1" dirty="0">
                <a:solidFill>
                  <a:schemeClr val="bg1"/>
                </a:solidFill>
                <a:latin typeface="Arial" panose="020B0604020202020204" pitchFamily="34" charset="0"/>
                <a:cs typeface="Arial" panose="020B0604020202020204" pitchFamily="34" charset="0"/>
              </a:rPr>
              <a:t>Liahona,</a:t>
            </a:r>
            <a:r>
              <a:rPr lang="en-US" dirty="0">
                <a:solidFill>
                  <a:schemeClr val="bg1"/>
                </a:solidFill>
                <a:latin typeface="Arial" panose="020B0604020202020204" pitchFamily="34" charset="0"/>
                <a:cs typeface="Arial" panose="020B0604020202020204" pitchFamily="34" charset="0"/>
              </a:rPr>
              <a:t> Feb. 2015, 49).</a:t>
            </a:r>
          </a:p>
        </p:txBody>
      </p:sp>
      <p:pic>
        <p:nvPicPr>
          <p:cNvPr id="1026" name="Picture 2" descr="D. Todd Christofferson">
            <a:extLst>
              <a:ext uri="{FF2B5EF4-FFF2-40B4-BE49-F238E27FC236}">
                <a16:creationId xmlns:a16="http://schemas.microsoft.com/office/drawing/2014/main" id="{A00EC9A2-3F32-47B1-A451-F66ED11647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3316" y="948322"/>
            <a:ext cx="1601071" cy="212942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C67BA0CB-F71E-4939-9E64-C8405BEF17C1}"/>
              </a:ext>
            </a:extLst>
          </p:cNvPr>
          <p:cNvSpPr/>
          <p:nvPr/>
        </p:nvSpPr>
        <p:spPr>
          <a:xfrm>
            <a:off x="854044" y="3119539"/>
            <a:ext cx="1720343" cy="430887"/>
          </a:xfrm>
          <a:prstGeom prst="rect">
            <a:avLst/>
          </a:prstGeom>
        </p:spPr>
        <p:txBody>
          <a:bodyPr wrap="none">
            <a:spAutoFit/>
          </a:bodyPr>
          <a:lstStyle/>
          <a:p>
            <a:pPr algn="ctr"/>
            <a:r>
              <a:rPr lang="en-US" sz="1100" b="1" dirty="0">
                <a:solidFill>
                  <a:schemeClr val="bg1"/>
                </a:solidFill>
                <a:latin typeface="Arial" panose="020B0604020202020204" pitchFamily="34" charset="0"/>
                <a:cs typeface="Arial" panose="020B0604020202020204" pitchFamily="34" charset="0"/>
              </a:rPr>
              <a:t>Elder</a:t>
            </a:r>
          </a:p>
          <a:p>
            <a:pPr algn="ctr"/>
            <a:r>
              <a:rPr lang="en-US" sz="1100" b="1" dirty="0">
                <a:solidFill>
                  <a:schemeClr val="bg1"/>
                </a:solidFill>
                <a:latin typeface="Arial" panose="020B0604020202020204" pitchFamily="34" charset="0"/>
                <a:cs typeface="Arial" panose="020B0604020202020204" pitchFamily="34" charset="0"/>
              </a:rPr>
              <a:t>D. Todd Christofferson</a:t>
            </a:r>
            <a:endParaRPr lang="en-US" sz="1100" b="1"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69C2ACB2-9742-4DB9-A1AA-F20F5A6F1840}"/>
              </a:ext>
            </a:extLst>
          </p:cNvPr>
          <p:cNvSpPr/>
          <p:nvPr/>
        </p:nvSpPr>
        <p:spPr>
          <a:xfrm>
            <a:off x="973316" y="3954708"/>
            <a:ext cx="5814412"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Why did the Lord provide manna one day at a time?</a:t>
            </a:r>
          </a:p>
        </p:txBody>
      </p:sp>
      <p:sp>
        <p:nvSpPr>
          <p:cNvPr id="6" name="Rectangle 5">
            <a:extLst>
              <a:ext uri="{FF2B5EF4-FFF2-40B4-BE49-F238E27FC236}">
                <a16:creationId xmlns:a16="http://schemas.microsoft.com/office/drawing/2014/main" id="{B30378DF-C6BD-40A4-BBD9-3A4985EAA1F2}"/>
              </a:ext>
            </a:extLst>
          </p:cNvPr>
          <p:cNvSpPr/>
          <p:nvPr/>
        </p:nvSpPr>
        <p:spPr>
          <a:xfrm>
            <a:off x="973316" y="4457992"/>
            <a:ext cx="6988998"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are some things we can do to remember the Lord daily?</a:t>
            </a:r>
          </a:p>
        </p:txBody>
      </p:sp>
      <p:sp>
        <p:nvSpPr>
          <p:cNvPr id="7" name="Rectangle 6">
            <a:extLst>
              <a:ext uri="{FF2B5EF4-FFF2-40B4-BE49-F238E27FC236}">
                <a16:creationId xmlns:a16="http://schemas.microsoft.com/office/drawing/2014/main" id="{3C474E64-F01A-4E6D-A5FF-875AB82D669F}"/>
              </a:ext>
            </a:extLst>
          </p:cNvPr>
          <p:cNvSpPr/>
          <p:nvPr/>
        </p:nvSpPr>
        <p:spPr>
          <a:xfrm>
            <a:off x="973316" y="4871498"/>
            <a:ext cx="9788468"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would remembering and seeking the Lord only one day a week fail to provide adequately for our spiritual needs throughout the rest of the week?</a:t>
            </a:r>
          </a:p>
        </p:txBody>
      </p:sp>
      <p:sp>
        <p:nvSpPr>
          <p:cNvPr id="8" name="Rectangle 7">
            <a:extLst>
              <a:ext uri="{FF2B5EF4-FFF2-40B4-BE49-F238E27FC236}">
                <a16:creationId xmlns:a16="http://schemas.microsoft.com/office/drawing/2014/main" id="{554F63D4-745D-4767-A29C-C82AEBE41980}"/>
              </a:ext>
            </a:extLst>
          </p:cNvPr>
          <p:cNvSpPr/>
          <p:nvPr/>
        </p:nvSpPr>
        <p:spPr>
          <a:xfrm>
            <a:off x="973316" y="5693094"/>
            <a:ext cx="9788468" cy="353943"/>
          </a:xfrm>
          <a:prstGeom prst="rect">
            <a:avLst/>
          </a:prstGeom>
        </p:spPr>
        <p:txBody>
          <a:bodyPr wrap="square">
            <a:spAutoFit/>
          </a:bodyPr>
          <a:lstStyle/>
          <a:p>
            <a:pPr algn="just"/>
            <a:r>
              <a:rPr lang="en-US" sz="1700" b="1" dirty="0">
                <a:solidFill>
                  <a:schemeClr val="bg1"/>
                </a:solidFill>
                <a:latin typeface="Arial" panose="020B0604020202020204" pitchFamily="34" charset="0"/>
                <a:cs typeface="Arial" panose="020B0604020202020204" pitchFamily="34" charset="0"/>
              </a:rPr>
              <a:t>What difference does it make in your life when you remember the Lord and seek Him daily?</a:t>
            </a:r>
          </a:p>
        </p:txBody>
      </p:sp>
    </p:spTree>
    <p:extLst>
      <p:ext uri="{BB962C8B-B14F-4D97-AF65-F5344CB8AC3E}">
        <p14:creationId xmlns:p14="http://schemas.microsoft.com/office/powerpoint/2010/main" val="39787789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right)">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EDDFC90-844A-4D75-9DC7-AA72A81379C2}"/>
              </a:ext>
            </a:extLst>
          </p:cNvPr>
          <p:cNvSpPr/>
          <p:nvPr/>
        </p:nvSpPr>
        <p:spPr>
          <a:xfrm>
            <a:off x="794479" y="904922"/>
            <a:ext cx="2125598" cy="923878"/>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FEAAFA90-7AFE-4139-84EA-C9D7512908E5}"/>
              </a:ext>
            </a:extLst>
          </p:cNvPr>
          <p:cNvSpPr/>
          <p:nvPr/>
        </p:nvSpPr>
        <p:spPr>
          <a:xfrm>
            <a:off x="794479" y="1274254"/>
            <a:ext cx="9938478" cy="3139321"/>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72FDF42E-1E88-4C88-A187-03D5FC1F221C}"/>
              </a:ext>
            </a:extLst>
          </p:cNvPr>
          <p:cNvSpPr/>
          <p:nvPr/>
        </p:nvSpPr>
        <p:spPr>
          <a:xfrm>
            <a:off x="914400" y="1274254"/>
            <a:ext cx="9664505" cy="3139321"/>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22 </a:t>
            </a:r>
            <a:r>
              <a:rPr lang="en-US" dirty="0">
                <a:solidFill>
                  <a:schemeClr val="bg1"/>
                </a:solidFill>
                <a:latin typeface="Arial" panose="020B0604020202020204" pitchFamily="34" charset="0"/>
                <a:cs typeface="Arial" panose="020B0604020202020204" pitchFamily="34" charset="0"/>
              </a:rPr>
              <a:t>¶ And it came to pass, that on the sixth day they gathered twice as much bread, two </a:t>
            </a:r>
            <a:r>
              <a:rPr lang="en-US" dirty="0" err="1">
                <a:solidFill>
                  <a:schemeClr val="bg1"/>
                </a:solidFill>
                <a:latin typeface="Arial" panose="020B0604020202020204" pitchFamily="34" charset="0"/>
                <a:cs typeface="Arial" panose="020B0604020202020204" pitchFamily="34" charset="0"/>
              </a:rPr>
              <a:t>omers</a:t>
            </a:r>
            <a:r>
              <a:rPr lang="en-US" dirty="0">
                <a:solidFill>
                  <a:schemeClr val="bg1"/>
                </a:solidFill>
                <a:latin typeface="Arial" panose="020B0604020202020204" pitchFamily="34" charset="0"/>
                <a:cs typeface="Arial" panose="020B0604020202020204" pitchFamily="34" charset="0"/>
              </a:rPr>
              <a:t> for one man: and all the rulers of the congregation came and told Moses.</a:t>
            </a:r>
          </a:p>
          <a:p>
            <a:pPr algn="just" fontAlgn="base"/>
            <a:r>
              <a:rPr lang="en-US" b="1" dirty="0">
                <a:solidFill>
                  <a:schemeClr val="bg1"/>
                </a:solidFill>
                <a:latin typeface="Arial" panose="020B0604020202020204" pitchFamily="34" charset="0"/>
                <a:cs typeface="Arial" panose="020B0604020202020204" pitchFamily="34" charset="0"/>
              </a:rPr>
              <a:t>23 </a:t>
            </a:r>
            <a:r>
              <a:rPr lang="en-US" dirty="0">
                <a:solidFill>
                  <a:schemeClr val="bg1"/>
                </a:solidFill>
                <a:latin typeface="Arial" panose="020B0604020202020204" pitchFamily="34" charset="0"/>
                <a:cs typeface="Arial" panose="020B0604020202020204" pitchFamily="34" charset="0"/>
              </a:rPr>
              <a:t>And he said unto them, This is that which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hath said, To morrow is the rest of the holy sabbath unto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bake that which ye will bake to day, and seethe that ye will seethe; and that which remaineth over lay up for you to be kept until the morning.</a:t>
            </a:r>
          </a:p>
          <a:p>
            <a:pPr algn="just" fontAlgn="base"/>
            <a:r>
              <a:rPr lang="en-US" b="1" dirty="0">
                <a:solidFill>
                  <a:schemeClr val="bg1"/>
                </a:solidFill>
                <a:latin typeface="Arial" panose="020B0604020202020204" pitchFamily="34" charset="0"/>
                <a:cs typeface="Arial" panose="020B0604020202020204" pitchFamily="34" charset="0"/>
              </a:rPr>
              <a:t>24 </a:t>
            </a:r>
            <a:r>
              <a:rPr lang="en-US" dirty="0">
                <a:solidFill>
                  <a:schemeClr val="bg1"/>
                </a:solidFill>
                <a:latin typeface="Arial" panose="020B0604020202020204" pitchFamily="34" charset="0"/>
                <a:cs typeface="Arial" panose="020B0604020202020204" pitchFamily="34" charset="0"/>
              </a:rPr>
              <a:t>And they laid it up till the morning, as Moses bade: and it did not stink, neither was there any worm therein.</a:t>
            </a:r>
          </a:p>
          <a:p>
            <a:pPr algn="just" fontAlgn="base"/>
            <a:r>
              <a:rPr lang="en-US" b="1" dirty="0">
                <a:solidFill>
                  <a:schemeClr val="bg1"/>
                </a:solidFill>
                <a:latin typeface="Arial" panose="020B0604020202020204" pitchFamily="34" charset="0"/>
                <a:cs typeface="Arial" panose="020B0604020202020204" pitchFamily="34" charset="0"/>
              </a:rPr>
              <a:t>25 </a:t>
            </a:r>
            <a:r>
              <a:rPr lang="en-US" dirty="0">
                <a:solidFill>
                  <a:schemeClr val="bg1"/>
                </a:solidFill>
                <a:latin typeface="Arial" panose="020B0604020202020204" pitchFamily="34" charset="0"/>
                <a:cs typeface="Arial" panose="020B0604020202020204" pitchFamily="34" charset="0"/>
              </a:rPr>
              <a:t>And Moses said, Eat that to day; for to day is a sabbath unto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to day ye shall not find it in the field.</a:t>
            </a:r>
          </a:p>
          <a:p>
            <a:pPr algn="just" fontAlgn="base"/>
            <a:r>
              <a:rPr lang="en-US" b="1" dirty="0">
                <a:solidFill>
                  <a:schemeClr val="bg1"/>
                </a:solidFill>
                <a:latin typeface="Arial" panose="020B0604020202020204" pitchFamily="34" charset="0"/>
                <a:cs typeface="Arial" panose="020B0604020202020204" pitchFamily="34" charset="0"/>
              </a:rPr>
              <a:t>26 </a:t>
            </a:r>
            <a:r>
              <a:rPr lang="en-US" dirty="0">
                <a:solidFill>
                  <a:schemeClr val="bg1"/>
                </a:solidFill>
                <a:latin typeface="Arial" panose="020B0604020202020204" pitchFamily="34" charset="0"/>
                <a:cs typeface="Arial" panose="020B0604020202020204" pitchFamily="34" charset="0"/>
              </a:rPr>
              <a:t>Six days ye shall gather it; but on the seventh day, which is the sabbath, in it there shall be none.</a:t>
            </a:r>
            <a:endParaRPr lang="en-US" b="0" i="0" dirty="0">
              <a:solidFill>
                <a:schemeClr val="bg1"/>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F4FF93EA-52C6-4B6B-A4AE-3BDD7AD6125C}"/>
              </a:ext>
            </a:extLst>
          </p:cNvPr>
          <p:cNvSpPr/>
          <p:nvPr/>
        </p:nvSpPr>
        <p:spPr>
          <a:xfrm>
            <a:off x="914400" y="904922"/>
            <a:ext cx="2005677"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Exodus 16:22-26</a:t>
            </a:r>
            <a:endParaRPr lang="en-US" b="1" dirty="0">
              <a:solidFill>
                <a:schemeClr val="bg1"/>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606420C1-D089-4E6D-8C30-39CCBF43695A}"/>
              </a:ext>
            </a:extLst>
          </p:cNvPr>
          <p:cNvSpPr/>
          <p:nvPr/>
        </p:nvSpPr>
        <p:spPr>
          <a:xfrm>
            <a:off x="914400" y="4659486"/>
            <a:ext cx="9495692"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did the Israelites need to gather twice the amount of manna on the sixth day?</a:t>
            </a:r>
          </a:p>
        </p:txBody>
      </p:sp>
    </p:spTree>
    <p:extLst>
      <p:ext uri="{BB962C8B-B14F-4D97-AF65-F5344CB8AC3E}">
        <p14:creationId xmlns:p14="http://schemas.microsoft.com/office/powerpoint/2010/main" val="34592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3BB4ACE-5FDB-45BF-8D0E-C6CBD7984D2E}"/>
              </a:ext>
            </a:extLst>
          </p:cNvPr>
          <p:cNvSpPr/>
          <p:nvPr/>
        </p:nvSpPr>
        <p:spPr>
          <a:xfrm>
            <a:off x="869430" y="968273"/>
            <a:ext cx="2141374" cy="995438"/>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F4D40A07-7389-4801-8064-A5C68D999FBD}"/>
              </a:ext>
            </a:extLst>
          </p:cNvPr>
          <p:cNvSpPr/>
          <p:nvPr/>
        </p:nvSpPr>
        <p:spPr>
          <a:xfrm>
            <a:off x="869430" y="1334033"/>
            <a:ext cx="9848537" cy="2862322"/>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3A238FE-7532-4CBF-B025-9062B9BFE506}"/>
              </a:ext>
            </a:extLst>
          </p:cNvPr>
          <p:cNvSpPr/>
          <p:nvPr/>
        </p:nvSpPr>
        <p:spPr>
          <a:xfrm>
            <a:off x="1005127" y="1335819"/>
            <a:ext cx="9587845" cy="2862322"/>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27 </a:t>
            </a:r>
            <a:r>
              <a:rPr lang="en-US" dirty="0">
                <a:solidFill>
                  <a:schemeClr val="bg1"/>
                </a:solidFill>
                <a:latin typeface="Arial" panose="020B0604020202020204" pitchFamily="34" charset="0"/>
                <a:cs typeface="Arial" panose="020B0604020202020204" pitchFamily="34" charset="0"/>
              </a:rPr>
              <a:t>¶ And it came to pass, that there went out some of the people on the seventh day for to gather, and they found none.</a:t>
            </a:r>
          </a:p>
          <a:p>
            <a:pPr algn="just" fontAlgn="base"/>
            <a:r>
              <a:rPr lang="en-US" b="1" dirty="0">
                <a:solidFill>
                  <a:schemeClr val="bg1"/>
                </a:solidFill>
                <a:latin typeface="Arial" panose="020B0604020202020204" pitchFamily="34" charset="0"/>
                <a:cs typeface="Arial" panose="020B0604020202020204" pitchFamily="34" charset="0"/>
              </a:rPr>
              <a:t>28 </a:t>
            </a:r>
            <a:r>
              <a:rPr lang="en-US" dirty="0">
                <a:solidFill>
                  <a:schemeClr val="bg1"/>
                </a:solidFill>
                <a:latin typeface="Arial" panose="020B0604020202020204" pitchFamily="34" charset="0"/>
                <a:cs typeface="Arial" panose="020B0604020202020204" pitchFamily="34" charset="0"/>
              </a:rPr>
              <a:t>And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said unto Moses, How long refuse ye to keep my commandments and my laws?</a:t>
            </a:r>
          </a:p>
          <a:p>
            <a:pPr algn="just" fontAlgn="base"/>
            <a:r>
              <a:rPr lang="en-US" b="1" dirty="0">
                <a:solidFill>
                  <a:schemeClr val="bg1"/>
                </a:solidFill>
                <a:latin typeface="Arial" panose="020B0604020202020204" pitchFamily="34" charset="0"/>
                <a:cs typeface="Arial" panose="020B0604020202020204" pitchFamily="34" charset="0"/>
              </a:rPr>
              <a:t>29 </a:t>
            </a:r>
            <a:r>
              <a:rPr lang="en-US" dirty="0">
                <a:solidFill>
                  <a:schemeClr val="bg1"/>
                </a:solidFill>
                <a:latin typeface="Arial" panose="020B0604020202020204" pitchFamily="34" charset="0"/>
                <a:cs typeface="Arial" panose="020B0604020202020204" pitchFamily="34" charset="0"/>
              </a:rPr>
              <a:t>See, for that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hath given you the sabbath, therefore he giveth you on the sixth day the bread of two days; abide ye every man in his place, let no man go out of his place on the seventh day.</a:t>
            </a:r>
          </a:p>
          <a:p>
            <a:pPr algn="just" fontAlgn="base"/>
            <a:r>
              <a:rPr lang="en-US" b="1" dirty="0">
                <a:solidFill>
                  <a:schemeClr val="bg1"/>
                </a:solidFill>
                <a:latin typeface="Arial" panose="020B0604020202020204" pitchFamily="34" charset="0"/>
                <a:cs typeface="Arial" panose="020B0604020202020204" pitchFamily="34" charset="0"/>
              </a:rPr>
              <a:t>30 </a:t>
            </a:r>
            <a:r>
              <a:rPr lang="en-US" dirty="0">
                <a:solidFill>
                  <a:schemeClr val="bg1"/>
                </a:solidFill>
                <a:latin typeface="Arial" panose="020B0604020202020204" pitchFamily="34" charset="0"/>
                <a:cs typeface="Arial" panose="020B0604020202020204" pitchFamily="34" charset="0"/>
              </a:rPr>
              <a:t>So the people rested on the seventh day.</a:t>
            </a:r>
          </a:p>
          <a:p>
            <a:pPr algn="just" fontAlgn="base"/>
            <a:r>
              <a:rPr lang="en-US" b="1" dirty="0">
                <a:solidFill>
                  <a:schemeClr val="bg1"/>
                </a:solidFill>
                <a:latin typeface="Arial" panose="020B0604020202020204" pitchFamily="34" charset="0"/>
                <a:cs typeface="Arial" panose="020B0604020202020204" pitchFamily="34" charset="0"/>
              </a:rPr>
              <a:t>31 </a:t>
            </a:r>
            <a:r>
              <a:rPr lang="en-US" dirty="0">
                <a:solidFill>
                  <a:schemeClr val="bg1"/>
                </a:solidFill>
                <a:latin typeface="Arial" panose="020B0604020202020204" pitchFamily="34" charset="0"/>
                <a:cs typeface="Arial" panose="020B0604020202020204" pitchFamily="34" charset="0"/>
              </a:rPr>
              <a:t>And the house of Israel called the name thereof Manna: and it was like coriander seed, white; and the taste of it was like wafers made with honey.</a:t>
            </a:r>
            <a:endParaRPr lang="en-US" b="0" i="0" dirty="0">
              <a:solidFill>
                <a:schemeClr val="bg1"/>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EF95F787-0783-4B9C-B482-63049741C353}"/>
              </a:ext>
            </a:extLst>
          </p:cNvPr>
          <p:cNvSpPr/>
          <p:nvPr/>
        </p:nvSpPr>
        <p:spPr>
          <a:xfrm>
            <a:off x="1005127" y="968273"/>
            <a:ext cx="2005677"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Exodus 16:27-31</a:t>
            </a:r>
            <a:endParaRPr lang="en-US" b="1" dirty="0">
              <a:solidFill>
                <a:schemeClr val="bg1"/>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B5DCA7E9-46C8-48AF-A2E5-7CD6FE2CD65C}"/>
              </a:ext>
            </a:extLst>
          </p:cNvPr>
          <p:cNvSpPr/>
          <p:nvPr/>
        </p:nvSpPr>
        <p:spPr>
          <a:xfrm>
            <a:off x="1005126" y="4381021"/>
            <a:ext cx="9587845"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did some people do even after being instructed to gather double on the sixth day? What do those actions reveal about these people?</a:t>
            </a:r>
          </a:p>
        </p:txBody>
      </p:sp>
      <p:sp>
        <p:nvSpPr>
          <p:cNvPr id="6" name="Rectangle 5">
            <a:extLst>
              <a:ext uri="{FF2B5EF4-FFF2-40B4-BE49-F238E27FC236}">
                <a16:creationId xmlns:a16="http://schemas.microsoft.com/office/drawing/2014/main" id="{871BF9BB-A374-4BC2-909E-61CD0BE38EEE}"/>
              </a:ext>
            </a:extLst>
          </p:cNvPr>
          <p:cNvSpPr/>
          <p:nvPr/>
        </p:nvSpPr>
        <p:spPr>
          <a:xfrm>
            <a:off x="1005124" y="5212018"/>
            <a:ext cx="6886849"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can resting on the Sabbath help us remember the Lord?</a:t>
            </a:r>
          </a:p>
        </p:txBody>
      </p:sp>
    </p:spTree>
    <p:extLst>
      <p:ext uri="{BB962C8B-B14F-4D97-AF65-F5344CB8AC3E}">
        <p14:creationId xmlns:p14="http://schemas.microsoft.com/office/powerpoint/2010/main" val="12204982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C705502-A105-4F01-97EE-FDED3E73A6CA}"/>
              </a:ext>
            </a:extLst>
          </p:cNvPr>
          <p:cNvSpPr/>
          <p:nvPr/>
        </p:nvSpPr>
        <p:spPr>
          <a:xfrm>
            <a:off x="2712702" y="2644170"/>
            <a:ext cx="6766596" cy="1569660"/>
          </a:xfrm>
          <a:prstGeom prst="rect">
            <a:avLst/>
          </a:prstGeom>
        </p:spPr>
        <p:txBody>
          <a:bodyPr wrap="none">
            <a:spAutoFit/>
          </a:bodyPr>
          <a:lstStyle/>
          <a:p>
            <a:pPr algn="ctr" fontAlgn="base"/>
            <a:r>
              <a:rPr lang="en-US" sz="4800" b="1" dirty="0">
                <a:solidFill>
                  <a:schemeClr val="accent6">
                    <a:lumMod val="50000"/>
                  </a:schemeClr>
                </a:solidFill>
                <a:latin typeface="Sitka Banner" panose="02000505000000020004" pitchFamily="2" charset="0"/>
              </a:rPr>
              <a:t>“The Lord provides water </a:t>
            </a:r>
          </a:p>
          <a:p>
            <a:pPr algn="ctr" fontAlgn="base"/>
            <a:r>
              <a:rPr lang="en-US" sz="4800" b="1" dirty="0">
                <a:solidFill>
                  <a:schemeClr val="accent6">
                    <a:lumMod val="50000"/>
                  </a:schemeClr>
                </a:solidFill>
                <a:latin typeface="Sitka Banner" panose="02000505000000020004" pitchFamily="2" charset="0"/>
              </a:rPr>
              <a:t>for the Israelites”</a:t>
            </a:r>
            <a:endParaRPr lang="en-US" sz="4800" b="1" dirty="0">
              <a:solidFill>
                <a:schemeClr val="accent6">
                  <a:lumMod val="50000"/>
                </a:schemeClr>
              </a:solidFill>
              <a:effectLst/>
              <a:latin typeface="Sitka Banner" panose="02000505000000020004" pitchFamily="2" charset="0"/>
            </a:endParaRPr>
          </a:p>
        </p:txBody>
      </p:sp>
      <p:sp>
        <p:nvSpPr>
          <p:cNvPr id="4" name="Rectangle 3">
            <a:extLst>
              <a:ext uri="{FF2B5EF4-FFF2-40B4-BE49-F238E27FC236}">
                <a16:creationId xmlns:a16="http://schemas.microsoft.com/office/drawing/2014/main" id="{9CBEB27A-2FA7-4E07-AC78-2BA97D01AFEE}"/>
              </a:ext>
            </a:extLst>
          </p:cNvPr>
          <p:cNvSpPr/>
          <p:nvPr/>
        </p:nvSpPr>
        <p:spPr>
          <a:xfrm>
            <a:off x="1193174" y="1152939"/>
            <a:ext cx="1923925" cy="400110"/>
          </a:xfrm>
          <a:prstGeom prst="rect">
            <a:avLst/>
          </a:prstGeom>
        </p:spPr>
        <p:txBody>
          <a:bodyPr wrap="none">
            <a:spAutoFit/>
          </a:bodyPr>
          <a:lstStyle/>
          <a:p>
            <a:pPr fontAlgn="base"/>
            <a:r>
              <a:rPr lang="en-US" sz="2000" b="1" dirty="0">
                <a:solidFill>
                  <a:schemeClr val="bg1"/>
                </a:solidFill>
                <a:latin typeface="Arial" panose="020B0604020202020204" pitchFamily="34" charset="0"/>
                <a:cs typeface="Arial" panose="020B0604020202020204" pitchFamily="34" charset="0"/>
              </a:rPr>
              <a:t>Exodus 17:1-7</a:t>
            </a:r>
            <a:endParaRPr lang="en-US" sz="2000"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27166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978EE7A-1018-4026-B951-BD277E900B0A}"/>
              </a:ext>
            </a:extLst>
          </p:cNvPr>
          <p:cNvSpPr/>
          <p:nvPr/>
        </p:nvSpPr>
        <p:spPr>
          <a:xfrm>
            <a:off x="944380" y="961223"/>
            <a:ext cx="2040942" cy="912548"/>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80D02A68-2985-404F-8954-3DC7480155C8}"/>
              </a:ext>
            </a:extLst>
          </p:cNvPr>
          <p:cNvSpPr/>
          <p:nvPr/>
        </p:nvSpPr>
        <p:spPr>
          <a:xfrm>
            <a:off x="944380" y="1335654"/>
            <a:ext cx="9665427" cy="2862322"/>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811C1F7B-FE79-4B57-801D-36C252D46F36}"/>
              </a:ext>
            </a:extLst>
          </p:cNvPr>
          <p:cNvSpPr/>
          <p:nvPr/>
        </p:nvSpPr>
        <p:spPr>
          <a:xfrm>
            <a:off x="1061397" y="1335654"/>
            <a:ext cx="9503440" cy="2862322"/>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1 </a:t>
            </a:r>
            <a:r>
              <a:rPr lang="en-US" dirty="0">
                <a:solidFill>
                  <a:schemeClr val="bg1"/>
                </a:solidFill>
                <a:latin typeface="Arial" panose="020B0604020202020204" pitchFamily="34" charset="0"/>
                <a:cs typeface="Arial" panose="020B0604020202020204" pitchFamily="34" charset="0"/>
              </a:rPr>
              <a:t>And all the congregation of the children of Israel journeyed from the wilderness of Sin, after their journeys, according to the commandment of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and pitched in Rephidim: and there was no water for the people to drink.</a:t>
            </a:r>
          </a:p>
          <a:p>
            <a:pPr algn="just" fontAlgn="base"/>
            <a:r>
              <a:rPr lang="en-US" b="1" dirty="0">
                <a:solidFill>
                  <a:schemeClr val="bg1"/>
                </a:solidFill>
                <a:latin typeface="Arial" panose="020B0604020202020204" pitchFamily="34" charset="0"/>
                <a:cs typeface="Arial" panose="020B0604020202020204" pitchFamily="34" charset="0"/>
              </a:rPr>
              <a:t>2 </a:t>
            </a:r>
            <a:r>
              <a:rPr lang="en-US" dirty="0">
                <a:solidFill>
                  <a:schemeClr val="bg1"/>
                </a:solidFill>
                <a:latin typeface="Arial" panose="020B0604020202020204" pitchFamily="34" charset="0"/>
                <a:cs typeface="Arial" panose="020B0604020202020204" pitchFamily="34" charset="0"/>
              </a:rPr>
              <a:t>Wherefore the people did chide with Moses, and said, Give us water that we may drink. And Moses said unto them, Why chide ye with me? wherefore do ye tempt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a:t>
            </a:r>
          </a:p>
          <a:p>
            <a:pPr algn="just" fontAlgn="base"/>
            <a:r>
              <a:rPr lang="en-US" b="1" dirty="0">
                <a:solidFill>
                  <a:schemeClr val="bg1"/>
                </a:solidFill>
                <a:latin typeface="Arial" panose="020B0604020202020204" pitchFamily="34" charset="0"/>
                <a:cs typeface="Arial" panose="020B0604020202020204" pitchFamily="34" charset="0"/>
              </a:rPr>
              <a:t>3 </a:t>
            </a:r>
            <a:r>
              <a:rPr lang="en-US" dirty="0">
                <a:solidFill>
                  <a:schemeClr val="bg1"/>
                </a:solidFill>
                <a:latin typeface="Arial" panose="020B0604020202020204" pitchFamily="34" charset="0"/>
                <a:cs typeface="Arial" panose="020B0604020202020204" pitchFamily="34" charset="0"/>
              </a:rPr>
              <a:t>And the people thirsted there for water; and the people murmured against Moses, and said, Wherefore is this that thou hast brought us up out of Egypt, to kill us and our children and our cattle with thirst?</a:t>
            </a:r>
          </a:p>
          <a:p>
            <a:pPr algn="just" fontAlgn="base"/>
            <a:r>
              <a:rPr lang="en-US" b="1" dirty="0">
                <a:solidFill>
                  <a:schemeClr val="bg1"/>
                </a:solidFill>
                <a:latin typeface="Arial" panose="020B0604020202020204" pitchFamily="34" charset="0"/>
                <a:cs typeface="Arial" panose="020B0604020202020204" pitchFamily="34" charset="0"/>
              </a:rPr>
              <a:t>4 </a:t>
            </a:r>
            <a:r>
              <a:rPr lang="en-US" dirty="0">
                <a:solidFill>
                  <a:schemeClr val="bg1"/>
                </a:solidFill>
                <a:latin typeface="Arial" panose="020B0604020202020204" pitchFamily="34" charset="0"/>
                <a:cs typeface="Arial" panose="020B0604020202020204" pitchFamily="34" charset="0"/>
              </a:rPr>
              <a:t>And Moses cried unto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saying, What shall I do unto this people? they be almost ready to stone me.</a:t>
            </a:r>
            <a:endParaRPr lang="en-US" b="0" i="0" dirty="0">
              <a:solidFill>
                <a:schemeClr val="bg1"/>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CEADDDA7-E0A5-488C-BFDE-602761881AA1}"/>
              </a:ext>
            </a:extLst>
          </p:cNvPr>
          <p:cNvSpPr/>
          <p:nvPr/>
        </p:nvSpPr>
        <p:spPr>
          <a:xfrm>
            <a:off x="1061397" y="991203"/>
            <a:ext cx="1923925" cy="400110"/>
          </a:xfrm>
          <a:prstGeom prst="rect">
            <a:avLst/>
          </a:prstGeom>
        </p:spPr>
        <p:txBody>
          <a:bodyPr wrap="none">
            <a:spAutoFit/>
          </a:bodyPr>
          <a:lstStyle/>
          <a:p>
            <a:pPr fontAlgn="base"/>
            <a:r>
              <a:rPr lang="en-US" sz="2000" b="1" dirty="0">
                <a:solidFill>
                  <a:schemeClr val="bg1"/>
                </a:solidFill>
                <a:latin typeface="Arial" panose="020B0604020202020204" pitchFamily="34" charset="0"/>
                <a:cs typeface="Arial" panose="020B0604020202020204" pitchFamily="34" charset="0"/>
              </a:rPr>
              <a:t>Exodus 17:1-4</a:t>
            </a:r>
            <a:endParaRPr lang="en-US" sz="2000" b="1" dirty="0">
              <a:solidFill>
                <a:schemeClr val="bg1"/>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11DB6521-D8CC-4147-A425-E92007BCAB2F}"/>
              </a:ext>
            </a:extLst>
          </p:cNvPr>
          <p:cNvSpPr/>
          <p:nvPr/>
        </p:nvSpPr>
        <p:spPr>
          <a:xfrm>
            <a:off x="1061397" y="4533937"/>
            <a:ext cx="7111932"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additional hardship did the children of Israel encounter?</a:t>
            </a:r>
          </a:p>
        </p:txBody>
      </p:sp>
      <p:sp>
        <p:nvSpPr>
          <p:cNvPr id="6" name="Rectangle 5">
            <a:extLst>
              <a:ext uri="{FF2B5EF4-FFF2-40B4-BE49-F238E27FC236}">
                <a16:creationId xmlns:a16="http://schemas.microsoft.com/office/drawing/2014/main" id="{33B9CD49-F6D2-4C40-9A81-60B6B82F0B2C}"/>
              </a:ext>
            </a:extLst>
          </p:cNvPr>
          <p:cNvSpPr/>
          <p:nvPr/>
        </p:nvSpPr>
        <p:spPr>
          <a:xfrm>
            <a:off x="1061397" y="5153014"/>
            <a:ext cx="8923606"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In what other way do you think the Israelites could have responded to this trial?</a:t>
            </a:r>
          </a:p>
        </p:txBody>
      </p:sp>
    </p:spTree>
    <p:extLst>
      <p:ext uri="{BB962C8B-B14F-4D97-AF65-F5344CB8AC3E}">
        <p14:creationId xmlns:p14="http://schemas.microsoft.com/office/powerpoint/2010/main" val="351620894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right)">
                                      <p:cBhvr>
                                        <p:cTn id="12" dur="1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FA2B74C-DD15-4106-8A54-0D7103D78982}"/>
              </a:ext>
            </a:extLst>
          </p:cNvPr>
          <p:cNvSpPr/>
          <p:nvPr/>
        </p:nvSpPr>
        <p:spPr>
          <a:xfrm>
            <a:off x="927042" y="1561778"/>
            <a:ext cx="9686320"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is Jesus Christ like a rock? How is He like bread? What does Jesus Christ provide that is like living water? What do these symbols teach us about the Savior?</a:t>
            </a:r>
          </a:p>
        </p:txBody>
      </p:sp>
      <p:sp>
        <p:nvSpPr>
          <p:cNvPr id="5" name="Rectangle 4">
            <a:extLst>
              <a:ext uri="{FF2B5EF4-FFF2-40B4-BE49-F238E27FC236}">
                <a16:creationId xmlns:a16="http://schemas.microsoft.com/office/drawing/2014/main" id="{CD93610A-95C3-4E9A-BDE7-E405E24D1CF6}"/>
              </a:ext>
            </a:extLst>
          </p:cNvPr>
          <p:cNvSpPr/>
          <p:nvPr/>
        </p:nvSpPr>
        <p:spPr>
          <a:xfrm>
            <a:off x="-9931791" y="5442091"/>
            <a:ext cx="9686320"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is Jesus Christ like a rock? How is He like bread? What does Jesus Christ provide that is like living water? What do these symbols teach us about the Savior?</a:t>
            </a:r>
          </a:p>
        </p:txBody>
      </p:sp>
      <p:sp>
        <p:nvSpPr>
          <p:cNvPr id="9" name="Rectangle 8">
            <a:extLst>
              <a:ext uri="{FF2B5EF4-FFF2-40B4-BE49-F238E27FC236}">
                <a16:creationId xmlns:a16="http://schemas.microsoft.com/office/drawing/2014/main" id="{CFCBC7B4-0E7B-4AFF-A8D2-1A8E029C783D}"/>
              </a:ext>
            </a:extLst>
          </p:cNvPr>
          <p:cNvSpPr/>
          <p:nvPr/>
        </p:nvSpPr>
        <p:spPr>
          <a:xfrm>
            <a:off x="914400" y="986089"/>
            <a:ext cx="1742876" cy="746511"/>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926F246F-70D1-4692-ABF2-DF46E4263917}"/>
              </a:ext>
            </a:extLst>
          </p:cNvPr>
          <p:cNvSpPr/>
          <p:nvPr/>
        </p:nvSpPr>
        <p:spPr>
          <a:xfrm>
            <a:off x="914400" y="1339896"/>
            <a:ext cx="9686320" cy="2099655"/>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9E596A81-67E8-4918-8A0E-010E6C2F1D4F}"/>
              </a:ext>
            </a:extLst>
          </p:cNvPr>
          <p:cNvSpPr/>
          <p:nvPr/>
        </p:nvSpPr>
        <p:spPr>
          <a:xfrm>
            <a:off x="920721" y="1366022"/>
            <a:ext cx="9686320" cy="2031325"/>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5 </a:t>
            </a:r>
            <a:r>
              <a:rPr lang="en-US" dirty="0">
                <a:solidFill>
                  <a:schemeClr val="bg1"/>
                </a:solidFill>
                <a:latin typeface="Arial" panose="020B0604020202020204" pitchFamily="34" charset="0"/>
                <a:cs typeface="Arial" panose="020B0604020202020204" pitchFamily="34" charset="0"/>
              </a:rPr>
              <a:t>And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said unto Moses, Go on before the people, and take with thee of the elders of Israel; and thy rod, wherewith thou smotest the river, take in thine hand, and go.</a:t>
            </a:r>
          </a:p>
          <a:p>
            <a:pPr algn="just" fontAlgn="base"/>
            <a:r>
              <a:rPr lang="en-US" b="1" dirty="0">
                <a:solidFill>
                  <a:schemeClr val="bg1"/>
                </a:solidFill>
                <a:latin typeface="Arial" panose="020B0604020202020204" pitchFamily="34" charset="0"/>
                <a:cs typeface="Arial" panose="020B0604020202020204" pitchFamily="34" charset="0"/>
              </a:rPr>
              <a:t>6 </a:t>
            </a:r>
            <a:r>
              <a:rPr lang="en-US" dirty="0">
                <a:solidFill>
                  <a:schemeClr val="bg1"/>
                </a:solidFill>
                <a:latin typeface="Arial" panose="020B0604020202020204" pitchFamily="34" charset="0"/>
                <a:cs typeface="Arial" panose="020B0604020202020204" pitchFamily="34" charset="0"/>
              </a:rPr>
              <a:t>Behold, I will stand before thee there upon the rock in Horeb; and thou shalt smite the rock, and there shall come water out of it, that the people may drink. And Moses did so in the sight of the elders of Israel.</a:t>
            </a:r>
          </a:p>
          <a:p>
            <a:pPr algn="just" fontAlgn="base"/>
            <a:r>
              <a:rPr lang="en-US" b="1" dirty="0">
                <a:solidFill>
                  <a:schemeClr val="bg1"/>
                </a:solidFill>
                <a:latin typeface="Arial" panose="020B0604020202020204" pitchFamily="34" charset="0"/>
                <a:cs typeface="Arial" panose="020B0604020202020204" pitchFamily="34" charset="0"/>
              </a:rPr>
              <a:t>7 </a:t>
            </a:r>
            <a:r>
              <a:rPr lang="en-US" dirty="0">
                <a:solidFill>
                  <a:schemeClr val="bg1"/>
                </a:solidFill>
                <a:latin typeface="Arial" panose="020B0604020202020204" pitchFamily="34" charset="0"/>
                <a:cs typeface="Arial" panose="020B0604020202020204" pitchFamily="34" charset="0"/>
              </a:rPr>
              <a:t>And he called the name of the place Massah, and Meribah, because of the chiding of the children of Israel, and because they tempted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saying, Is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among us, or not?</a:t>
            </a:r>
            <a:endParaRPr lang="en-US" b="0" i="0" dirty="0">
              <a:solidFill>
                <a:schemeClr val="bg1"/>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5B2C6F66-AC25-4E71-99E9-5B916014D931}"/>
              </a:ext>
            </a:extLst>
          </p:cNvPr>
          <p:cNvSpPr/>
          <p:nvPr/>
        </p:nvSpPr>
        <p:spPr>
          <a:xfrm>
            <a:off x="908079" y="986089"/>
            <a:ext cx="1749197"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Exodus 17:5-7</a:t>
            </a:r>
            <a:endParaRPr lang="en-US" b="1" dirty="0">
              <a:solidFill>
                <a:schemeClr val="bg1"/>
              </a:solidFill>
              <a:effectLst/>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BC63438D-2829-48EE-B23A-D8C769533445}"/>
              </a:ext>
            </a:extLst>
          </p:cNvPr>
          <p:cNvSpPr/>
          <p:nvPr/>
        </p:nvSpPr>
        <p:spPr>
          <a:xfrm>
            <a:off x="914400" y="4323138"/>
            <a:ext cx="9686320"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principles do you think the children of Israel could have learned about the Savior from their experiences with the manna and water?</a:t>
            </a:r>
          </a:p>
        </p:txBody>
      </p:sp>
      <p:sp>
        <p:nvSpPr>
          <p:cNvPr id="7" name="Rectangle 6">
            <a:extLst>
              <a:ext uri="{FF2B5EF4-FFF2-40B4-BE49-F238E27FC236}">
                <a16:creationId xmlns:a16="http://schemas.microsoft.com/office/drawing/2014/main" id="{3026CE85-B5F4-4A66-80AB-04F8C6887219}"/>
              </a:ext>
            </a:extLst>
          </p:cNvPr>
          <p:cNvSpPr/>
          <p:nvPr/>
        </p:nvSpPr>
        <p:spPr>
          <a:xfrm>
            <a:off x="2850354" y="5395925"/>
            <a:ext cx="5814412" cy="369332"/>
          </a:xfrm>
          <a:prstGeom prst="rect">
            <a:avLst/>
          </a:prstGeom>
        </p:spPr>
        <p:txBody>
          <a:bodyPr wrap="none">
            <a:spAutoFit/>
          </a:bodyPr>
          <a:lstStyle/>
          <a:p>
            <a:r>
              <a:rPr lang="en-US" b="1" i="1" dirty="0">
                <a:solidFill>
                  <a:schemeClr val="bg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Lord is the source of all spiritual nourishment.</a:t>
            </a:r>
            <a:r>
              <a:rPr lang="en-US" i="1" dirty="0">
                <a:solidFill>
                  <a:schemeClr val="bg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65602595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path" presetSubtype="0" accel="50000" decel="50000" fill="hold" grpId="0" nodeType="afterEffect">
                                  <p:stCondLst>
                                    <p:cond delay="0"/>
                                  </p:stCondLst>
                                  <p:childTnLst>
                                    <p:animMotion origin="layout" path="M 0.00364 0.02222 L 0.447 0.02222 C 0.6457 0.02222 0.89062 -0.14028 0.89062 -0.27176 L 0.89062 -0.56574 " pathEditMode="relative" rAng="0" ptsTypes="AAAA">
                                      <p:cBhvr>
                                        <p:cTn id="6" dur="2000" fill="hold"/>
                                        <p:tgtEl>
                                          <p:spTgt spid="5"/>
                                        </p:tgtEl>
                                        <p:attrNameLst>
                                          <p:attrName>ppt_x</p:attrName>
                                          <p:attrName>ppt_y</p:attrName>
                                        </p:attrNameLst>
                                      </p:cBhvr>
                                      <p:rCtr x="44349" y="-29398"/>
                                    </p:animMotion>
                                  </p:childTnLst>
                                </p:cTn>
                              </p:par>
                            </p:childTnLst>
                          </p:cTn>
                        </p:par>
                        <p:par>
                          <p:cTn id="7" fill="hold">
                            <p:stCondLst>
                              <p:cond delay="2000"/>
                            </p:stCondLst>
                            <p:childTnLst>
                              <p:par>
                                <p:cTn id="8" presetID="42" presetClass="path" presetSubtype="0" accel="50000" decel="50000" fill="hold" grpId="0" nodeType="afterEffect">
                                  <p:stCondLst>
                                    <p:cond delay="0"/>
                                  </p:stCondLst>
                                  <p:childTnLst>
                                    <p:animMotion origin="layout" path="M 2.70833E-6 1.48148E-6 L -0.00117 0.28889 " pathEditMode="relative" rAng="0" ptsTypes="AA">
                                      <p:cBhvr>
                                        <p:cTn id="9" dur="2000" fill="hold"/>
                                        <p:tgtEl>
                                          <p:spTgt spid="10"/>
                                        </p:tgtEl>
                                        <p:attrNameLst>
                                          <p:attrName>ppt_x</p:attrName>
                                          <p:attrName>ppt_y</p:attrName>
                                        </p:attrNameLst>
                                      </p:cBhvr>
                                      <p:rCtr x="-65" y="14444"/>
                                    </p:animMotion>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strVal val="#ppt_w*0.70"/>
                                          </p:val>
                                        </p:tav>
                                        <p:tav tm="100000">
                                          <p:val>
                                            <p:strVal val="#ppt_w"/>
                                          </p:val>
                                        </p:tav>
                                      </p:tavLst>
                                    </p:anim>
                                    <p:anim calcmode="lin" valueType="num">
                                      <p:cBhvr>
                                        <p:cTn id="15" dur="1000" fill="hold"/>
                                        <p:tgtEl>
                                          <p:spTgt spid="6"/>
                                        </p:tgtEl>
                                        <p:attrNameLst>
                                          <p:attrName>ppt_h</p:attrName>
                                        </p:attrNameLst>
                                      </p:cBhvr>
                                      <p:tavLst>
                                        <p:tav tm="0">
                                          <p:val>
                                            <p:strVal val="#ppt_h"/>
                                          </p:val>
                                        </p:tav>
                                        <p:tav tm="100000">
                                          <p:val>
                                            <p:strVal val="#ppt_h"/>
                                          </p:val>
                                        </p:tav>
                                      </p:tavLst>
                                    </p:anim>
                                    <p:animEffect transition="in" filter="fade">
                                      <p:cBhvr>
                                        <p:cTn id="16" dur="1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41" presetClass="entr" presetSubtype="0" fill="hold" grpId="0" nodeType="clickEffect">
                                  <p:stCondLst>
                                    <p:cond delay="0"/>
                                  </p:stCondLst>
                                  <p:iterate type="lt">
                                    <p:tmPct val="10000"/>
                                  </p:iterate>
                                  <p:childTnLst>
                                    <p:set>
                                      <p:cBhvr>
                                        <p:cTn id="20" dur="1" fill="hold">
                                          <p:stCondLst>
                                            <p:cond delay="0"/>
                                          </p:stCondLst>
                                        </p:cTn>
                                        <p:tgtEl>
                                          <p:spTgt spid="7">
                                            <p:txEl>
                                              <p:pRg st="0" end="0"/>
                                            </p:txEl>
                                          </p:spTgt>
                                        </p:tgtEl>
                                        <p:attrNameLst>
                                          <p:attrName>style.visibility</p:attrName>
                                        </p:attrNameLst>
                                      </p:cBhvr>
                                      <p:to>
                                        <p:strVal val="visible"/>
                                      </p:to>
                                    </p:set>
                                    <p:anim calcmode="lin" valueType="num">
                                      <p:cBhvr>
                                        <p:cTn id="21" dur="500" fill="hold"/>
                                        <p:tgtEl>
                                          <p:spTgt spid="7">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7">
                                            <p:txEl>
                                              <p:pRg st="0" end="0"/>
                                            </p:txEl>
                                          </p:spTgt>
                                        </p:tgtEl>
                                        <p:attrNameLst>
                                          <p:attrName>ppt_y</p:attrName>
                                        </p:attrNameLst>
                                      </p:cBhvr>
                                      <p:tavLst>
                                        <p:tav tm="0">
                                          <p:val>
                                            <p:strVal val="#ppt_y"/>
                                          </p:val>
                                        </p:tav>
                                        <p:tav tm="100000">
                                          <p:val>
                                            <p:strVal val="#ppt_y"/>
                                          </p:val>
                                        </p:tav>
                                      </p:tavLst>
                                    </p:anim>
                                    <p:anim calcmode="lin" valueType="num">
                                      <p:cBhvr>
                                        <p:cTn id="23" dur="500" fill="hold"/>
                                        <p:tgtEl>
                                          <p:spTgt spid="7">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7">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 grpId="0"/>
      <p:bldP spid="6" grpId="0"/>
      <p:bldP spid="7" grpId="0" build="p"/>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lumMod val="85000"/>
                    <a:lumOff val="15000"/>
                  </a:schemeClr>
                </a:solidFill>
                <a:effectLst>
                  <a:outerShdw blurRad="38100" dist="38100" dir="2700000" algn="tl">
                    <a:srgbClr val="000000">
                      <a:alpha val="43137"/>
                    </a:srgbClr>
                  </a:outerShdw>
                </a:effectLst>
                <a:ea typeface="MS PMincho" panose="02020600040205080304" pitchFamily="18" charset="-128"/>
                <a:cs typeface="Microsoft Tai Le" panose="020B0502040204020203" pitchFamily="34" charset="0"/>
              </a:rPr>
              <a:t>LESSON 47</a:t>
            </a:r>
          </a:p>
        </p:txBody>
      </p:sp>
      <p:sp>
        <p:nvSpPr>
          <p:cNvPr id="2" name="Rectangle 1">
            <a:extLst>
              <a:ext uri="{FF2B5EF4-FFF2-40B4-BE49-F238E27FC236}">
                <a16:creationId xmlns:a16="http://schemas.microsoft.com/office/drawing/2014/main" id="{D75894E9-E78D-46CA-8BA6-23B2348082ED}"/>
              </a:ext>
            </a:extLst>
          </p:cNvPr>
          <p:cNvSpPr/>
          <p:nvPr/>
        </p:nvSpPr>
        <p:spPr>
          <a:xfrm>
            <a:off x="3024967" y="2967335"/>
            <a:ext cx="6142066" cy="923330"/>
          </a:xfrm>
          <a:prstGeom prst="rect">
            <a:avLst/>
          </a:prstGeom>
        </p:spPr>
        <p:txBody>
          <a:bodyPr wrap="none">
            <a:spAutoFit/>
          </a:bodyPr>
          <a:lstStyle/>
          <a:p>
            <a:pPr fontAlgn="base"/>
            <a:r>
              <a:rPr lang="en-US" sz="5400" b="1" dirty="0">
                <a:solidFill>
                  <a:schemeClr val="bg1">
                    <a:lumMod val="95000"/>
                    <a:lumOff val="5000"/>
                  </a:schemeClr>
                </a:solidFill>
                <a:latin typeface="Microsoft YaHei" panose="020B0503020204020204" pitchFamily="34" charset="-122"/>
                <a:ea typeface="Microsoft YaHei" panose="020B0503020204020204" pitchFamily="34" charset="-122"/>
              </a:rPr>
              <a:t>Exodus 16:1-17:7</a:t>
            </a:r>
            <a:endParaRPr lang="en-US" sz="5400" b="1" i="0" dirty="0">
              <a:solidFill>
                <a:schemeClr val="bg1">
                  <a:lumMod val="95000"/>
                  <a:lumOff val="5000"/>
                </a:schemeClr>
              </a:solidFill>
              <a:effectLst/>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66610075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33F7873-AE6E-4605-99E0-862C2C32EBD9}"/>
              </a:ext>
            </a:extLst>
          </p:cNvPr>
          <p:cNvSpPr/>
          <p:nvPr/>
        </p:nvSpPr>
        <p:spPr>
          <a:xfrm>
            <a:off x="2189871" y="2459504"/>
            <a:ext cx="7812258" cy="1938992"/>
          </a:xfrm>
          <a:prstGeom prst="rect">
            <a:avLst/>
          </a:prstGeom>
        </p:spPr>
        <p:txBody>
          <a:bodyPr wrap="square">
            <a:spAutoFit/>
          </a:bodyPr>
          <a:lstStyle/>
          <a:p>
            <a:pPr algn="ctr" fontAlgn="base"/>
            <a:r>
              <a:rPr lang="en-US" sz="4000" b="1" dirty="0">
                <a:solidFill>
                  <a:schemeClr val="accent6">
                    <a:lumMod val="50000"/>
                  </a:schemeClr>
                </a:solidFill>
                <a:latin typeface="Sitka Banner" panose="02000505000000020004" pitchFamily="2" charset="0"/>
              </a:rPr>
              <a:t>“Israel murmurs for bread, and the Lord sends quail and bread from heaven”</a:t>
            </a:r>
            <a:endParaRPr lang="en-US" sz="4000" b="1" dirty="0">
              <a:solidFill>
                <a:schemeClr val="accent6">
                  <a:lumMod val="50000"/>
                </a:schemeClr>
              </a:solidFill>
              <a:effectLst/>
              <a:latin typeface="Sitka Banner" panose="02000505000000020004" pitchFamily="2" charset="0"/>
            </a:endParaRPr>
          </a:p>
        </p:txBody>
      </p:sp>
      <p:sp>
        <p:nvSpPr>
          <p:cNvPr id="4" name="Rectangle 3">
            <a:extLst>
              <a:ext uri="{FF2B5EF4-FFF2-40B4-BE49-F238E27FC236}">
                <a16:creationId xmlns:a16="http://schemas.microsoft.com/office/drawing/2014/main" id="{147693A3-2A50-4CFB-ACA6-E05C379A861C}"/>
              </a:ext>
            </a:extLst>
          </p:cNvPr>
          <p:cNvSpPr/>
          <p:nvPr/>
        </p:nvSpPr>
        <p:spPr>
          <a:xfrm>
            <a:off x="1246378" y="968273"/>
            <a:ext cx="1468672" cy="400110"/>
          </a:xfrm>
          <a:prstGeom prst="rect">
            <a:avLst/>
          </a:prstGeom>
        </p:spPr>
        <p:txBody>
          <a:bodyPr wrap="none">
            <a:spAutoFit/>
          </a:bodyPr>
          <a:lstStyle/>
          <a:p>
            <a:pPr fontAlgn="base"/>
            <a:r>
              <a:rPr lang="en-US" sz="2000" b="1" dirty="0">
                <a:solidFill>
                  <a:schemeClr val="bg1"/>
                </a:solidFill>
                <a:latin typeface="Arial" panose="020B0604020202020204" pitchFamily="34" charset="0"/>
                <a:cs typeface="Arial" panose="020B0604020202020204" pitchFamily="34" charset="0"/>
              </a:rPr>
              <a:t>Exodus 16</a:t>
            </a:r>
            <a:endParaRPr lang="en-US" sz="2000"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3880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4999E2D-CA38-499D-A9E2-0E99066FE245}"/>
              </a:ext>
            </a:extLst>
          </p:cNvPr>
          <p:cNvSpPr/>
          <p:nvPr/>
        </p:nvSpPr>
        <p:spPr>
          <a:xfrm>
            <a:off x="1197122" y="1915314"/>
            <a:ext cx="1755193" cy="862323"/>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0D844A04-DAF4-46EE-9CD3-CF616ADF828C}"/>
              </a:ext>
            </a:extLst>
          </p:cNvPr>
          <p:cNvSpPr/>
          <p:nvPr/>
        </p:nvSpPr>
        <p:spPr>
          <a:xfrm>
            <a:off x="1203118" y="2248964"/>
            <a:ext cx="9409918" cy="2157192"/>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C766A3A-5411-4B3B-98FE-D7745B17FCA1}"/>
              </a:ext>
            </a:extLst>
          </p:cNvPr>
          <p:cNvSpPr/>
          <p:nvPr/>
        </p:nvSpPr>
        <p:spPr>
          <a:xfrm>
            <a:off x="1203118" y="920363"/>
            <a:ext cx="2698175"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When did you last eat?</a:t>
            </a:r>
          </a:p>
        </p:txBody>
      </p:sp>
      <p:sp>
        <p:nvSpPr>
          <p:cNvPr id="4" name="Rectangle 3">
            <a:extLst>
              <a:ext uri="{FF2B5EF4-FFF2-40B4-BE49-F238E27FC236}">
                <a16:creationId xmlns:a16="http://schemas.microsoft.com/office/drawing/2014/main" id="{6361D362-4319-4478-8443-EA13B8566683}"/>
              </a:ext>
            </a:extLst>
          </p:cNvPr>
          <p:cNvSpPr/>
          <p:nvPr/>
        </p:nvSpPr>
        <p:spPr>
          <a:xfrm>
            <a:off x="1203118" y="1386004"/>
            <a:ext cx="8995958"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If you recently ate, why are you hungry now? Why do we have to eat regularly?</a:t>
            </a:r>
          </a:p>
        </p:txBody>
      </p:sp>
      <p:sp>
        <p:nvSpPr>
          <p:cNvPr id="5" name="Rectangle 4">
            <a:extLst>
              <a:ext uri="{FF2B5EF4-FFF2-40B4-BE49-F238E27FC236}">
                <a16:creationId xmlns:a16="http://schemas.microsoft.com/office/drawing/2014/main" id="{83C3566F-25CA-47A8-A092-FA24E296FE65}"/>
              </a:ext>
            </a:extLst>
          </p:cNvPr>
          <p:cNvSpPr/>
          <p:nvPr/>
        </p:nvSpPr>
        <p:spPr>
          <a:xfrm>
            <a:off x="1203118" y="1915314"/>
            <a:ext cx="1749197"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Exodus 16:1-3</a:t>
            </a:r>
            <a:endParaRPr lang="en-US" b="1" dirty="0">
              <a:solidFill>
                <a:schemeClr val="bg1"/>
              </a:solidFill>
              <a:effectLst/>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94ED35F6-9099-4796-BFC5-48730CFA0F20}"/>
              </a:ext>
            </a:extLst>
          </p:cNvPr>
          <p:cNvSpPr/>
          <p:nvPr/>
        </p:nvSpPr>
        <p:spPr>
          <a:xfrm>
            <a:off x="1203118" y="4609036"/>
            <a:ext cx="5404043"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problem did Israel face in the wilderness?</a:t>
            </a:r>
          </a:p>
        </p:txBody>
      </p:sp>
      <p:sp>
        <p:nvSpPr>
          <p:cNvPr id="7" name="Rectangle 6">
            <a:extLst>
              <a:ext uri="{FF2B5EF4-FFF2-40B4-BE49-F238E27FC236}">
                <a16:creationId xmlns:a16="http://schemas.microsoft.com/office/drawing/2014/main" id="{50B8CC96-DEBC-4B99-A509-D44F57CBF855}"/>
              </a:ext>
            </a:extLst>
          </p:cNvPr>
          <p:cNvSpPr/>
          <p:nvPr/>
        </p:nvSpPr>
        <p:spPr>
          <a:xfrm>
            <a:off x="1203118" y="5181248"/>
            <a:ext cx="5570756"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Whom did the children of Israel murmur against?</a:t>
            </a:r>
          </a:p>
        </p:txBody>
      </p:sp>
      <p:sp>
        <p:nvSpPr>
          <p:cNvPr id="8" name="Rectangle 7">
            <a:extLst>
              <a:ext uri="{FF2B5EF4-FFF2-40B4-BE49-F238E27FC236}">
                <a16:creationId xmlns:a16="http://schemas.microsoft.com/office/drawing/2014/main" id="{570979C2-318A-4F01-B0D5-A752A3FE6B4D}"/>
              </a:ext>
            </a:extLst>
          </p:cNvPr>
          <p:cNvSpPr/>
          <p:nvPr/>
        </p:nvSpPr>
        <p:spPr>
          <a:xfrm>
            <a:off x="1203119" y="5894098"/>
            <a:ext cx="10074481" cy="353943"/>
          </a:xfrm>
          <a:prstGeom prst="rect">
            <a:avLst/>
          </a:prstGeom>
        </p:spPr>
        <p:txBody>
          <a:bodyPr wrap="square">
            <a:spAutoFit/>
          </a:bodyPr>
          <a:lstStyle/>
          <a:p>
            <a:pPr algn="just"/>
            <a:r>
              <a:rPr lang="en-US" sz="1700" b="1" dirty="0">
                <a:solidFill>
                  <a:schemeClr val="bg1"/>
                </a:solidFill>
                <a:latin typeface="Arial" panose="020B0604020202020204" pitchFamily="34" charset="0"/>
                <a:cs typeface="Arial" panose="020B0604020202020204" pitchFamily="34" charset="0"/>
              </a:rPr>
              <a:t>Why did they wish they “had died by the hand of the Lord in the land of Egypt” (verse 3)?</a:t>
            </a:r>
          </a:p>
        </p:txBody>
      </p:sp>
      <p:sp>
        <p:nvSpPr>
          <p:cNvPr id="9" name="Rectangle 8">
            <a:extLst>
              <a:ext uri="{FF2B5EF4-FFF2-40B4-BE49-F238E27FC236}">
                <a16:creationId xmlns:a16="http://schemas.microsoft.com/office/drawing/2014/main" id="{0F221862-C1A0-4216-B6A1-93831430D946}"/>
              </a:ext>
            </a:extLst>
          </p:cNvPr>
          <p:cNvSpPr/>
          <p:nvPr/>
        </p:nvSpPr>
        <p:spPr>
          <a:xfrm>
            <a:off x="1203118" y="2248964"/>
            <a:ext cx="9403922" cy="2062103"/>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1 </a:t>
            </a:r>
            <a:r>
              <a:rPr lang="en-US" sz="1600" dirty="0">
                <a:solidFill>
                  <a:schemeClr val="bg1"/>
                </a:solidFill>
                <a:latin typeface="Arial" panose="020B0604020202020204" pitchFamily="34" charset="0"/>
                <a:cs typeface="Arial" panose="020B0604020202020204" pitchFamily="34" charset="0"/>
              </a:rPr>
              <a:t>And they took their journey from Elim, and all the congregation of the children of Israel came unto the wilderness of Sin, which is between Elim and Sinai, on the fifteenth day of the second month after their departing out of the land of Egypt.</a:t>
            </a:r>
          </a:p>
          <a:p>
            <a:pPr algn="just" fontAlgn="base"/>
            <a:r>
              <a:rPr lang="en-US" sz="1600" b="1" dirty="0">
                <a:solidFill>
                  <a:schemeClr val="bg1"/>
                </a:solidFill>
                <a:latin typeface="Arial" panose="020B0604020202020204" pitchFamily="34" charset="0"/>
                <a:cs typeface="Arial" panose="020B0604020202020204" pitchFamily="34" charset="0"/>
              </a:rPr>
              <a:t>2 </a:t>
            </a:r>
            <a:r>
              <a:rPr lang="en-US" sz="1600" dirty="0">
                <a:solidFill>
                  <a:schemeClr val="bg1"/>
                </a:solidFill>
                <a:latin typeface="Arial" panose="020B0604020202020204" pitchFamily="34" charset="0"/>
                <a:cs typeface="Arial" panose="020B0604020202020204" pitchFamily="34" charset="0"/>
              </a:rPr>
              <a:t>And the whole congregation of the children of Israel murmured against Moses and Aaron in the wilderness:</a:t>
            </a:r>
          </a:p>
          <a:p>
            <a:pPr algn="just" fontAlgn="base"/>
            <a:r>
              <a:rPr lang="en-US" sz="1600" b="1" dirty="0">
                <a:solidFill>
                  <a:schemeClr val="bg1"/>
                </a:solidFill>
                <a:latin typeface="Arial" panose="020B0604020202020204" pitchFamily="34" charset="0"/>
                <a:cs typeface="Arial" panose="020B0604020202020204" pitchFamily="34" charset="0"/>
              </a:rPr>
              <a:t>3 </a:t>
            </a:r>
            <a:r>
              <a:rPr lang="en-US" sz="1600" dirty="0">
                <a:solidFill>
                  <a:schemeClr val="bg1"/>
                </a:solidFill>
                <a:latin typeface="Arial" panose="020B0604020202020204" pitchFamily="34" charset="0"/>
                <a:cs typeface="Arial" panose="020B0604020202020204" pitchFamily="34" charset="0"/>
              </a:rPr>
              <a:t>And the children of Israel said unto them, Would to God we had died by the hand of the </a:t>
            </a:r>
            <a:r>
              <a:rPr lang="en-US" sz="1600" cap="small" dirty="0">
                <a:solidFill>
                  <a:schemeClr val="bg1"/>
                </a:solidFill>
                <a:latin typeface="Arial" panose="020B0604020202020204" pitchFamily="34" charset="0"/>
                <a:cs typeface="Arial" panose="020B0604020202020204" pitchFamily="34" charset="0"/>
              </a:rPr>
              <a:t>Lord</a:t>
            </a:r>
            <a:r>
              <a:rPr lang="en-US" sz="1600" dirty="0">
                <a:solidFill>
                  <a:schemeClr val="bg1"/>
                </a:solidFill>
                <a:latin typeface="Arial" panose="020B0604020202020204" pitchFamily="34" charset="0"/>
                <a:cs typeface="Arial" panose="020B0604020202020204" pitchFamily="34" charset="0"/>
              </a:rPr>
              <a:t> in the land of Egypt, when we sat by the flesh pots, and when we did eat bread to the full; for ye have brought us forth into this wilderness, to kill this whole assembly with hunger.</a:t>
            </a:r>
            <a:endParaRPr lang="en-US" sz="1600" b="0" i="0"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66992313"/>
      </p:ext>
    </p:extLst>
  </p:cSld>
  <p:clrMapOvr>
    <a:masterClrMapping/>
  </p:clrMapOvr>
  <mc:AlternateContent xmlns:mc="http://schemas.openxmlformats.org/markup-compatibility/2006" xmlns:p14="http://schemas.microsoft.com/office/powerpoint/2010/main">
    <mc:Choice Requires="p14">
      <p:transition spd="slow" p14:dur="1500">
        <p:comb dir="vert"/>
      </p:transition>
    </mc:Choice>
    <mc:Fallback xmlns="">
      <p:transition spd="slow">
        <p:comb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randombar(horizont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500"/>
                                        <p:tgtEl>
                                          <p:spTgt spid="11"/>
                                        </p:tgtEl>
                                      </p:cBhvr>
                                    </p:animEffect>
                                    <p:anim calcmode="lin" valueType="num">
                                      <p:cBhvr>
                                        <p:cTn id="20" dur="1500" fill="hold"/>
                                        <p:tgtEl>
                                          <p:spTgt spid="11"/>
                                        </p:tgtEl>
                                        <p:attrNameLst>
                                          <p:attrName>ppt_x</p:attrName>
                                        </p:attrNameLst>
                                      </p:cBhvr>
                                      <p:tavLst>
                                        <p:tav tm="0">
                                          <p:val>
                                            <p:strVal val="#ppt_x"/>
                                          </p:val>
                                        </p:tav>
                                        <p:tav tm="100000">
                                          <p:val>
                                            <p:strVal val="#ppt_x"/>
                                          </p:val>
                                        </p:tav>
                                      </p:tavLst>
                                    </p:anim>
                                    <p:anim calcmode="lin" valueType="num">
                                      <p:cBhvr>
                                        <p:cTn id="21" dur="1350" decel="100000" fill="hold"/>
                                        <p:tgtEl>
                                          <p:spTgt spid="11"/>
                                        </p:tgtEl>
                                        <p:attrNameLst>
                                          <p:attrName>ppt_y</p:attrName>
                                        </p:attrNameLst>
                                      </p:cBhvr>
                                      <p:tavLst>
                                        <p:tav tm="0">
                                          <p:val>
                                            <p:strVal val="#ppt_y+1"/>
                                          </p:val>
                                        </p:tav>
                                        <p:tav tm="100000">
                                          <p:val>
                                            <p:strVal val="#ppt_y-.03"/>
                                          </p:val>
                                        </p:tav>
                                      </p:tavLst>
                                    </p:anim>
                                    <p:anim calcmode="lin" valueType="num">
                                      <p:cBhvr>
                                        <p:cTn id="22" dur="150" accel="100000" fill="hold">
                                          <p:stCondLst>
                                            <p:cond delay="1350"/>
                                          </p:stCondLst>
                                        </p:cTn>
                                        <p:tgtEl>
                                          <p:spTgt spid="11"/>
                                        </p:tgtEl>
                                        <p:attrNameLst>
                                          <p:attrName>ppt_y</p:attrName>
                                        </p:attrNameLst>
                                      </p:cBhvr>
                                      <p:tavLst>
                                        <p:tav tm="0">
                                          <p:val>
                                            <p:strVal val="#ppt_y-.03"/>
                                          </p:val>
                                        </p:tav>
                                        <p:tav tm="100000">
                                          <p:val>
                                            <p:strVal val="#ppt_y"/>
                                          </p:val>
                                        </p:tav>
                                      </p:tavLst>
                                    </p:anim>
                                  </p:childTnLst>
                                </p:cTn>
                              </p:par>
                              <p:par>
                                <p:cTn id="23" presetID="37"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500"/>
                                        <p:tgtEl>
                                          <p:spTgt spid="10"/>
                                        </p:tgtEl>
                                      </p:cBhvr>
                                    </p:animEffect>
                                    <p:anim calcmode="lin" valueType="num">
                                      <p:cBhvr>
                                        <p:cTn id="26" dur="1500" fill="hold"/>
                                        <p:tgtEl>
                                          <p:spTgt spid="10"/>
                                        </p:tgtEl>
                                        <p:attrNameLst>
                                          <p:attrName>ppt_x</p:attrName>
                                        </p:attrNameLst>
                                      </p:cBhvr>
                                      <p:tavLst>
                                        <p:tav tm="0">
                                          <p:val>
                                            <p:strVal val="#ppt_x"/>
                                          </p:val>
                                        </p:tav>
                                        <p:tav tm="100000">
                                          <p:val>
                                            <p:strVal val="#ppt_x"/>
                                          </p:val>
                                        </p:tav>
                                      </p:tavLst>
                                    </p:anim>
                                    <p:anim calcmode="lin" valueType="num">
                                      <p:cBhvr>
                                        <p:cTn id="27" dur="1350" decel="100000" fill="hold"/>
                                        <p:tgtEl>
                                          <p:spTgt spid="10"/>
                                        </p:tgtEl>
                                        <p:attrNameLst>
                                          <p:attrName>ppt_y</p:attrName>
                                        </p:attrNameLst>
                                      </p:cBhvr>
                                      <p:tavLst>
                                        <p:tav tm="0">
                                          <p:val>
                                            <p:strVal val="#ppt_y+1"/>
                                          </p:val>
                                        </p:tav>
                                        <p:tav tm="100000">
                                          <p:val>
                                            <p:strVal val="#ppt_y-.03"/>
                                          </p:val>
                                        </p:tav>
                                      </p:tavLst>
                                    </p:anim>
                                    <p:anim calcmode="lin" valueType="num">
                                      <p:cBhvr>
                                        <p:cTn id="28" dur="150" accel="100000" fill="hold">
                                          <p:stCondLst>
                                            <p:cond delay="1350"/>
                                          </p:stCondLst>
                                        </p:cTn>
                                        <p:tgtEl>
                                          <p:spTgt spid="10"/>
                                        </p:tgtEl>
                                        <p:attrNameLst>
                                          <p:attrName>ppt_y</p:attrName>
                                        </p:attrNameLst>
                                      </p:cBhvr>
                                      <p:tavLst>
                                        <p:tav tm="0">
                                          <p:val>
                                            <p:strVal val="#ppt_y-.03"/>
                                          </p:val>
                                        </p:tav>
                                        <p:tav tm="100000">
                                          <p:val>
                                            <p:strVal val="#ppt_y"/>
                                          </p:val>
                                        </p:tav>
                                      </p:tavLst>
                                    </p:anim>
                                  </p:childTnLst>
                                </p:cTn>
                              </p:par>
                              <p:par>
                                <p:cTn id="29" presetID="37"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500"/>
                                        <p:tgtEl>
                                          <p:spTgt spid="5"/>
                                        </p:tgtEl>
                                      </p:cBhvr>
                                    </p:animEffect>
                                    <p:anim calcmode="lin" valueType="num">
                                      <p:cBhvr>
                                        <p:cTn id="32" dur="1500" fill="hold"/>
                                        <p:tgtEl>
                                          <p:spTgt spid="5"/>
                                        </p:tgtEl>
                                        <p:attrNameLst>
                                          <p:attrName>ppt_x</p:attrName>
                                        </p:attrNameLst>
                                      </p:cBhvr>
                                      <p:tavLst>
                                        <p:tav tm="0">
                                          <p:val>
                                            <p:strVal val="#ppt_x"/>
                                          </p:val>
                                        </p:tav>
                                        <p:tav tm="100000">
                                          <p:val>
                                            <p:strVal val="#ppt_x"/>
                                          </p:val>
                                        </p:tav>
                                      </p:tavLst>
                                    </p:anim>
                                    <p:anim calcmode="lin" valueType="num">
                                      <p:cBhvr>
                                        <p:cTn id="33" dur="1350" decel="100000" fill="hold"/>
                                        <p:tgtEl>
                                          <p:spTgt spid="5"/>
                                        </p:tgtEl>
                                        <p:attrNameLst>
                                          <p:attrName>ppt_y</p:attrName>
                                        </p:attrNameLst>
                                      </p:cBhvr>
                                      <p:tavLst>
                                        <p:tav tm="0">
                                          <p:val>
                                            <p:strVal val="#ppt_y+1"/>
                                          </p:val>
                                        </p:tav>
                                        <p:tav tm="100000">
                                          <p:val>
                                            <p:strVal val="#ppt_y-.03"/>
                                          </p:val>
                                        </p:tav>
                                      </p:tavLst>
                                    </p:anim>
                                    <p:anim calcmode="lin" valueType="num">
                                      <p:cBhvr>
                                        <p:cTn id="34" dur="150" accel="100000" fill="hold">
                                          <p:stCondLst>
                                            <p:cond delay="1350"/>
                                          </p:stCondLst>
                                        </p:cTn>
                                        <p:tgtEl>
                                          <p:spTgt spid="5"/>
                                        </p:tgtEl>
                                        <p:attrNameLst>
                                          <p:attrName>ppt_y</p:attrName>
                                        </p:attrNameLst>
                                      </p:cBhvr>
                                      <p:tavLst>
                                        <p:tav tm="0">
                                          <p:val>
                                            <p:strVal val="#ppt_y-.03"/>
                                          </p:val>
                                        </p:tav>
                                        <p:tav tm="100000">
                                          <p:val>
                                            <p:strVal val="#ppt_y"/>
                                          </p:val>
                                        </p:tav>
                                      </p:tavLst>
                                    </p:anim>
                                  </p:childTnLst>
                                </p:cTn>
                              </p:par>
                              <p:par>
                                <p:cTn id="35" presetID="37"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1500"/>
                                        <p:tgtEl>
                                          <p:spTgt spid="9"/>
                                        </p:tgtEl>
                                      </p:cBhvr>
                                    </p:animEffect>
                                    <p:anim calcmode="lin" valueType="num">
                                      <p:cBhvr>
                                        <p:cTn id="38" dur="1500" fill="hold"/>
                                        <p:tgtEl>
                                          <p:spTgt spid="9"/>
                                        </p:tgtEl>
                                        <p:attrNameLst>
                                          <p:attrName>ppt_x</p:attrName>
                                        </p:attrNameLst>
                                      </p:cBhvr>
                                      <p:tavLst>
                                        <p:tav tm="0">
                                          <p:val>
                                            <p:strVal val="#ppt_x"/>
                                          </p:val>
                                        </p:tav>
                                        <p:tav tm="100000">
                                          <p:val>
                                            <p:strVal val="#ppt_x"/>
                                          </p:val>
                                        </p:tav>
                                      </p:tavLst>
                                    </p:anim>
                                    <p:anim calcmode="lin" valueType="num">
                                      <p:cBhvr>
                                        <p:cTn id="39" dur="1350" decel="100000" fill="hold"/>
                                        <p:tgtEl>
                                          <p:spTgt spid="9"/>
                                        </p:tgtEl>
                                        <p:attrNameLst>
                                          <p:attrName>ppt_y</p:attrName>
                                        </p:attrNameLst>
                                      </p:cBhvr>
                                      <p:tavLst>
                                        <p:tav tm="0">
                                          <p:val>
                                            <p:strVal val="#ppt_y+1"/>
                                          </p:val>
                                        </p:tav>
                                        <p:tav tm="100000">
                                          <p:val>
                                            <p:strVal val="#ppt_y-.03"/>
                                          </p:val>
                                        </p:tav>
                                      </p:tavLst>
                                    </p:anim>
                                    <p:anim calcmode="lin" valueType="num">
                                      <p:cBhvr>
                                        <p:cTn id="40" dur="150" accel="100000" fill="hold">
                                          <p:stCondLst>
                                            <p:cond delay="135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6" presetClass="entr" presetSubtype="0" fill="hold" grpId="0" nodeType="click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wipe(down)">
                                      <p:cBhvr>
                                        <p:cTn id="45" dur="580">
                                          <p:stCondLst>
                                            <p:cond delay="0"/>
                                          </p:stCondLst>
                                        </p:cTn>
                                        <p:tgtEl>
                                          <p:spTgt spid="6"/>
                                        </p:tgtEl>
                                      </p:cBhvr>
                                    </p:animEffect>
                                    <p:anim calcmode="lin" valueType="num">
                                      <p:cBhvr>
                                        <p:cTn id="4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51" dur="26">
                                          <p:stCondLst>
                                            <p:cond delay="650"/>
                                          </p:stCondLst>
                                        </p:cTn>
                                        <p:tgtEl>
                                          <p:spTgt spid="6"/>
                                        </p:tgtEl>
                                      </p:cBhvr>
                                      <p:to x="100000" y="60000"/>
                                    </p:animScale>
                                    <p:animScale>
                                      <p:cBhvr>
                                        <p:cTn id="52" dur="166" decel="50000">
                                          <p:stCondLst>
                                            <p:cond delay="676"/>
                                          </p:stCondLst>
                                        </p:cTn>
                                        <p:tgtEl>
                                          <p:spTgt spid="6"/>
                                        </p:tgtEl>
                                      </p:cBhvr>
                                      <p:to x="100000" y="100000"/>
                                    </p:animScale>
                                    <p:animScale>
                                      <p:cBhvr>
                                        <p:cTn id="53" dur="26">
                                          <p:stCondLst>
                                            <p:cond delay="1312"/>
                                          </p:stCondLst>
                                        </p:cTn>
                                        <p:tgtEl>
                                          <p:spTgt spid="6"/>
                                        </p:tgtEl>
                                      </p:cBhvr>
                                      <p:to x="100000" y="80000"/>
                                    </p:animScale>
                                    <p:animScale>
                                      <p:cBhvr>
                                        <p:cTn id="54" dur="166" decel="50000">
                                          <p:stCondLst>
                                            <p:cond delay="1338"/>
                                          </p:stCondLst>
                                        </p:cTn>
                                        <p:tgtEl>
                                          <p:spTgt spid="6"/>
                                        </p:tgtEl>
                                      </p:cBhvr>
                                      <p:to x="100000" y="100000"/>
                                    </p:animScale>
                                    <p:animScale>
                                      <p:cBhvr>
                                        <p:cTn id="55" dur="26">
                                          <p:stCondLst>
                                            <p:cond delay="1642"/>
                                          </p:stCondLst>
                                        </p:cTn>
                                        <p:tgtEl>
                                          <p:spTgt spid="6"/>
                                        </p:tgtEl>
                                      </p:cBhvr>
                                      <p:to x="100000" y="90000"/>
                                    </p:animScale>
                                    <p:animScale>
                                      <p:cBhvr>
                                        <p:cTn id="56" dur="166" decel="50000">
                                          <p:stCondLst>
                                            <p:cond delay="1668"/>
                                          </p:stCondLst>
                                        </p:cTn>
                                        <p:tgtEl>
                                          <p:spTgt spid="6"/>
                                        </p:tgtEl>
                                      </p:cBhvr>
                                      <p:to x="100000" y="100000"/>
                                    </p:animScale>
                                    <p:animScale>
                                      <p:cBhvr>
                                        <p:cTn id="57" dur="26">
                                          <p:stCondLst>
                                            <p:cond delay="1808"/>
                                          </p:stCondLst>
                                        </p:cTn>
                                        <p:tgtEl>
                                          <p:spTgt spid="6"/>
                                        </p:tgtEl>
                                      </p:cBhvr>
                                      <p:to x="100000" y="95000"/>
                                    </p:animScale>
                                    <p:animScale>
                                      <p:cBhvr>
                                        <p:cTn id="58" dur="166" decel="50000">
                                          <p:stCondLst>
                                            <p:cond delay="1834"/>
                                          </p:stCondLst>
                                        </p:cTn>
                                        <p:tgtEl>
                                          <p:spTgt spid="6"/>
                                        </p:tgtEl>
                                      </p:cBhvr>
                                      <p:to x="100000" y="100000"/>
                                    </p:animScale>
                                  </p:childTnLst>
                                </p:cTn>
                              </p:par>
                            </p:childTnLst>
                          </p:cTn>
                        </p:par>
                      </p:childTnLst>
                    </p:cTn>
                  </p:par>
                  <p:par>
                    <p:cTn id="59" fill="hold">
                      <p:stCondLst>
                        <p:cond delay="indefinite"/>
                      </p:stCondLst>
                      <p:childTnLst>
                        <p:par>
                          <p:cTn id="60" fill="hold">
                            <p:stCondLst>
                              <p:cond delay="0"/>
                            </p:stCondLst>
                            <p:childTnLst>
                              <p:par>
                                <p:cTn id="61" presetID="37" presetClass="entr" presetSubtype="0" fill="hold" grpId="0" nodeType="clickEffect">
                                  <p:stCondLst>
                                    <p:cond delay="0"/>
                                  </p:stCondLst>
                                  <p:childTnLst>
                                    <p:set>
                                      <p:cBhvr>
                                        <p:cTn id="62" dur="1" fill="hold">
                                          <p:stCondLst>
                                            <p:cond delay="0"/>
                                          </p:stCondLst>
                                        </p:cTn>
                                        <p:tgtEl>
                                          <p:spTgt spid="7"/>
                                        </p:tgtEl>
                                        <p:attrNameLst>
                                          <p:attrName>style.visibility</p:attrName>
                                        </p:attrNameLst>
                                      </p:cBhvr>
                                      <p:to>
                                        <p:strVal val="visible"/>
                                      </p:to>
                                    </p:set>
                                    <p:animEffect transition="in" filter="fade">
                                      <p:cBhvr>
                                        <p:cTn id="63" dur="1000"/>
                                        <p:tgtEl>
                                          <p:spTgt spid="7"/>
                                        </p:tgtEl>
                                      </p:cBhvr>
                                    </p:animEffect>
                                    <p:anim calcmode="lin" valueType="num">
                                      <p:cBhvr>
                                        <p:cTn id="64" dur="1000" fill="hold"/>
                                        <p:tgtEl>
                                          <p:spTgt spid="7"/>
                                        </p:tgtEl>
                                        <p:attrNameLst>
                                          <p:attrName>ppt_x</p:attrName>
                                        </p:attrNameLst>
                                      </p:cBhvr>
                                      <p:tavLst>
                                        <p:tav tm="0">
                                          <p:val>
                                            <p:strVal val="#ppt_x"/>
                                          </p:val>
                                        </p:tav>
                                        <p:tav tm="100000">
                                          <p:val>
                                            <p:strVal val="#ppt_x"/>
                                          </p:val>
                                        </p:tav>
                                      </p:tavLst>
                                    </p:anim>
                                    <p:anim calcmode="lin" valueType="num">
                                      <p:cBhvr>
                                        <p:cTn id="65" dur="900" decel="100000" fill="hold"/>
                                        <p:tgtEl>
                                          <p:spTgt spid="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55" presetClass="entr" presetSubtype="0" fill="hold" grpId="0" nodeType="clickEffect">
                                  <p:stCondLst>
                                    <p:cond delay="0"/>
                                  </p:stCondLst>
                                  <p:childTnLst>
                                    <p:set>
                                      <p:cBhvr>
                                        <p:cTn id="70" dur="1" fill="hold">
                                          <p:stCondLst>
                                            <p:cond delay="0"/>
                                          </p:stCondLst>
                                        </p:cTn>
                                        <p:tgtEl>
                                          <p:spTgt spid="8"/>
                                        </p:tgtEl>
                                        <p:attrNameLst>
                                          <p:attrName>style.visibility</p:attrName>
                                        </p:attrNameLst>
                                      </p:cBhvr>
                                      <p:to>
                                        <p:strVal val="visible"/>
                                      </p:to>
                                    </p:set>
                                    <p:anim calcmode="lin" valueType="num">
                                      <p:cBhvr>
                                        <p:cTn id="71" dur="1000" fill="hold"/>
                                        <p:tgtEl>
                                          <p:spTgt spid="8"/>
                                        </p:tgtEl>
                                        <p:attrNameLst>
                                          <p:attrName>ppt_w</p:attrName>
                                        </p:attrNameLst>
                                      </p:cBhvr>
                                      <p:tavLst>
                                        <p:tav tm="0">
                                          <p:val>
                                            <p:strVal val="#ppt_w*0.70"/>
                                          </p:val>
                                        </p:tav>
                                        <p:tav tm="100000">
                                          <p:val>
                                            <p:strVal val="#ppt_w"/>
                                          </p:val>
                                        </p:tav>
                                      </p:tavLst>
                                    </p:anim>
                                    <p:anim calcmode="lin" valueType="num">
                                      <p:cBhvr>
                                        <p:cTn id="72" dur="1000" fill="hold"/>
                                        <p:tgtEl>
                                          <p:spTgt spid="8"/>
                                        </p:tgtEl>
                                        <p:attrNameLst>
                                          <p:attrName>ppt_h</p:attrName>
                                        </p:attrNameLst>
                                      </p:cBhvr>
                                      <p:tavLst>
                                        <p:tav tm="0">
                                          <p:val>
                                            <p:strVal val="#ppt_h"/>
                                          </p:val>
                                        </p:tav>
                                        <p:tav tm="100000">
                                          <p:val>
                                            <p:strVal val="#ppt_h"/>
                                          </p:val>
                                        </p:tav>
                                      </p:tavLst>
                                    </p:anim>
                                    <p:animEffect transition="in" filter="fade">
                                      <p:cBhvr>
                                        <p:cTn id="7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2" grpId="0"/>
      <p:bldP spid="4" grpId="0"/>
      <p:bldP spid="5" grpId="0"/>
      <p:bldP spid="6" grpId="0"/>
      <p:bldP spid="7" grpId="0"/>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FB39BD6-27DE-46D6-AC83-9FC8BC27D101}"/>
              </a:ext>
            </a:extLst>
          </p:cNvPr>
          <p:cNvSpPr/>
          <p:nvPr/>
        </p:nvSpPr>
        <p:spPr>
          <a:xfrm>
            <a:off x="1106654" y="1028343"/>
            <a:ext cx="1749199" cy="692498"/>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C5D1E79-508A-4EC4-A711-7C6B3ECC319B}"/>
              </a:ext>
            </a:extLst>
          </p:cNvPr>
          <p:cNvSpPr/>
          <p:nvPr/>
        </p:nvSpPr>
        <p:spPr>
          <a:xfrm>
            <a:off x="1106656" y="1397675"/>
            <a:ext cx="9401907" cy="147732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6204B6F2-98AB-424B-BEBA-4092D45ED238}"/>
              </a:ext>
            </a:extLst>
          </p:cNvPr>
          <p:cNvSpPr/>
          <p:nvPr/>
        </p:nvSpPr>
        <p:spPr>
          <a:xfrm>
            <a:off x="1106658" y="1397675"/>
            <a:ext cx="9401907" cy="1477328"/>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4 </a:t>
            </a:r>
            <a:r>
              <a:rPr lang="en-US" dirty="0">
                <a:solidFill>
                  <a:schemeClr val="bg1"/>
                </a:solidFill>
                <a:latin typeface="Arial" panose="020B0604020202020204" pitchFamily="34" charset="0"/>
                <a:cs typeface="Arial" panose="020B0604020202020204" pitchFamily="34" charset="0"/>
              </a:rPr>
              <a:t>¶ Then said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unto Moses, Behold, I will rain bread from heaven for you; and the people shall go out and gather a certain rate every day, that I may prove them, whether they will walk in my law, or no.</a:t>
            </a:r>
          </a:p>
          <a:p>
            <a:pPr algn="just" fontAlgn="base"/>
            <a:r>
              <a:rPr lang="en-US" b="1" dirty="0">
                <a:solidFill>
                  <a:schemeClr val="bg1"/>
                </a:solidFill>
                <a:latin typeface="Arial" panose="020B0604020202020204" pitchFamily="34" charset="0"/>
                <a:cs typeface="Arial" panose="020B0604020202020204" pitchFamily="34" charset="0"/>
              </a:rPr>
              <a:t>5 </a:t>
            </a:r>
            <a:r>
              <a:rPr lang="en-US" dirty="0">
                <a:solidFill>
                  <a:schemeClr val="bg1"/>
                </a:solidFill>
                <a:latin typeface="Arial" panose="020B0604020202020204" pitchFamily="34" charset="0"/>
                <a:cs typeface="Arial" panose="020B0604020202020204" pitchFamily="34" charset="0"/>
              </a:rPr>
              <a:t>And it shall come to pass, that on the sixth day they shall prepare that which they bring in; and it shall be twice as much as they gather daily.</a:t>
            </a:r>
            <a:endParaRPr lang="en-US" b="0" i="0" dirty="0">
              <a:solidFill>
                <a:schemeClr val="bg1"/>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F7E962CE-E678-4E00-974E-34B06B5E6BB5}"/>
              </a:ext>
            </a:extLst>
          </p:cNvPr>
          <p:cNvSpPr/>
          <p:nvPr/>
        </p:nvSpPr>
        <p:spPr>
          <a:xfrm>
            <a:off x="1106658" y="1028343"/>
            <a:ext cx="1749197"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Exodus 16:4-5</a:t>
            </a:r>
            <a:endParaRPr lang="en-US" b="1" dirty="0">
              <a:solidFill>
                <a:schemeClr val="bg1"/>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33F381BC-A94F-41CB-8FF2-C66B85A295C7}"/>
              </a:ext>
            </a:extLst>
          </p:cNvPr>
          <p:cNvSpPr/>
          <p:nvPr/>
        </p:nvSpPr>
        <p:spPr>
          <a:xfrm>
            <a:off x="1106656" y="3080526"/>
            <a:ext cx="9401907"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specific instructions did the Lord give the people about gathering this bread from heaven?</a:t>
            </a:r>
          </a:p>
        </p:txBody>
      </p:sp>
      <p:sp>
        <p:nvSpPr>
          <p:cNvPr id="6" name="Rectangle 5">
            <a:extLst>
              <a:ext uri="{FF2B5EF4-FFF2-40B4-BE49-F238E27FC236}">
                <a16:creationId xmlns:a16="http://schemas.microsoft.com/office/drawing/2014/main" id="{D901EA15-AD1B-4FCE-8082-E96E1B582328}"/>
              </a:ext>
            </a:extLst>
          </p:cNvPr>
          <p:cNvSpPr/>
          <p:nvPr/>
        </p:nvSpPr>
        <p:spPr>
          <a:xfrm>
            <a:off x="1106656" y="3766070"/>
            <a:ext cx="9401907"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In what ways might gathering only a limited amount of bread each day have been a test for the children of Israel?</a:t>
            </a:r>
          </a:p>
        </p:txBody>
      </p:sp>
      <p:sp>
        <p:nvSpPr>
          <p:cNvPr id="7" name="Rectangle 6">
            <a:extLst>
              <a:ext uri="{FF2B5EF4-FFF2-40B4-BE49-F238E27FC236}">
                <a16:creationId xmlns:a16="http://schemas.microsoft.com/office/drawing/2014/main" id="{C1F9C9F4-202C-4204-9865-BE63C5EDD106}"/>
              </a:ext>
            </a:extLst>
          </p:cNvPr>
          <p:cNvSpPr/>
          <p:nvPr/>
        </p:nvSpPr>
        <p:spPr>
          <a:xfrm>
            <a:off x="1106656" y="4597067"/>
            <a:ext cx="6276077"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What is one reason the Lord gives us commandments? </a:t>
            </a:r>
          </a:p>
        </p:txBody>
      </p:sp>
      <p:sp>
        <p:nvSpPr>
          <p:cNvPr id="8" name="Rectangle 7">
            <a:extLst>
              <a:ext uri="{FF2B5EF4-FFF2-40B4-BE49-F238E27FC236}">
                <a16:creationId xmlns:a16="http://schemas.microsoft.com/office/drawing/2014/main" id="{94435231-4CBF-4916-BD78-F97BF909B152}"/>
              </a:ext>
            </a:extLst>
          </p:cNvPr>
          <p:cNvSpPr/>
          <p:nvPr/>
        </p:nvSpPr>
        <p:spPr>
          <a:xfrm>
            <a:off x="1106656" y="5137159"/>
            <a:ext cx="8289136" cy="369332"/>
          </a:xfrm>
          <a:prstGeom prst="rect">
            <a:avLst/>
          </a:prstGeom>
        </p:spPr>
        <p:txBody>
          <a:bodyPr wrap="square">
            <a:spAutoFit/>
          </a:bodyPr>
          <a:lstStyle/>
          <a:p>
            <a:pPr algn="just"/>
            <a:r>
              <a:rPr lang="en-US" i="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One reason the Lord gives us commandments is to test our obedience to Him.</a:t>
            </a:r>
          </a:p>
        </p:txBody>
      </p:sp>
    </p:spTree>
    <p:extLst>
      <p:ext uri="{BB962C8B-B14F-4D97-AF65-F5344CB8AC3E}">
        <p14:creationId xmlns:p14="http://schemas.microsoft.com/office/powerpoint/2010/main" val="390346830"/>
      </p:ext>
    </p:extLst>
  </p:cSld>
  <p:clrMapOvr>
    <a:masterClrMapping/>
  </p:clrMapOvr>
  <mc:AlternateContent xmlns:mc="http://schemas.openxmlformats.org/markup-compatibility/2006" xmlns:p14="http://schemas.microsoft.com/office/powerpoint/2010/main">
    <mc:Choice Requires="p14">
      <p:transition spd="slow" p14:dur="1750">
        <p:pull dir="lu"/>
      </p:transition>
    </mc:Choice>
    <mc:Fallback xmlns="">
      <p:transition spd="slow">
        <p:pull dir="l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5"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fltVal val="0"/>
                                          </p:val>
                                        </p:tav>
                                        <p:tav tm="100000">
                                          <p:val>
                                            <p:strVal val="#ppt_w"/>
                                          </p:val>
                                        </p:tav>
                                      </p:tavLst>
                                    </p:anim>
                                    <p:anim calcmode="lin" valueType="num">
                                      <p:cBhvr>
                                        <p:cTn id="22" dur="1000" fill="hold"/>
                                        <p:tgtEl>
                                          <p:spTgt spid="7"/>
                                        </p:tgtEl>
                                        <p:attrNameLst>
                                          <p:attrName>ppt_h</p:attrName>
                                        </p:attrNameLst>
                                      </p:cBhvr>
                                      <p:tavLst>
                                        <p:tav tm="0">
                                          <p:val>
                                            <p:fltVal val="0"/>
                                          </p:val>
                                        </p:tav>
                                        <p:tav tm="100000">
                                          <p:val>
                                            <p:strVal val="#ppt_h"/>
                                          </p:val>
                                        </p:tav>
                                      </p:tavLst>
                                    </p:anim>
                                    <p:anim calcmode="lin" valueType="num">
                                      <p:cBhvr>
                                        <p:cTn id="23"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5" fill="hold">
                      <p:stCondLst>
                        <p:cond delay="indefinite"/>
                      </p:stCondLst>
                      <p:childTnLst>
                        <p:par>
                          <p:cTn id="26" fill="hold">
                            <p:stCondLst>
                              <p:cond delay="0"/>
                            </p:stCondLst>
                            <p:childTnLst>
                              <p:par>
                                <p:cTn id="27" presetID="50" presetClass="entr" presetSubtype="0" decel="10000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1000" fill="hold"/>
                                        <p:tgtEl>
                                          <p:spTgt spid="8"/>
                                        </p:tgtEl>
                                        <p:attrNameLst>
                                          <p:attrName>ppt_w</p:attrName>
                                        </p:attrNameLst>
                                      </p:cBhvr>
                                      <p:tavLst>
                                        <p:tav tm="0">
                                          <p:val>
                                            <p:strVal val="#ppt_w+.3"/>
                                          </p:val>
                                        </p:tav>
                                        <p:tav tm="100000">
                                          <p:val>
                                            <p:strVal val="#ppt_w"/>
                                          </p:val>
                                        </p:tav>
                                      </p:tavLst>
                                    </p:anim>
                                    <p:anim calcmode="lin" valueType="num">
                                      <p:cBhvr>
                                        <p:cTn id="30" dur="1000" fill="hold"/>
                                        <p:tgtEl>
                                          <p:spTgt spid="8"/>
                                        </p:tgtEl>
                                        <p:attrNameLst>
                                          <p:attrName>ppt_h</p:attrName>
                                        </p:attrNameLst>
                                      </p:cBhvr>
                                      <p:tavLst>
                                        <p:tav tm="0">
                                          <p:val>
                                            <p:strVal val="#ppt_h"/>
                                          </p:val>
                                        </p:tav>
                                        <p:tav tm="100000">
                                          <p:val>
                                            <p:strVal val="#ppt_h"/>
                                          </p:val>
                                        </p:tav>
                                      </p:tavLst>
                                    </p:anim>
                                    <p:animEffect transition="in" filter="fade">
                                      <p:cBhvr>
                                        <p:cTn id="3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75CD8EB-8AC6-4134-9E7D-463196156504}"/>
              </a:ext>
            </a:extLst>
          </p:cNvPr>
          <p:cNvSpPr/>
          <p:nvPr/>
        </p:nvSpPr>
        <p:spPr>
          <a:xfrm>
            <a:off x="1064454" y="4405977"/>
            <a:ext cx="9852074" cy="369332"/>
          </a:xfrm>
          <a:prstGeom prst="rect">
            <a:avLst/>
          </a:prstGeom>
        </p:spPr>
        <p:txBody>
          <a:bodyPr wrap="square">
            <a:spAutoFit/>
          </a:bodyPr>
          <a:lstStyle/>
          <a:p>
            <a:pPr algn="just"/>
            <a:r>
              <a:rPr lang="en-US" b="1" i="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When we murmur against Church leaders, we are actually murmuring against the Lord.</a:t>
            </a:r>
            <a:r>
              <a:rPr lang="en-US" i="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p:txBody>
      </p:sp>
      <p:sp>
        <p:nvSpPr>
          <p:cNvPr id="5" name="Rectangle 4">
            <a:extLst>
              <a:ext uri="{FF2B5EF4-FFF2-40B4-BE49-F238E27FC236}">
                <a16:creationId xmlns:a16="http://schemas.microsoft.com/office/drawing/2014/main" id="{4AF43410-13A1-49A2-B835-A3B03C37C651}"/>
              </a:ext>
            </a:extLst>
          </p:cNvPr>
          <p:cNvSpPr/>
          <p:nvPr/>
        </p:nvSpPr>
        <p:spPr>
          <a:xfrm>
            <a:off x="1064454" y="3898200"/>
            <a:ext cx="4878259"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When we murmur against Church leaders?</a:t>
            </a:r>
          </a:p>
        </p:txBody>
      </p:sp>
      <p:sp>
        <p:nvSpPr>
          <p:cNvPr id="9" name="Rectangle 8">
            <a:extLst>
              <a:ext uri="{FF2B5EF4-FFF2-40B4-BE49-F238E27FC236}">
                <a16:creationId xmlns:a16="http://schemas.microsoft.com/office/drawing/2014/main" id="{14E0B9D8-2F31-4636-B3B6-6E1F70AA2B0E}"/>
              </a:ext>
            </a:extLst>
          </p:cNvPr>
          <p:cNvSpPr/>
          <p:nvPr/>
        </p:nvSpPr>
        <p:spPr>
          <a:xfrm>
            <a:off x="839371" y="951136"/>
            <a:ext cx="2173652" cy="922634"/>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54972EBD-79AD-4293-B807-E07D23B0D08B}"/>
              </a:ext>
            </a:extLst>
          </p:cNvPr>
          <p:cNvSpPr/>
          <p:nvPr/>
        </p:nvSpPr>
        <p:spPr>
          <a:xfrm>
            <a:off x="839371" y="1312877"/>
            <a:ext cx="9852074" cy="230832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9B2C96F-BE3E-47A4-84DE-573306FD9636}"/>
              </a:ext>
            </a:extLst>
          </p:cNvPr>
          <p:cNvSpPr/>
          <p:nvPr/>
        </p:nvSpPr>
        <p:spPr>
          <a:xfrm>
            <a:off x="1064454" y="1312877"/>
            <a:ext cx="9626991" cy="2308324"/>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6 </a:t>
            </a:r>
            <a:r>
              <a:rPr lang="en-US" dirty="0">
                <a:solidFill>
                  <a:schemeClr val="bg1"/>
                </a:solidFill>
                <a:latin typeface="Arial" panose="020B0604020202020204" pitchFamily="34" charset="0"/>
                <a:cs typeface="Arial" panose="020B0604020202020204" pitchFamily="34" charset="0"/>
              </a:rPr>
              <a:t>And Moses and Aaron said unto all the children of Israel, At even, then ye shall know that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hath brought you out from the land of Egypt:</a:t>
            </a:r>
          </a:p>
          <a:p>
            <a:pPr algn="just" fontAlgn="base"/>
            <a:r>
              <a:rPr lang="en-US" b="1" dirty="0">
                <a:solidFill>
                  <a:schemeClr val="bg1"/>
                </a:solidFill>
                <a:latin typeface="Arial" panose="020B0604020202020204" pitchFamily="34" charset="0"/>
                <a:cs typeface="Arial" panose="020B0604020202020204" pitchFamily="34" charset="0"/>
              </a:rPr>
              <a:t>7 </a:t>
            </a:r>
            <a:r>
              <a:rPr lang="en-US" dirty="0">
                <a:solidFill>
                  <a:schemeClr val="bg1"/>
                </a:solidFill>
                <a:latin typeface="Arial" panose="020B0604020202020204" pitchFamily="34" charset="0"/>
                <a:cs typeface="Arial" panose="020B0604020202020204" pitchFamily="34" charset="0"/>
              </a:rPr>
              <a:t>And in the morning, then ye shall see the glory of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for that he heareth your murmurings against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and what are we, that ye murmur against us?</a:t>
            </a:r>
          </a:p>
          <a:p>
            <a:pPr algn="just" fontAlgn="base"/>
            <a:r>
              <a:rPr lang="en-US" b="1" dirty="0">
                <a:solidFill>
                  <a:schemeClr val="bg1"/>
                </a:solidFill>
                <a:latin typeface="Arial" panose="020B0604020202020204" pitchFamily="34" charset="0"/>
                <a:cs typeface="Arial" panose="020B0604020202020204" pitchFamily="34" charset="0"/>
              </a:rPr>
              <a:t>8 </a:t>
            </a:r>
            <a:r>
              <a:rPr lang="en-US" dirty="0">
                <a:solidFill>
                  <a:schemeClr val="bg1"/>
                </a:solidFill>
                <a:latin typeface="Arial" panose="020B0604020202020204" pitchFamily="34" charset="0"/>
                <a:cs typeface="Arial" panose="020B0604020202020204" pitchFamily="34" charset="0"/>
              </a:rPr>
              <a:t>And Moses said, This shall be, when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shall give you in the evening flesh to eat, and in the morning bread to the full; for that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heareth your murmurings which ye murmur against him: and what are we? your murmurings are not against us, but against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a:t>
            </a:r>
            <a:endParaRPr lang="en-US" b="0" i="0" dirty="0">
              <a:solidFill>
                <a:schemeClr val="bg1"/>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C7CD69CC-92B7-48A9-934E-E598A82A9123}"/>
              </a:ext>
            </a:extLst>
          </p:cNvPr>
          <p:cNvSpPr/>
          <p:nvPr/>
        </p:nvSpPr>
        <p:spPr>
          <a:xfrm>
            <a:off x="1106658" y="951136"/>
            <a:ext cx="1749197"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Exodus 16:6-8</a:t>
            </a:r>
            <a:endParaRPr lang="en-US" b="1" dirty="0">
              <a:solidFill>
                <a:schemeClr val="bg1"/>
              </a:solidFill>
              <a:effectLst/>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AC8E827C-73F7-4DAE-93EB-3C9836F9337C}"/>
              </a:ext>
            </a:extLst>
          </p:cNvPr>
          <p:cNvSpPr/>
          <p:nvPr/>
        </p:nvSpPr>
        <p:spPr>
          <a:xfrm>
            <a:off x="1106657" y="4913754"/>
            <a:ext cx="8628185"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is murmuring against Church leaders also murmuring against the Lord?</a:t>
            </a:r>
          </a:p>
        </p:txBody>
      </p:sp>
    </p:spTree>
    <p:extLst>
      <p:ext uri="{BB962C8B-B14F-4D97-AF65-F5344CB8AC3E}">
        <p14:creationId xmlns:p14="http://schemas.microsoft.com/office/powerpoint/2010/main" val="203815881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9" presetClass="entr" presetSubtype="0" decel="10000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 calcmode="lin" valueType="num">
                                      <p:cBhvr>
                                        <p:cTn id="16" dur="500" fill="hold"/>
                                        <p:tgtEl>
                                          <p:spTgt spid="6"/>
                                        </p:tgtEl>
                                        <p:attrNameLst>
                                          <p:attrName>style.rotation</p:attrName>
                                        </p:attrNameLst>
                                      </p:cBhvr>
                                      <p:tavLst>
                                        <p:tav tm="0">
                                          <p:val>
                                            <p:fltVal val="360"/>
                                          </p:val>
                                        </p:tav>
                                        <p:tav tm="100000">
                                          <p:val>
                                            <p:fltVal val="0"/>
                                          </p:val>
                                        </p:tav>
                                      </p:tavLst>
                                    </p:anim>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p:tgtEl>
                                          <p:spTgt spid="7"/>
                                        </p:tgtEl>
                                        <p:attrNameLst>
                                          <p:attrName>ppt_y</p:attrName>
                                        </p:attrNameLst>
                                      </p:cBhvr>
                                      <p:tavLst>
                                        <p:tav tm="0">
                                          <p:val>
                                            <p:strVal val="#ppt_y+#ppt_h*1.125000"/>
                                          </p:val>
                                        </p:tav>
                                        <p:tav tm="100000">
                                          <p:val>
                                            <p:strVal val="#ppt_y"/>
                                          </p:val>
                                        </p:tav>
                                      </p:tavLst>
                                    </p:anim>
                                    <p:animEffect transition="in" filter="wipe(up)">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B672E96-DABF-4026-9A6D-4ED2385F9799}"/>
              </a:ext>
            </a:extLst>
          </p:cNvPr>
          <p:cNvSpPr/>
          <p:nvPr/>
        </p:nvSpPr>
        <p:spPr>
          <a:xfrm>
            <a:off x="974362" y="1732880"/>
            <a:ext cx="2140588" cy="860418"/>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1B40A503-06B6-4F71-A48A-29A39D351257}"/>
              </a:ext>
            </a:extLst>
          </p:cNvPr>
          <p:cNvSpPr/>
          <p:nvPr/>
        </p:nvSpPr>
        <p:spPr>
          <a:xfrm>
            <a:off x="974362" y="2102212"/>
            <a:ext cx="9869754" cy="2031325"/>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lumMod val="85000"/>
                    <a:lumOff val="15000"/>
                  </a:schemeClr>
                </a:solidFill>
                <a:effectLst>
                  <a:outerShdw blurRad="38100" dist="38100" dir="2700000" algn="tl">
                    <a:srgbClr val="000000">
                      <a:alpha val="43137"/>
                    </a:srgbClr>
                  </a:outerShdw>
                </a:effectLst>
                <a:ea typeface="MS PMincho" panose="02020600040205080304" pitchFamily="18" charset="-128"/>
                <a:cs typeface="Microsoft Tai Le" panose="020B0502040204020203" pitchFamily="34" charset="0"/>
              </a:rPr>
              <a:t>LESSON 51</a:t>
            </a:r>
          </a:p>
        </p:txBody>
      </p:sp>
      <p:sp>
        <p:nvSpPr>
          <p:cNvPr id="2" name="Rectangle 1">
            <a:extLst>
              <a:ext uri="{FF2B5EF4-FFF2-40B4-BE49-F238E27FC236}">
                <a16:creationId xmlns:a16="http://schemas.microsoft.com/office/drawing/2014/main" id="{CA3F533E-7D2D-49F9-B989-0457C17A7289}"/>
              </a:ext>
            </a:extLst>
          </p:cNvPr>
          <p:cNvSpPr/>
          <p:nvPr/>
        </p:nvSpPr>
        <p:spPr>
          <a:xfrm>
            <a:off x="1100099" y="2102212"/>
            <a:ext cx="9744017" cy="2031325"/>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13 </a:t>
            </a:r>
            <a:r>
              <a:rPr lang="en-US" dirty="0">
                <a:solidFill>
                  <a:schemeClr val="bg1"/>
                </a:solidFill>
                <a:latin typeface="Arial" panose="020B0604020202020204" pitchFamily="34" charset="0"/>
                <a:cs typeface="Arial" panose="020B0604020202020204" pitchFamily="34" charset="0"/>
              </a:rPr>
              <a:t>And it came to pass, that at even the quails came up, and covered the camp: and in the morning the dew lay round about the host.</a:t>
            </a:r>
          </a:p>
          <a:p>
            <a:pPr algn="just" fontAlgn="base"/>
            <a:r>
              <a:rPr lang="en-US" b="1" dirty="0">
                <a:solidFill>
                  <a:schemeClr val="bg1"/>
                </a:solidFill>
                <a:latin typeface="Arial" panose="020B0604020202020204" pitchFamily="34" charset="0"/>
                <a:cs typeface="Arial" panose="020B0604020202020204" pitchFamily="34" charset="0"/>
              </a:rPr>
              <a:t>14 </a:t>
            </a:r>
            <a:r>
              <a:rPr lang="en-US" dirty="0">
                <a:solidFill>
                  <a:schemeClr val="bg1"/>
                </a:solidFill>
                <a:latin typeface="Arial" panose="020B0604020202020204" pitchFamily="34" charset="0"/>
                <a:cs typeface="Arial" panose="020B0604020202020204" pitchFamily="34" charset="0"/>
              </a:rPr>
              <a:t>And when the dew that lay was gone up, behold, upon the face of the wilderness there lay a small round thing, as small as the hoar frost on the ground.</a:t>
            </a:r>
          </a:p>
          <a:p>
            <a:pPr algn="just" fontAlgn="base"/>
            <a:r>
              <a:rPr lang="en-US" b="1" dirty="0">
                <a:solidFill>
                  <a:schemeClr val="bg1"/>
                </a:solidFill>
                <a:latin typeface="Arial" panose="020B0604020202020204" pitchFamily="34" charset="0"/>
                <a:cs typeface="Arial" panose="020B0604020202020204" pitchFamily="34" charset="0"/>
              </a:rPr>
              <a:t>15 </a:t>
            </a:r>
            <a:r>
              <a:rPr lang="en-US" dirty="0">
                <a:solidFill>
                  <a:schemeClr val="bg1"/>
                </a:solidFill>
                <a:latin typeface="Arial" panose="020B0604020202020204" pitchFamily="34" charset="0"/>
                <a:cs typeface="Arial" panose="020B0604020202020204" pitchFamily="34" charset="0"/>
              </a:rPr>
              <a:t>And when the children of Israel saw it, they said one to another, It is </a:t>
            </a:r>
            <a:r>
              <a:rPr lang="en-US" b="1" i="1" dirty="0">
                <a:solidFill>
                  <a:schemeClr val="bg2">
                    <a:lumMod val="75000"/>
                  </a:schemeClr>
                </a:solidFill>
                <a:latin typeface="Arial" panose="020B0604020202020204" pitchFamily="34" charset="0"/>
                <a:cs typeface="Arial" panose="020B0604020202020204" pitchFamily="34" charset="0"/>
              </a:rPr>
              <a:t>manna</a:t>
            </a:r>
            <a:r>
              <a:rPr lang="en-US" dirty="0">
                <a:solidFill>
                  <a:schemeClr val="bg1"/>
                </a:solidFill>
                <a:latin typeface="Arial" panose="020B0604020202020204" pitchFamily="34" charset="0"/>
                <a:cs typeface="Arial" panose="020B0604020202020204" pitchFamily="34" charset="0"/>
              </a:rPr>
              <a:t>: for they </a:t>
            </a:r>
            <a:r>
              <a:rPr lang="en-US" dirty="0" err="1">
                <a:solidFill>
                  <a:schemeClr val="bg1"/>
                </a:solidFill>
                <a:latin typeface="Arial" panose="020B0604020202020204" pitchFamily="34" charset="0"/>
                <a:cs typeface="Arial" panose="020B0604020202020204" pitchFamily="34" charset="0"/>
              </a:rPr>
              <a:t>wist</a:t>
            </a:r>
            <a:r>
              <a:rPr lang="en-US" dirty="0">
                <a:solidFill>
                  <a:schemeClr val="bg1"/>
                </a:solidFill>
                <a:latin typeface="Arial" panose="020B0604020202020204" pitchFamily="34" charset="0"/>
                <a:cs typeface="Arial" panose="020B0604020202020204" pitchFamily="34" charset="0"/>
              </a:rPr>
              <a:t> not what it was. And Moses said unto them, This is the bread which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hath given you to eat.</a:t>
            </a:r>
            <a:endParaRPr lang="en-US" b="0" i="0" dirty="0">
              <a:solidFill>
                <a:schemeClr val="bg1"/>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E25910FC-A5F6-40E9-9EDD-FE5A81E0D7EB}"/>
              </a:ext>
            </a:extLst>
          </p:cNvPr>
          <p:cNvSpPr/>
          <p:nvPr/>
        </p:nvSpPr>
        <p:spPr>
          <a:xfrm>
            <a:off x="1109273" y="1732880"/>
            <a:ext cx="2005677"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Exodus 16:13-15</a:t>
            </a:r>
            <a:endParaRPr lang="en-US"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639778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671A390-D012-47D4-BE18-238092A175AD}"/>
              </a:ext>
            </a:extLst>
          </p:cNvPr>
          <p:cNvSpPr/>
          <p:nvPr/>
        </p:nvSpPr>
        <p:spPr>
          <a:xfrm>
            <a:off x="779488" y="3731182"/>
            <a:ext cx="9832240" cy="119737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6FFC667-011C-4DA7-9B1F-C1D47B150E28}"/>
              </a:ext>
            </a:extLst>
          </p:cNvPr>
          <p:cNvSpPr/>
          <p:nvPr/>
        </p:nvSpPr>
        <p:spPr>
          <a:xfrm>
            <a:off x="2680353" y="968273"/>
            <a:ext cx="692434" cy="646331"/>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8F7AA34-4DD1-4F03-B1EB-DB1FD5CE67AB}"/>
              </a:ext>
            </a:extLst>
          </p:cNvPr>
          <p:cNvSpPr/>
          <p:nvPr/>
        </p:nvSpPr>
        <p:spPr>
          <a:xfrm>
            <a:off x="779489" y="968273"/>
            <a:ext cx="2005677" cy="77058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CB3E6B32-985D-48E0-9173-7D1A740B5461}"/>
              </a:ext>
            </a:extLst>
          </p:cNvPr>
          <p:cNvSpPr/>
          <p:nvPr/>
        </p:nvSpPr>
        <p:spPr>
          <a:xfrm>
            <a:off x="779489" y="1302389"/>
            <a:ext cx="9832239" cy="307512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8CD50F3B-DA86-4535-9CD9-FC7BC10D0A9F}"/>
              </a:ext>
            </a:extLst>
          </p:cNvPr>
          <p:cNvSpPr/>
          <p:nvPr/>
        </p:nvSpPr>
        <p:spPr>
          <a:xfrm>
            <a:off x="877901" y="1347808"/>
            <a:ext cx="9697329" cy="3139321"/>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16 </a:t>
            </a:r>
            <a:r>
              <a:rPr lang="en-US" dirty="0">
                <a:solidFill>
                  <a:schemeClr val="bg1"/>
                </a:solidFill>
                <a:latin typeface="Arial" panose="020B0604020202020204" pitchFamily="34" charset="0"/>
                <a:cs typeface="Arial" panose="020B0604020202020204" pitchFamily="34" charset="0"/>
              </a:rPr>
              <a:t>¶ This is the thing which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hath commanded, Gather of it every man according to his eating, an omer for every man, according to the number of your persons; take ye every man for them which are in his tents.</a:t>
            </a:r>
          </a:p>
          <a:p>
            <a:pPr algn="just" fontAlgn="base"/>
            <a:r>
              <a:rPr lang="en-US" b="1" dirty="0">
                <a:solidFill>
                  <a:schemeClr val="bg1"/>
                </a:solidFill>
                <a:latin typeface="Arial" panose="020B0604020202020204" pitchFamily="34" charset="0"/>
                <a:cs typeface="Arial" panose="020B0604020202020204" pitchFamily="34" charset="0"/>
              </a:rPr>
              <a:t>17 </a:t>
            </a:r>
            <a:r>
              <a:rPr lang="en-US" dirty="0">
                <a:solidFill>
                  <a:schemeClr val="bg1"/>
                </a:solidFill>
                <a:latin typeface="Arial" panose="020B0604020202020204" pitchFamily="34" charset="0"/>
                <a:cs typeface="Arial" panose="020B0604020202020204" pitchFamily="34" charset="0"/>
              </a:rPr>
              <a:t>And the children of Israel did so, and gathered, some more, some less.</a:t>
            </a:r>
          </a:p>
          <a:p>
            <a:pPr algn="just" fontAlgn="base"/>
            <a:r>
              <a:rPr lang="en-US" b="1" dirty="0">
                <a:solidFill>
                  <a:schemeClr val="bg1"/>
                </a:solidFill>
                <a:latin typeface="Arial" panose="020B0604020202020204" pitchFamily="34" charset="0"/>
                <a:cs typeface="Arial" panose="020B0604020202020204" pitchFamily="34" charset="0"/>
              </a:rPr>
              <a:t>18 </a:t>
            </a:r>
            <a:r>
              <a:rPr lang="en-US" dirty="0">
                <a:solidFill>
                  <a:schemeClr val="bg1"/>
                </a:solidFill>
                <a:latin typeface="Arial" panose="020B0604020202020204" pitchFamily="34" charset="0"/>
                <a:cs typeface="Arial" panose="020B0604020202020204" pitchFamily="34" charset="0"/>
              </a:rPr>
              <a:t>And when they did mete it with an omer, he that gathered much had nothing over, and he that gathered little had no lack; they gathered every man according to his eating.</a:t>
            </a:r>
          </a:p>
          <a:p>
            <a:pPr algn="just" fontAlgn="base"/>
            <a:r>
              <a:rPr lang="en-US" b="1" dirty="0">
                <a:solidFill>
                  <a:schemeClr val="bg1"/>
                </a:solidFill>
                <a:latin typeface="Arial" panose="020B0604020202020204" pitchFamily="34" charset="0"/>
                <a:cs typeface="Arial" panose="020B0604020202020204" pitchFamily="34" charset="0"/>
              </a:rPr>
              <a:t>19 </a:t>
            </a:r>
            <a:r>
              <a:rPr lang="en-US" dirty="0">
                <a:solidFill>
                  <a:schemeClr val="bg1"/>
                </a:solidFill>
                <a:latin typeface="Arial" panose="020B0604020202020204" pitchFamily="34" charset="0"/>
                <a:cs typeface="Arial" panose="020B0604020202020204" pitchFamily="34" charset="0"/>
              </a:rPr>
              <a:t>And Moses said, Let no man leave of it till the morning.</a:t>
            </a:r>
          </a:p>
          <a:p>
            <a:pPr algn="just" fontAlgn="base"/>
            <a:r>
              <a:rPr lang="en-US" b="1" dirty="0">
                <a:solidFill>
                  <a:schemeClr val="bg1"/>
                </a:solidFill>
                <a:latin typeface="Arial" panose="020B0604020202020204" pitchFamily="34" charset="0"/>
                <a:cs typeface="Arial" panose="020B0604020202020204" pitchFamily="34" charset="0"/>
              </a:rPr>
              <a:t>20 </a:t>
            </a:r>
            <a:r>
              <a:rPr lang="en-US" dirty="0">
                <a:solidFill>
                  <a:schemeClr val="bg1"/>
                </a:solidFill>
                <a:latin typeface="Arial" panose="020B0604020202020204" pitchFamily="34" charset="0"/>
                <a:cs typeface="Arial" panose="020B0604020202020204" pitchFamily="34" charset="0"/>
              </a:rPr>
              <a:t>Notwithstanding they hearkened not unto Moses; but some of them left of it until the morning, and it bred worms, and stank: and Moses was wroth with them.</a:t>
            </a:r>
          </a:p>
          <a:p>
            <a:pPr algn="just" fontAlgn="base"/>
            <a:r>
              <a:rPr lang="en-US" b="1" dirty="0">
                <a:solidFill>
                  <a:schemeClr val="bg1"/>
                </a:solidFill>
                <a:latin typeface="Arial" panose="020B0604020202020204" pitchFamily="34" charset="0"/>
                <a:cs typeface="Arial" panose="020B0604020202020204" pitchFamily="34" charset="0"/>
              </a:rPr>
              <a:t>21 </a:t>
            </a:r>
            <a:r>
              <a:rPr lang="en-US" dirty="0">
                <a:solidFill>
                  <a:schemeClr val="bg1"/>
                </a:solidFill>
                <a:latin typeface="Arial" panose="020B0604020202020204" pitchFamily="34" charset="0"/>
                <a:cs typeface="Arial" panose="020B0604020202020204" pitchFamily="34" charset="0"/>
              </a:rPr>
              <a:t>And they gathered it every morning, every man according to his eating: and when the sun waxed hot, it melted.</a:t>
            </a:r>
            <a:endParaRPr lang="en-US" b="0" i="0" dirty="0">
              <a:solidFill>
                <a:schemeClr val="bg1"/>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A9E56F40-A047-4D8E-8D22-89692E42DC22}"/>
              </a:ext>
            </a:extLst>
          </p:cNvPr>
          <p:cNvSpPr/>
          <p:nvPr/>
        </p:nvSpPr>
        <p:spPr>
          <a:xfrm>
            <a:off x="914400" y="980700"/>
            <a:ext cx="2005677"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Exodus 16:16-21</a:t>
            </a:r>
            <a:endParaRPr lang="en-US" b="1" dirty="0">
              <a:solidFill>
                <a:schemeClr val="bg1"/>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EBCCE981-260D-43D1-A224-9C6739E80E46}"/>
              </a:ext>
            </a:extLst>
          </p:cNvPr>
          <p:cNvSpPr/>
          <p:nvPr/>
        </p:nvSpPr>
        <p:spPr>
          <a:xfrm>
            <a:off x="2680354" y="968273"/>
            <a:ext cx="569387"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 31</a:t>
            </a:r>
            <a:endParaRPr lang="en-US" b="1" dirty="0">
              <a:solidFill>
                <a:schemeClr val="bg1"/>
              </a:solidFill>
              <a:effectLst/>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5B043A48-9893-49D9-A205-EF30FF5DE8FC}"/>
              </a:ext>
            </a:extLst>
          </p:cNvPr>
          <p:cNvSpPr/>
          <p:nvPr/>
        </p:nvSpPr>
        <p:spPr>
          <a:xfrm>
            <a:off x="914400" y="4282227"/>
            <a:ext cx="9697328"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31 </a:t>
            </a:r>
            <a:r>
              <a:rPr lang="en-US" dirty="0">
                <a:solidFill>
                  <a:schemeClr val="bg1"/>
                </a:solidFill>
                <a:latin typeface="Arial" panose="020B0604020202020204" pitchFamily="34" charset="0"/>
                <a:cs typeface="Arial" panose="020B0604020202020204" pitchFamily="34" charset="0"/>
              </a:rPr>
              <a:t>And the house of Israel called the name thereof Manna: and it was like coriander seed, white; and the taste of it was like wafers made with honey.</a:t>
            </a:r>
          </a:p>
        </p:txBody>
      </p:sp>
    </p:spTree>
    <p:extLst>
      <p:ext uri="{BB962C8B-B14F-4D97-AF65-F5344CB8AC3E}">
        <p14:creationId xmlns:p14="http://schemas.microsoft.com/office/powerpoint/2010/main" val="281213644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randombar(horizontal)">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141A9C8-49AB-403E-8941-A6C5773204E6}"/>
              </a:ext>
            </a:extLst>
          </p:cNvPr>
          <p:cNvSpPr/>
          <p:nvPr/>
        </p:nvSpPr>
        <p:spPr>
          <a:xfrm>
            <a:off x="1314056" y="1152939"/>
            <a:ext cx="5904180"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How much manna were the Israelites told to gather?</a:t>
            </a:r>
          </a:p>
        </p:txBody>
      </p:sp>
      <p:sp>
        <p:nvSpPr>
          <p:cNvPr id="4" name="Rectangle 3">
            <a:extLst>
              <a:ext uri="{FF2B5EF4-FFF2-40B4-BE49-F238E27FC236}">
                <a16:creationId xmlns:a16="http://schemas.microsoft.com/office/drawing/2014/main" id="{4C7297C8-1398-4758-A4BC-6B5ADF1F53BC}"/>
              </a:ext>
            </a:extLst>
          </p:cNvPr>
          <p:cNvSpPr/>
          <p:nvPr/>
        </p:nvSpPr>
        <p:spPr>
          <a:xfrm>
            <a:off x="1314056" y="1710955"/>
            <a:ext cx="6378669"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happened if they tried to save it until the next day?</a:t>
            </a:r>
          </a:p>
        </p:txBody>
      </p:sp>
      <p:sp>
        <p:nvSpPr>
          <p:cNvPr id="5" name="Rectangle 4">
            <a:extLst>
              <a:ext uri="{FF2B5EF4-FFF2-40B4-BE49-F238E27FC236}">
                <a16:creationId xmlns:a16="http://schemas.microsoft.com/office/drawing/2014/main" id="{D4574D78-4844-4BCC-A999-16E5C15B78CC}"/>
              </a:ext>
            </a:extLst>
          </p:cNvPr>
          <p:cNvSpPr/>
          <p:nvPr/>
        </p:nvSpPr>
        <p:spPr>
          <a:xfrm>
            <a:off x="1314056" y="2268971"/>
            <a:ext cx="7295372"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often did the children of Israel need to gather the manna?</a:t>
            </a:r>
          </a:p>
        </p:txBody>
      </p:sp>
      <p:sp>
        <p:nvSpPr>
          <p:cNvPr id="6" name="Rectangle 5">
            <a:extLst>
              <a:ext uri="{FF2B5EF4-FFF2-40B4-BE49-F238E27FC236}">
                <a16:creationId xmlns:a16="http://schemas.microsoft.com/office/drawing/2014/main" id="{4CA2C197-9953-4EA1-B0A1-A62F2102CAE9}"/>
              </a:ext>
            </a:extLst>
          </p:cNvPr>
          <p:cNvSpPr/>
          <p:nvPr/>
        </p:nvSpPr>
        <p:spPr>
          <a:xfrm>
            <a:off x="1314055" y="2891545"/>
            <a:ext cx="5852884"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happened to the manna that wasn’t gathered?</a:t>
            </a:r>
          </a:p>
        </p:txBody>
      </p:sp>
      <p:sp>
        <p:nvSpPr>
          <p:cNvPr id="7" name="Rectangle 6">
            <a:extLst>
              <a:ext uri="{FF2B5EF4-FFF2-40B4-BE49-F238E27FC236}">
                <a16:creationId xmlns:a16="http://schemas.microsoft.com/office/drawing/2014/main" id="{1E16A837-1973-4BF3-86C3-56EF7D7EDAA6}"/>
              </a:ext>
            </a:extLst>
          </p:cNvPr>
          <p:cNvSpPr/>
          <p:nvPr/>
        </p:nvSpPr>
        <p:spPr>
          <a:xfrm>
            <a:off x="1314055" y="3429000"/>
            <a:ext cx="8955360"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spiritual lessons can we learn from the Lord’s instructions about manna?</a:t>
            </a:r>
          </a:p>
        </p:txBody>
      </p:sp>
      <p:sp>
        <p:nvSpPr>
          <p:cNvPr id="8" name="Rectangle 7">
            <a:extLst>
              <a:ext uri="{FF2B5EF4-FFF2-40B4-BE49-F238E27FC236}">
                <a16:creationId xmlns:a16="http://schemas.microsoft.com/office/drawing/2014/main" id="{EC3DBAA4-CE8E-43DB-ACC8-722EB9C1007D}"/>
              </a:ext>
            </a:extLst>
          </p:cNvPr>
          <p:cNvSpPr/>
          <p:nvPr/>
        </p:nvSpPr>
        <p:spPr>
          <a:xfrm>
            <a:off x="1314055" y="4151121"/>
            <a:ext cx="9433662" cy="646331"/>
          </a:xfrm>
          <a:prstGeom prst="rect">
            <a:avLst/>
          </a:prstGeom>
        </p:spPr>
        <p:txBody>
          <a:bodyPr wrap="square">
            <a:spAutoFit/>
          </a:bodyPr>
          <a:lstStyle/>
          <a:p>
            <a:pPr algn="just"/>
            <a:r>
              <a:rPr lang="en-US" i="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If we rely on the Lord daily, He will bless us with the spiritual nourishment needed for that day. As we remember the Lord daily, our trust in Him will grow.</a:t>
            </a:r>
          </a:p>
        </p:txBody>
      </p:sp>
    </p:spTree>
    <p:extLst>
      <p:ext uri="{BB962C8B-B14F-4D97-AF65-F5344CB8AC3E}">
        <p14:creationId xmlns:p14="http://schemas.microsoft.com/office/powerpoint/2010/main" val="21826836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25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250" fill="hold"/>
                                        <p:tgtEl>
                                          <p:spTgt spid="2"/>
                                        </p:tgtEl>
                                        <p:attrNameLst>
                                          <p:attrName>ppt_y</p:attrName>
                                        </p:attrNameLst>
                                      </p:cBhvr>
                                      <p:tavLst>
                                        <p:tav tm="0">
                                          <p:val>
                                            <p:strVal val="#ppt_y"/>
                                          </p:val>
                                        </p:tav>
                                        <p:tav tm="100000">
                                          <p:val>
                                            <p:strVal val="#ppt_y"/>
                                          </p:val>
                                        </p:tav>
                                      </p:tavLst>
                                    </p:anim>
                                    <p:anim calcmode="lin" valueType="num">
                                      <p:cBhvr>
                                        <p:cTn id="9" dur="25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25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50" tmFilter="0,0; .5, 1; 1, 1"/>
                                        <p:tgtEl>
                                          <p:spTgt spid="2"/>
                                        </p:tgtEl>
                                      </p:cBhvr>
                                    </p:animEffect>
                                  </p:childTnLst>
                                </p:cTn>
                              </p:par>
                            </p:childTnLst>
                          </p:cTn>
                        </p:par>
                        <p:par>
                          <p:cTn id="12" fill="hold">
                            <p:stCondLst>
                              <p:cond delay="1275"/>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4"/>
                                        </p:tgtEl>
                                        <p:attrNameLst>
                                          <p:attrName>style.visibility</p:attrName>
                                        </p:attrNameLst>
                                      </p:cBhvr>
                                      <p:to>
                                        <p:strVal val="visible"/>
                                      </p:to>
                                    </p:set>
                                    <p:anim calcmode="lin" valueType="num">
                                      <p:cBhvr>
                                        <p:cTn id="15" dur="25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6" dur="250" fill="hold"/>
                                        <p:tgtEl>
                                          <p:spTgt spid="4"/>
                                        </p:tgtEl>
                                        <p:attrNameLst>
                                          <p:attrName>ppt_y</p:attrName>
                                        </p:attrNameLst>
                                      </p:cBhvr>
                                      <p:tavLst>
                                        <p:tav tm="0">
                                          <p:val>
                                            <p:strVal val="#ppt_y"/>
                                          </p:val>
                                        </p:tav>
                                        <p:tav tm="100000">
                                          <p:val>
                                            <p:strVal val="#ppt_y"/>
                                          </p:val>
                                        </p:tav>
                                      </p:tavLst>
                                    </p:anim>
                                    <p:anim calcmode="lin" valueType="num">
                                      <p:cBhvr>
                                        <p:cTn id="17" dur="25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8" dur="25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9" dur="250" tmFilter="0,0; .5, 1; 1, 1"/>
                                        <p:tgtEl>
                                          <p:spTgt spid="4"/>
                                        </p:tgtEl>
                                      </p:cBhvr>
                                    </p:animEffect>
                                  </p:childTnLst>
                                </p:cTn>
                              </p:par>
                            </p:childTnLst>
                          </p:cTn>
                        </p:par>
                        <p:par>
                          <p:cTn id="20" fill="hold">
                            <p:stCondLst>
                              <p:cond delay="2675"/>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5"/>
                                        </p:tgtEl>
                                        <p:attrNameLst>
                                          <p:attrName>style.visibility</p:attrName>
                                        </p:attrNameLst>
                                      </p:cBhvr>
                                      <p:to>
                                        <p:strVal val="visible"/>
                                      </p:to>
                                    </p:set>
                                    <p:anim calcmode="lin" valueType="num">
                                      <p:cBhvr>
                                        <p:cTn id="23" dur="25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5"/>
                                        </p:tgtEl>
                                        <p:attrNameLst>
                                          <p:attrName>ppt_y</p:attrName>
                                        </p:attrNameLst>
                                      </p:cBhvr>
                                      <p:tavLst>
                                        <p:tav tm="0">
                                          <p:val>
                                            <p:strVal val="#ppt_y"/>
                                          </p:val>
                                        </p:tav>
                                        <p:tav tm="100000">
                                          <p:val>
                                            <p:strVal val="#ppt_y"/>
                                          </p:val>
                                        </p:tav>
                                      </p:tavLst>
                                    </p:anim>
                                    <p:anim calcmode="lin" valueType="num">
                                      <p:cBhvr>
                                        <p:cTn id="25" dur="25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5"/>
                                        </p:tgtEl>
                                      </p:cBhvr>
                                    </p:animEffect>
                                  </p:childTnLst>
                                </p:cTn>
                              </p:par>
                            </p:childTnLst>
                          </p:cTn>
                        </p:par>
                        <p:par>
                          <p:cTn id="28" fill="hold">
                            <p:stCondLst>
                              <p:cond delay="4175"/>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6"/>
                                        </p:tgtEl>
                                        <p:attrNameLst>
                                          <p:attrName>style.visibility</p:attrName>
                                        </p:attrNameLst>
                                      </p:cBhvr>
                                      <p:to>
                                        <p:strVal val="visible"/>
                                      </p:to>
                                    </p:set>
                                    <p:anim calcmode="lin" valueType="num">
                                      <p:cBhvr>
                                        <p:cTn id="31" dur="25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32" dur="250" fill="hold"/>
                                        <p:tgtEl>
                                          <p:spTgt spid="6"/>
                                        </p:tgtEl>
                                        <p:attrNameLst>
                                          <p:attrName>ppt_y</p:attrName>
                                        </p:attrNameLst>
                                      </p:cBhvr>
                                      <p:tavLst>
                                        <p:tav tm="0">
                                          <p:val>
                                            <p:strVal val="#ppt_y"/>
                                          </p:val>
                                        </p:tav>
                                        <p:tav tm="100000">
                                          <p:val>
                                            <p:strVal val="#ppt_y"/>
                                          </p:val>
                                        </p:tav>
                                      </p:tavLst>
                                    </p:anim>
                                    <p:anim calcmode="lin" valueType="num">
                                      <p:cBhvr>
                                        <p:cTn id="33" dur="25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34" dur="25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35" dur="250" tmFilter="0,0; .5, 1; 1, 1"/>
                                        <p:tgtEl>
                                          <p:spTgt spid="6"/>
                                        </p:tgtEl>
                                      </p:cBhvr>
                                    </p:animEffect>
                                  </p:childTnLst>
                                </p:cTn>
                              </p:par>
                            </p:childTnLst>
                          </p:cTn>
                        </p:par>
                        <p:par>
                          <p:cTn id="36" fill="hold">
                            <p:stCondLst>
                              <p:cond delay="5425"/>
                            </p:stCondLst>
                            <p:childTnLst>
                              <p:par>
                                <p:cTn id="37" presetID="41" presetClass="entr" presetSubtype="0" fill="hold" grpId="0" nodeType="afterEffect">
                                  <p:stCondLst>
                                    <p:cond delay="0"/>
                                  </p:stCondLst>
                                  <p:iterate type="lt">
                                    <p:tmPct val="10000"/>
                                  </p:iterate>
                                  <p:childTnLst>
                                    <p:set>
                                      <p:cBhvr>
                                        <p:cTn id="38" dur="1" fill="hold">
                                          <p:stCondLst>
                                            <p:cond delay="0"/>
                                          </p:stCondLst>
                                        </p:cTn>
                                        <p:tgtEl>
                                          <p:spTgt spid="7"/>
                                        </p:tgtEl>
                                        <p:attrNameLst>
                                          <p:attrName>style.visibility</p:attrName>
                                        </p:attrNameLst>
                                      </p:cBhvr>
                                      <p:to>
                                        <p:strVal val="visible"/>
                                      </p:to>
                                    </p:set>
                                    <p:anim calcmode="lin" valueType="num">
                                      <p:cBhvr>
                                        <p:cTn id="39" dur="25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40" dur="250" fill="hold"/>
                                        <p:tgtEl>
                                          <p:spTgt spid="7"/>
                                        </p:tgtEl>
                                        <p:attrNameLst>
                                          <p:attrName>ppt_y</p:attrName>
                                        </p:attrNameLst>
                                      </p:cBhvr>
                                      <p:tavLst>
                                        <p:tav tm="0">
                                          <p:val>
                                            <p:strVal val="#ppt_y"/>
                                          </p:val>
                                        </p:tav>
                                        <p:tav tm="100000">
                                          <p:val>
                                            <p:strVal val="#ppt_y"/>
                                          </p:val>
                                        </p:tav>
                                      </p:tavLst>
                                    </p:anim>
                                    <p:anim calcmode="lin" valueType="num">
                                      <p:cBhvr>
                                        <p:cTn id="41" dur="25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42" dur="25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43" dur="250" tmFilter="0,0; .5, 1; 1, 1"/>
                                        <p:tgtEl>
                                          <p:spTgt spid="7"/>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fade">
                                      <p:cBhvr>
                                        <p:cTn id="48" dur="1000"/>
                                        <p:tgtEl>
                                          <p:spTgt spid="8"/>
                                        </p:tgtEl>
                                      </p:cBhvr>
                                    </p:animEffect>
                                    <p:anim calcmode="lin" valueType="num">
                                      <p:cBhvr>
                                        <p:cTn id="49" dur="1000" fill="hold"/>
                                        <p:tgtEl>
                                          <p:spTgt spid="8"/>
                                        </p:tgtEl>
                                        <p:attrNameLst>
                                          <p:attrName>ppt_x</p:attrName>
                                        </p:attrNameLst>
                                      </p:cBhvr>
                                      <p:tavLst>
                                        <p:tav tm="0">
                                          <p:val>
                                            <p:strVal val="#ppt_x"/>
                                          </p:val>
                                        </p:tav>
                                        <p:tav tm="100000">
                                          <p:val>
                                            <p:strVal val="#ppt_x"/>
                                          </p:val>
                                        </p:tav>
                                      </p:tavLst>
                                    </p:anim>
                                    <p:anim calcmode="lin" valueType="num">
                                      <p:cBhvr>
                                        <p:cTn id="5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P spid="8"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8D1E14"/>
      </a:dk2>
      <a:lt2>
        <a:srgbClr val="FF744E"/>
      </a:lt2>
      <a:accent1>
        <a:srgbClr val="E9B758"/>
      </a:accent1>
      <a:accent2>
        <a:srgbClr val="FE8943"/>
      </a:accent2>
      <a:accent3>
        <a:srgbClr val="AEA27C"/>
      </a:accent3>
      <a:accent4>
        <a:srgbClr val="90B46E"/>
      </a:accent4>
      <a:accent5>
        <a:srgbClr val="71AEC1"/>
      </a:accent5>
      <a:accent6>
        <a:srgbClr val="C98DE7"/>
      </a:accent6>
      <a:hlink>
        <a:srgbClr val="FF7A22"/>
      </a:hlink>
      <a:folHlink>
        <a:srgbClr val="FDCD86"/>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2000"/>
                <a:satMod val="150000"/>
                <a:lumMod val="15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971C58-AB76-4A2A-B231-5F8CA03CF4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Circuit</Template>
  <TotalTime>1</TotalTime>
  <Words>2036</Words>
  <Application>Microsoft Office PowerPoint</Application>
  <PresentationFormat>Widescreen</PresentationFormat>
  <Paragraphs>89</Paragraphs>
  <Slides>16</Slides>
  <Notes>0</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Microsoft YaHei</vt:lpstr>
      <vt:lpstr>Arial</vt:lpstr>
      <vt:lpstr>Calibri</vt:lpstr>
      <vt:lpstr>Lucida Console</vt:lpstr>
      <vt:lpstr>Sitka Banner</vt:lpstr>
      <vt:lpstr>Tw Cen MT</vt:lpstr>
      <vt:lpstr>Wingdings 3</vt:lpstr>
      <vt:lpstr>Circuit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Raumel Reyes</cp:lastModifiedBy>
  <cp:revision>4342</cp:revision>
  <dcterms:created xsi:type="dcterms:W3CDTF">2018-08-29T04:26:39Z</dcterms:created>
  <dcterms:modified xsi:type="dcterms:W3CDTF">2022-01-21T02:13:20Z</dcterms:modified>
</cp:coreProperties>
</file>