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94"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9DF63"/>
    <a:srgbClr val="FFD757"/>
    <a:srgbClr val="0BA2C5"/>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MingLiU_HKSCS-ExtB" panose="02020500000000000000" pitchFamily="18" charset="-12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654938-73F3-4408-9BEC-5DF8378F036A}"/>
              </a:ext>
            </a:extLst>
          </p:cNvPr>
          <p:cNvSpPr/>
          <p:nvPr/>
        </p:nvSpPr>
        <p:spPr>
          <a:xfrm>
            <a:off x="1020417" y="3999635"/>
            <a:ext cx="60874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Moses to tell the people?</a:t>
            </a:r>
          </a:p>
        </p:txBody>
      </p:sp>
      <p:sp>
        <p:nvSpPr>
          <p:cNvPr id="8" name="Rectangle 7">
            <a:extLst>
              <a:ext uri="{FF2B5EF4-FFF2-40B4-BE49-F238E27FC236}">
                <a16:creationId xmlns:a16="http://schemas.microsoft.com/office/drawing/2014/main" id="{5F825820-9267-4C3B-8278-A169CD3D00B0}"/>
              </a:ext>
            </a:extLst>
          </p:cNvPr>
          <p:cNvSpPr/>
          <p:nvPr/>
        </p:nvSpPr>
        <p:spPr>
          <a:xfrm>
            <a:off x="899410" y="788057"/>
            <a:ext cx="2095458" cy="89084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5BBEA00-828A-47F5-BA80-CF831E21E8C8}"/>
              </a:ext>
            </a:extLst>
          </p:cNvPr>
          <p:cNvSpPr/>
          <p:nvPr/>
        </p:nvSpPr>
        <p:spPr>
          <a:xfrm>
            <a:off x="884420" y="1172379"/>
            <a:ext cx="9705805" cy="25853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0DE40B-8469-4C8E-A56E-763860BEE834}"/>
              </a:ext>
            </a:extLst>
          </p:cNvPr>
          <p:cNvSpPr/>
          <p:nvPr/>
        </p:nvSpPr>
        <p:spPr>
          <a:xfrm>
            <a:off x="1020417" y="4595910"/>
            <a:ext cx="406604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tell Moses to do?</a:t>
            </a:r>
          </a:p>
        </p:txBody>
      </p:sp>
      <p:sp>
        <p:nvSpPr>
          <p:cNvPr id="5" name="Rectangle 4">
            <a:extLst>
              <a:ext uri="{FF2B5EF4-FFF2-40B4-BE49-F238E27FC236}">
                <a16:creationId xmlns:a16="http://schemas.microsoft.com/office/drawing/2014/main" id="{6B60D293-731A-456A-BDD3-E6E5975201C5}"/>
              </a:ext>
            </a:extLst>
          </p:cNvPr>
          <p:cNvSpPr/>
          <p:nvPr/>
        </p:nvSpPr>
        <p:spPr>
          <a:xfrm>
            <a:off x="1020417" y="1187369"/>
            <a:ext cx="955481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Wherefore criest thou unto me? speak unto the children of Israel, that they go forward:</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But lift thou up thy rod, and stretch out thine hand over the sea, and divide it: and the children of Israel shall go on dry ground through the midst of the sea.</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I, behold, I will harden the hearts of the Egyptians, and they shall follow them: and I will get me honour upon Pharaoh, and upon all his host, upon his chariots, and upon his horsemen.</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the Egyptians shall know that I am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when I have gotten me honour upon Pharaoh, upon his chariots, and upon his horsemen.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5CDA2F4-579B-4A25-819F-3B1C0B5EF613}"/>
              </a:ext>
            </a:extLst>
          </p:cNvPr>
          <p:cNvSpPr/>
          <p:nvPr/>
        </p:nvSpPr>
        <p:spPr>
          <a:xfrm>
            <a:off x="1020417" y="818037"/>
            <a:ext cx="1974451" cy="369332"/>
          </a:xfrm>
          <a:prstGeom prst="rect">
            <a:avLst/>
          </a:prstGeom>
        </p:spPr>
        <p:txBody>
          <a:bodyPr wrap="none">
            <a:spAutoFit/>
          </a:bodyPr>
          <a:lstStyle/>
          <a:p>
            <a:pPr fontAlgn="base"/>
            <a:r>
              <a:rPr lang="en-US" b="1" dirty="0">
                <a:solidFill>
                  <a:schemeClr val="bg1"/>
                </a:solidFill>
                <a:latin typeface="Open Sans"/>
              </a:rPr>
              <a:t>Exodus 14:15-18</a:t>
            </a:r>
            <a:endParaRPr lang="en-US" b="1" dirty="0">
              <a:solidFill>
                <a:schemeClr val="bg1"/>
              </a:solidFill>
              <a:effectLst/>
              <a:latin typeface="Open Sans"/>
            </a:endParaRPr>
          </a:p>
        </p:txBody>
      </p:sp>
    </p:spTree>
    <p:extLst>
      <p:ext uri="{BB962C8B-B14F-4D97-AF65-F5344CB8AC3E}">
        <p14:creationId xmlns:p14="http://schemas.microsoft.com/office/powerpoint/2010/main" val="1297775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D9F159-EFF2-4549-8CEC-355AAAF4486F}"/>
              </a:ext>
            </a:extLst>
          </p:cNvPr>
          <p:cNvSpPr/>
          <p:nvPr/>
        </p:nvSpPr>
        <p:spPr>
          <a:xfrm>
            <a:off x="2478153" y="632572"/>
            <a:ext cx="936476" cy="5660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95622E-BC1D-4E7E-A836-86C3178A65D2}"/>
              </a:ext>
            </a:extLst>
          </p:cNvPr>
          <p:cNvSpPr/>
          <p:nvPr/>
        </p:nvSpPr>
        <p:spPr>
          <a:xfrm>
            <a:off x="735492" y="1709530"/>
            <a:ext cx="10151161" cy="484069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6681C7-1257-46FD-AAFD-1E87BAF511A4}"/>
              </a:ext>
            </a:extLst>
          </p:cNvPr>
          <p:cNvSpPr/>
          <p:nvPr/>
        </p:nvSpPr>
        <p:spPr>
          <a:xfrm>
            <a:off x="735490" y="636994"/>
            <a:ext cx="1974451" cy="74651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37A4578-3484-46CA-858A-8289A475A5F2}"/>
              </a:ext>
            </a:extLst>
          </p:cNvPr>
          <p:cNvSpPr/>
          <p:nvPr/>
        </p:nvSpPr>
        <p:spPr>
          <a:xfrm>
            <a:off x="735492" y="1058478"/>
            <a:ext cx="10151161" cy="966983"/>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2F45935-8510-4E9E-B0AF-423722BEC975}"/>
              </a:ext>
            </a:extLst>
          </p:cNvPr>
          <p:cNvSpPr/>
          <p:nvPr/>
        </p:nvSpPr>
        <p:spPr>
          <a:xfrm>
            <a:off x="735491" y="1031937"/>
            <a:ext cx="10151161" cy="107721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 And the angel of God, which went before the camp of Israel, removed and went behind them; and the pillar of the cloud went from before their face, and stood behind them:</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it came between the camp of the Egyptians and the camp of Israel; and it was a cloud and darkness to them, but it gave light by night to these: so that the one came not near the other all the night.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EC9B5E0-8875-4E98-8F6A-D4C006C97361}"/>
              </a:ext>
            </a:extLst>
          </p:cNvPr>
          <p:cNvSpPr/>
          <p:nvPr/>
        </p:nvSpPr>
        <p:spPr>
          <a:xfrm>
            <a:off x="735490" y="701320"/>
            <a:ext cx="1974451" cy="369332"/>
          </a:xfrm>
          <a:prstGeom prst="rect">
            <a:avLst/>
          </a:prstGeom>
        </p:spPr>
        <p:txBody>
          <a:bodyPr wrap="none">
            <a:spAutoFit/>
          </a:bodyPr>
          <a:lstStyle/>
          <a:p>
            <a:pPr fontAlgn="base"/>
            <a:r>
              <a:rPr lang="en-US" b="1" dirty="0">
                <a:solidFill>
                  <a:schemeClr val="bg1"/>
                </a:solidFill>
                <a:latin typeface="Open Sans"/>
              </a:rPr>
              <a:t>Exodus 14:19-20</a:t>
            </a:r>
            <a:endParaRPr lang="en-US" b="1" dirty="0">
              <a:solidFill>
                <a:schemeClr val="bg1"/>
              </a:solidFill>
              <a:effectLst/>
              <a:latin typeface="Open Sans"/>
            </a:endParaRPr>
          </a:p>
        </p:txBody>
      </p:sp>
      <p:sp>
        <p:nvSpPr>
          <p:cNvPr id="5" name="Rectangle 4">
            <a:extLst>
              <a:ext uri="{FF2B5EF4-FFF2-40B4-BE49-F238E27FC236}">
                <a16:creationId xmlns:a16="http://schemas.microsoft.com/office/drawing/2014/main" id="{84344221-A170-4865-BA94-3A0ABB26F5D0}"/>
              </a:ext>
            </a:extLst>
          </p:cNvPr>
          <p:cNvSpPr/>
          <p:nvPr/>
        </p:nvSpPr>
        <p:spPr>
          <a:xfrm>
            <a:off x="735491" y="2018596"/>
            <a:ext cx="10151161" cy="452431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Moses stretched out his hand over the sea; and the </a:t>
            </a:r>
            <a:r>
              <a:rPr lang="en-US" sz="1600" cap="small" dirty="0">
                <a:solidFill>
                  <a:schemeClr val="bg1"/>
                </a:solidFill>
                <a:latin typeface="Arial" panose="020B0604020202020204" pitchFamily="34" charset="0"/>
                <a:cs typeface="Arial" panose="020B0604020202020204" pitchFamily="34" charset="0"/>
              </a:rPr>
              <a:t>Lord </a:t>
            </a:r>
            <a:r>
              <a:rPr lang="en-US" sz="1600" dirty="0">
                <a:solidFill>
                  <a:schemeClr val="bg1"/>
                </a:solidFill>
                <a:latin typeface="Arial" panose="020B0604020202020204" pitchFamily="34" charset="0"/>
                <a:cs typeface="Arial" panose="020B0604020202020204" pitchFamily="34" charset="0"/>
              </a:rPr>
              <a:t>caused the sea to go back by a strong east wind all that night, and made the sea dry land, and the waters were divided.</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the children of Israel went into the midst of the sea upon the dry ground: and the waters were a wall unto them on their right hand, and on their left.</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 And the Egyptians pursued, and went in after them to the midst of the sea, even all Pharaoh’s horses, his chariots, and his horsemen.</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And it came to pass, that in the morning watch the </a:t>
            </a:r>
            <a:r>
              <a:rPr lang="en-US" sz="1600" cap="small" dirty="0">
                <a:solidFill>
                  <a:schemeClr val="bg1"/>
                </a:solidFill>
                <a:latin typeface="Arial" panose="020B0604020202020204" pitchFamily="34" charset="0"/>
                <a:cs typeface="Arial" panose="020B0604020202020204" pitchFamily="34" charset="0"/>
              </a:rPr>
              <a:t>Lord </a:t>
            </a:r>
            <a:r>
              <a:rPr lang="en-US" sz="1600" dirty="0">
                <a:solidFill>
                  <a:schemeClr val="bg1"/>
                </a:solidFill>
                <a:latin typeface="Arial" panose="020B0604020202020204" pitchFamily="34" charset="0"/>
                <a:cs typeface="Arial" panose="020B0604020202020204" pitchFamily="34" charset="0"/>
              </a:rPr>
              <a:t>looked unto the host of the Egyptians through the pillar of fire and of the cloud, and troubled the host of the Egyptians,</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took off their chariot wheels, that they drave them heavily: so that the Egyptians said, Let us flee from the face of Israel; for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fighteth for them against the Egyptians.</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Moses, Stretch out thine hand over the sea, that the waters may come again upon the Egyptians, upon their chariots, and upon their horsemen.</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Moses stretched forth his hand over the sea, and the sea returned to his strength when the morning appeared; and the Egyptians fled against it;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overthrew the Egyptians in the midst of the sea.</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the waters returned, and covered the chariots, and the horsemen, and all the host of Pharaoh that came into the sea after them; there remained not so much as one of them.</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But the children of Israel walked upon dry land in the midst of the sea; and the waters were a wall unto them on their right hand, and on their left.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47F1AD3-4F7D-40E1-BE4F-A531E9B1B4D1}"/>
              </a:ext>
            </a:extLst>
          </p:cNvPr>
          <p:cNvSpPr/>
          <p:nvPr/>
        </p:nvSpPr>
        <p:spPr>
          <a:xfrm>
            <a:off x="2478154" y="701320"/>
            <a:ext cx="936475" cy="369332"/>
          </a:xfrm>
          <a:prstGeom prst="rect">
            <a:avLst/>
          </a:prstGeom>
        </p:spPr>
        <p:txBody>
          <a:bodyPr wrap="none">
            <a:spAutoFit/>
          </a:bodyPr>
          <a:lstStyle/>
          <a:p>
            <a:pPr fontAlgn="base"/>
            <a:r>
              <a:rPr lang="en-US" b="1" dirty="0">
                <a:solidFill>
                  <a:schemeClr val="bg1"/>
                </a:solidFill>
                <a:latin typeface="Open Sans"/>
              </a:rPr>
              <a:t>, 21-29</a:t>
            </a:r>
            <a:endParaRPr lang="en-US" b="1" dirty="0">
              <a:solidFill>
                <a:schemeClr val="bg1"/>
              </a:solidFill>
              <a:effectLst/>
              <a:latin typeface="Open Sans"/>
            </a:endParaRPr>
          </a:p>
        </p:txBody>
      </p:sp>
    </p:spTree>
    <p:extLst>
      <p:ext uri="{BB962C8B-B14F-4D97-AF65-F5344CB8AC3E}">
        <p14:creationId xmlns:p14="http://schemas.microsoft.com/office/powerpoint/2010/main" val="374187015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vertical)">
                                      <p:cBhvr>
                                        <p:cTn id="21" dur="500"/>
                                        <p:tgtEl>
                                          <p:spTgt spid="10"/>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vertical)">
                                      <p:cBhvr>
                                        <p:cTn id="24" dur="500"/>
                                        <p:tgtEl>
                                          <p:spTgt spid="6"/>
                                        </p:tgtEl>
                                      </p:cBhvr>
                                    </p:animEffect>
                                  </p:childTnLst>
                                </p:cTn>
                              </p:par>
                              <p:par>
                                <p:cTn id="25" presetID="14" presetClass="entr" presetSubtype="5"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par>
                                <p:cTn id="28" presetID="14" presetClass="entr" presetSubtype="5"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2"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Moses parting the Red Sea">
            <a:extLst>
              <a:ext uri="{FF2B5EF4-FFF2-40B4-BE49-F238E27FC236}">
                <a16:creationId xmlns:a16="http://schemas.microsoft.com/office/drawing/2014/main" id="{C33C00B8-CECF-4C6F-AEB1-8362715BF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99" y="765012"/>
            <a:ext cx="3631096" cy="21854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2EB20E4-2F98-4272-83EB-87D5F5E91FD1}"/>
              </a:ext>
            </a:extLst>
          </p:cNvPr>
          <p:cNvSpPr/>
          <p:nvPr/>
        </p:nvSpPr>
        <p:spPr>
          <a:xfrm>
            <a:off x="879199" y="3316325"/>
            <a:ext cx="77127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Israelites have to do to be saved from the Egyptians?</a:t>
            </a:r>
          </a:p>
        </p:txBody>
      </p:sp>
      <p:sp>
        <p:nvSpPr>
          <p:cNvPr id="4" name="Rectangle 3">
            <a:extLst>
              <a:ext uri="{FF2B5EF4-FFF2-40B4-BE49-F238E27FC236}">
                <a16:creationId xmlns:a16="http://schemas.microsoft.com/office/drawing/2014/main" id="{60055349-097C-4494-9363-AB192000AB09}"/>
              </a:ext>
            </a:extLst>
          </p:cNvPr>
          <p:cNvSpPr/>
          <p:nvPr/>
        </p:nvSpPr>
        <p:spPr>
          <a:xfrm>
            <a:off x="879199" y="3728363"/>
            <a:ext cx="942229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the Israelites’ situation teach us about the relationship between exercising faith and receiving the Lord’s help in overcoming our challenges?</a:t>
            </a:r>
          </a:p>
        </p:txBody>
      </p:sp>
      <p:pic>
        <p:nvPicPr>
          <p:cNvPr id="6" name="Picture 2" descr="Moses parting the Red Sea">
            <a:extLst>
              <a:ext uri="{FF2B5EF4-FFF2-40B4-BE49-F238E27FC236}">
                <a16:creationId xmlns:a16="http://schemas.microsoft.com/office/drawing/2014/main" id="{200EA296-FFDD-4853-BAD3-73D4FFD99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320" y="1051308"/>
            <a:ext cx="7425359" cy="4469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F0D08C0-45E2-4B3E-9C1C-D2B194D6952A}"/>
              </a:ext>
            </a:extLst>
          </p:cNvPr>
          <p:cNvSpPr/>
          <p:nvPr/>
        </p:nvSpPr>
        <p:spPr>
          <a:xfrm>
            <a:off x="914398" y="4470785"/>
            <a:ext cx="9387097"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exercise faith by doing what the Lord commands, He will provide a way for us to overcome our challenges.</a:t>
            </a:r>
          </a:p>
        </p:txBody>
      </p:sp>
      <p:sp>
        <p:nvSpPr>
          <p:cNvPr id="7" name="Rectangle 6">
            <a:extLst>
              <a:ext uri="{FF2B5EF4-FFF2-40B4-BE49-F238E27FC236}">
                <a16:creationId xmlns:a16="http://schemas.microsoft.com/office/drawing/2014/main" id="{029CCCC8-A5D0-453B-9C71-B81DABB610C8}"/>
              </a:ext>
            </a:extLst>
          </p:cNvPr>
          <p:cNvSpPr/>
          <p:nvPr/>
        </p:nvSpPr>
        <p:spPr>
          <a:xfrm>
            <a:off x="914398" y="5148910"/>
            <a:ext cx="79380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of the challenges or hardships that surround us today?</a:t>
            </a:r>
          </a:p>
        </p:txBody>
      </p:sp>
      <p:sp>
        <p:nvSpPr>
          <p:cNvPr id="8" name="Rectangle 7">
            <a:extLst>
              <a:ext uri="{FF2B5EF4-FFF2-40B4-BE49-F238E27FC236}">
                <a16:creationId xmlns:a16="http://schemas.microsoft.com/office/drawing/2014/main" id="{5383E870-67DB-48CD-B19F-DE62C0D2B823}"/>
              </a:ext>
            </a:extLst>
          </p:cNvPr>
          <p:cNvSpPr/>
          <p:nvPr/>
        </p:nvSpPr>
        <p:spPr>
          <a:xfrm>
            <a:off x="879199" y="5550036"/>
            <a:ext cx="9422296"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exercised faith in the Lord or seen or read about someone else exercising faith in the Lord? How did the Lord provide a way for this person to overcome his or her challenge?</a:t>
            </a:r>
          </a:p>
        </p:txBody>
      </p:sp>
    </p:spTree>
    <p:extLst>
      <p:ext uri="{BB962C8B-B14F-4D97-AF65-F5344CB8AC3E}">
        <p14:creationId xmlns:p14="http://schemas.microsoft.com/office/powerpoint/2010/main" val="17436708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nodeType="after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outVertical)">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edge">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ox(in)">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82449D-D60E-489B-9719-D43E837FD946}"/>
              </a:ext>
            </a:extLst>
          </p:cNvPr>
          <p:cNvSpPr/>
          <p:nvPr/>
        </p:nvSpPr>
        <p:spPr>
          <a:xfrm>
            <a:off x="914400" y="970984"/>
            <a:ext cx="1959460" cy="74651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16F3BE7-14B5-49A2-BED1-278B1F227FD6}"/>
              </a:ext>
            </a:extLst>
          </p:cNvPr>
          <p:cNvSpPr/>
          <p:nvPr/>
        </p:nvSpPr>
        <p:spPr>
          <a:xfrm>
            <a:off x="899407" y="1340128"/>
            <a:ext cx="9848541" cy="120032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6B293D-E827-458E-A3DD-6BC3D48113BC}"/>
              </a:ext>
            </a:extLst>
          </p:cNvPr>
          <p:cNvSpPr/>
          <p:nvPr/>
        </p:nvSpPr>
        <p:spPr>
          <a:xfrm>
            <a:off x="899409" y="1340128"/>
            <a:ext cx="9743607"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Thus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saved Israel that day out of the hand of the Egyptians; and Israel saw the Egyptians dead upon the sea shore.</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Israel saw that great work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did upon the Egyptians: and the people feared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believed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his servant Moses.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90C0AB7-D832-4BA2-B682-8982BEF7FB5C}"/>
              </a:ext>
            </a:extLst>
          </p:cNvPr>
          <p:cNvSpPr/>
          <p:nvPr/>
        </p:nvSpPr>
        <p:spPr>
          <a:xfrm>
            <a:off x="899409" y="970984"/>
            <a:ext cx="1974451" cy="369332"/>
          </a:xfrm>
          <a:prstGeom prst="rect">
            <a:avLst/>
          </a:prstGeom>
        </p:spPr>
        <p:txBody>
          <a:bodyPr wrap="none">
            <a:spAutoFit/>
          </a:bodyPr>
          <a:lstStyle/>
          <a:p>
            <a:pPr fontAlgn="base"/>
            <a:r>
              <a:rPr lang="en-US" b="1" dirty="0">
                <a:solidFill>
                  <a:schemeClr val="bg1"/>
                </a:solidFill>
                <a:latin typeface="Open Sans"/>
              </a:rPr>
              <a:t>Exodus 14:30-31</a:t>
            </a:r>
            <a:endParaRPr lang="en-US" b="1" dirty="0">
              <a:solidFill>
                <a:schemeClr val="bg1"/>
              </a:solidFill>
              <a:effectLst/>
              <a:latin typeface="Open Sans"/>
            </a:endParaRPr>
          </a:p>
        </p:txBody>
      </p:sp>
      <p:sp>
        <p:nvSpPr>
          <p:cNvPr id="5" name="Rectangle 4">
            <a:extLst>
              <a:ext uri="{FF2B5EF4-FFF2-40B4-BE49-F238E27FC236}">
                <a16:creationId xmlns:a16="http://schemas.microsoft.com/office/drawing/2014/main" id="{1A5BA3E9-4F51-4B4D-A5C8-B1CDF59D6205}"/>
              </a:ext>
            </a:extLst>
          </p:cNvPr>
          <p:cNvSpPr/>
          <p:nvPr/>
        </p:nvSpPr>
        <p:spPr>
          <a:xfrm>
            <a:off x="899409" y="2782669"/>
            <a:ext cx="92189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happened to the Israelites because they recognized the works of the Lord?</a:t>
            </a:r>
          </a:p>
        </p:txBody>
      </p:sp>
      <p:sp>
        <p:nvSpPr>
          <p:cNvPr id="6" name="Rectangle 5">
            <a:extLst>
              <a:ext uri="{FF2B5EF4-FFF2-40B4-BE49-F238E27FC236}">
                <a16:creationId xmlns:a16="http://schemas.microsoft.com/office/drawing/2014/main" id="{B6C0D1A1-60D8-43A1-92E6-9612E30F4F27}"/>
              </a:ext>
            </a:extLst>
          </p:cNvPr>
          <p:cNvSpPr/>
          <p:nvPr/>
        </p:nvSpPr>
        <p:spPr>
          <a:xfrm>
            <a:off x="899409" y="3322692"/>
            <a:ext cx="974360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blessing may we receive as we seek to recognize the works of the Lord in our lives? </a:t>
            </a:r>
          </a:p>
        </p:txBody>
      </p:sp>
      <p:sp>
        <p:nvSpPr>
          <p:cNvPr id="7" name="Rectangle 6">
            <a:extLst>
              <a:ext uri="{FF2B5EF4-FFF2-40B4-BE49-F238E27FC236}">
                <a16:creationId xmlns:a16="http://schemas.microsoft.com/office/drawing/2014/main" id="{E0678AC2-E00B-4991-91B9-EAFF7740844F}"/>
              </a:ext>
            </a:extLst>
          </p:cNvPr>
          <p:cNvSpPr/>
          <p:nvPr/>
        </p:nvSpPr>
        <p:spPr>
          <a:xfrm>
            <a:off x="899408" y="3904104"/>
            <a:ext cx="956372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Recognizing the works of the Lord in our lives can help increase our trust and faith in Him.</a:t>
            </a:r>
          </a:p>
        </p:txBody>
      </p:sp>
      <p:sp>
        <p:nvSpPr>
          <p:cNvPr id="8" name="Rectangle 7">
            <a:extLst>
              <a:ext uri="{FF2B5EF4-FFF2-40B4-BE49-F238E27FC236}">
                <a16:creationId xmlns:a16="http://schemas.microsoft.com/office/drawing/2014/main" id="{6AFAEDB1-7607-49BB-AA8B-0DD1456D781E}"/>
              </a:ext>
            </a:extLst>
          </p:cNvPr>
          <p:cNvSpPr/>
          <p:nvPr/>
        </p:nvSpPr>
        <p:spPr>
          <a:xfrm>
            <a:off x="899408" y="4571836"/>
            <a:ext cx="984854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you could do to recognize the Lord’s hand in your life more often?</a:t>
            </a:r>
          </a:p>
        </p:txBody>
      </p:sp>
      <p:sp>
        <p:nvSpPr>
          <p:cNvPr id="9" name="Rectangle 8">
            <a:extLst>
              <a:ext uri="{FF2B5EF4-FFF2-40B4-BE49-F238E27FC236}">
                <a16:creationId xmlns:a16="http://schemas.microsoft.com/office/drawing/2014/main" id="{5C09A49B-95D0-41D0-8D1E-0B5AA1A61EC8}"/>
              </a:ext>
            </a:extLst>
          </p:cNvPr>
          <p:cNvSpPr/>
          <p:nvPr/>
        </p:nvSpPr>
        <p:spPr>
          <a:xfrm>
            <a:off x="899407" y="5239568"/>
            <a:ext cx="97436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recognized the Lord’s power in your life and as a result felt your faith and trust in Him increase?</a:t>
            </a:r>
          </a:p>
        </p:txBody>
      </p:sp>
    </p:spTree>
    <p:extLst>
      <p:ext uri="{BB962C8B-B14F-4D97-AF65-F5344CB8AC3E}">
        <p14:creationId xmlns:p14="http://schemas.microsoft.com/office/powerpoint/2010/main" val="2761899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25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9" dur="25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ppt_y</p:attrName>
                                        </p:attrNameLst>
                                      </p:cBhvr>
                                      <p:tavLst>
                                        <p:tav tm="0">
                                          <p:val>
                                            <p:strVal val="#ppt_y+#ppt_h*1.125000"/>
                                          </p:val>
                                        </p:tav>
                                        <p:tav tm="100000">
                                          <p:val>
                                            <p:strVal val="#ppt_y"/>
                                          </p:val>
                                        </p:tav>
                                      </p:tavLst>
                                    </p:anim>
                                    <p:animEffect transition="in" filter="wipe(up)">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31E204-C06A-4D7C-97AF-76CDE9F08E93}"/>
              </a:ext>
            </a:extLst>
          </p:cNvPr>
          <p:cNvSpPr/>
          <p:nvPr/>
        </p:nvSpPr>
        <p:spPr>
          <a:xfrm>
            <a:off x="3048000" y="2274838"/>
            <a:ext cx="6096000" cy="2308324"/>
          </a:xfrm>
          <a:prstGeom prst="rect">
            <a:avLst/>
          </a:prstGeom>
        </p:spPr>
        <p:txBody>
          <a:bodyPr>
            <a:spAutoFit/>
          </a:bodyPr>
          <a:lstStyle/>
          <a:p>
            <a:pPr algn="ctr" fontAlgn="base"/>
            <a:r>
              <a:rPr lang="en-US" sz="3600" b="1" dirty="0">
                <a:solidFill>
                  <a:srgbClr val="FF6600"/>
                </a:solidFill>
                <a:latin typeface="MV Boli" panose="02000500030200090000" pitchFamily="2" charset="0"/>
                <a:cs typeface="MV Boli" panose="02000500030200090000" pitchFamily="2" charset="0"/>
              </a:rPr>
              <a:t>“Israel praises the Lord and the Lord inspires Moses to heal the waters of Marah”</a:t>
            </a:r>
            <a:endParaRPr lang="en-US" sz="3600" b="1" dirty="0">
              <a:solidFill>
                <a:srgbClr val="FF66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22FFCFA5-4E18-451C-8747-4DD6C888FC02}"/>
              </a:ext>
            </a:extLst>
          </p:cNvPr>
          <p:cNvSpPr/>
          <p:nvPr/>
        </p:nvSpPr>
        <p:spPr>
          <a:xfrm>
            <a:off x="914400" y="968273"/>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15</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365665"/>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2D6455-3C14-4749-8855-F31A8E2D1506}"/>
              </a:ext>
            </a:extLst>
          </p:cNvPr>
          <p:cNvSpPr/>
          <p:nvPr/>
        </p:nvSpPr>
        <p:spPr>
          <a:xfrm>
            <a:off x="1079394" y="1689809"/>
            <a:ext cx="1672254" cy="51374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EF75218-F5DA-4E8D-8D8F-32F178927D6B}"/>
              </a:ext>
            </a:extLst>
          </p:cNvPr>
          <p:cNvSpPr/>
          <p:nvPr/>
        </p:nvSpPr>
        <p:spPr>
          <a:xfrm>
            <a:off x="1079395" y="2018249"/>
            <a:ext cx="7569930" cy="39724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1DC0C77-A5CE-4A1D-80C3-43EF99102CB4}"/>
              </a:ext>
            </a:extLst>
          </p:cNvPr>
          <p:cNvSpPr/>
          <p:nvPr/>
        </p:nvSpPr>
        <p:spPr>
          <a:xfrm>
            <a:off x="1079396" y="968273"/>
            <a:ext cx="45833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you choose to bring and why?</a:t>
            </a:r>
          </a:p>
        </p:txBody>
      </p:sp>
      <p:sp>
        <p:nvSpPr>
          <p:cNvPr id="4" name="Rectangle 3">
            <a:extLst>
              <a:ext uri="{FF2B5EF4-FFF2-40B4-BE49-F238E27FC236}">
                <a16:creationId xmlns:a16="http://schemas.microsoft.com/office/drawing/2014/main" id="{977A2356-A0E8-4B28-A3BE-570B0B3674A8}"/>
              </a:ext>
            </a:extLst>
          </p:cNvPr>
          <p:cNvSpPr/>
          <p:nvPr/>
        </p:nvSpPr>
        <p:spPr>
          <a:xfrm>
            <a:off x="1079396" y="2018249"/>
            <a:ext cx="8064604" cy="369332"/>
          </a:xfrm>
          <a:prstGeom prst="rect">
            <a:avLst/>
          </a:prstGeom>
        </p:spPr>
        <p:txBody>
          <a:bodyPr wrap="square">
            <a:spAutoFit/>
          </a:bodyPr>
          <a:lstStyle/>
          <a:p>
            <a:pPr algn="just"/>
            <a:r>
              <a:rPr lang="en-US" i="1" dirty="0">
                <a:solidFill>
                  <a:schemeClr val="bg1"/>
                </a:solidFill>
                <a:latin typeface="Arial" panose="020B0604020202020204" pitchFamily="34" charset="0"/>
                <a:cs typeface="Arial" panose="020B0604020202020204" pitchFamily="34" charset="0"/>
              </a:rPr>
              <a:t>And the people murmured against Moses, saying, </a:t>
            </a:r>
            <a:r>
              <a:rPr lang="en-US" b="1" dirty="0">
                <a:solidFill>
                  <a:schemeClr val="bg1"/>
                </a:solidFill>
                <a:latin typeface="Arial" panose="020B0604020202020204" pitchFamily="34" charset="0"/>
                <a:cs typeface="Arial" panose="020B0604020202020204" pitchFamily="34" charset="0"/>
              </a:rPr>
              <a:t>What shall we drink?</a:t>
            </a:r>
          </a:p>
        </p:txBody>
      </p:sp>
      <p:sp>
        <p:nvSpPr>
          <p:cNvPr id="5" name="Rectangle 4">
            <a:extLst>
              <a:ext uri="{FF2B5EF4-FFF2-40B4-BE49-F238E27FC236}">
                <a16:creationId xmlns:a16="http://schemas.microsoft.com/office/drawing/2014/main" id="{19FF6079-587D-40D1-B214-3AA1BB783F8B}"/>
              </a:ext>
            </a:extLst>
          </p:cNvPr>
          <p:cNvSpPr/>
          <p:nvPr/>
        </p:nvSpPr>
        <p:spPr>
          <a:xfrm>
            <a:off x="1079396" y="1691881"/>
            <a:ext cx="167225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15:24</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CE93141-7842-48C0-B35A-DDF9583CE74D}"/>
              </a:ext>
            </a:extLst>
          </p:cNvPr>
          <p:cNvSpPr/>
          <p:nvPr/>
        </p:nvSpPr>
        <p:spPr>
          <a:xfrm>
            <a:off x="1079395" y="2713949"/>
            <a:ext cx="707525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could the Israelites have done instead of murmuring?</a:t>
            </a:r>
          </a:p>
        </p:txBody>
      </p:sp>
    </p:spTree>
    <p:extLst>
      <p:ext uri="{BB962C8B-B14F-4D97-AF65-F5344CB8AC3E}">
        <p14:creationId xmlns:p14="http://schemas.microsoft.com/office/powerpoint/2010/main" val="3414866031"/>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800" decel="100000"/>
                                        <p:tgtEl>
                                          <p:spTgt spid="6"/>
                                        </p:tgtEl>
                                      </p:cBhvr>
                                    </p:animEffect>
                                    <p:anim calcmode="lin" valueType="num">
                                      <p:cBhvr>
                                        <p:cTn id="22" dur="800" decel="100000" fill="hold"/>
                                        <p:tgtEl>
                                          <p:spTgt spid="6"/>
                                        </p:tgtEl>
                                        <p:attrNameLst>
                                          <p:attrName>style.rotation</p:attrName>
                                        </p:attrNameLst>
                                      </p:cBhvr>
                                      <p:tavLst>
                                        <p:tav tm="0">
                                          <p:val>
                                            <p:fltVal val="-90"/>
                                          </p:val>
                                        </p:tav>
                                        <p:tav tm="100000">
                                          <p:val>
                                            <p:fltVal val="0"/>
                                          </p:val>
                                        </p:tav>
                                      </p:tavLst>
                                    </p:anim>
                                    <p:anim calcmode="lin" valueType="num">
                                      <p:cBhvr>
                                        <p:cTn id="23" dur="800" decel="100000" fill="hold"/>
                                        <p:tgtEl>
                                          <p:spTgt spid="6"/>
                                        </p:tgtEl>
                                        <p:attrNameLst>
                                          <p:attrName>ppt_x</p:attrName>
                                        </p:attrNameLst>
                                      </p:cBhvr>
                                      <p:tavLst>
                                        <p:tav tm="0">
                                          <p:val>
                                            <p:strVal val="#ppt_x+0.4"/>
                                          </p:val>
                                        </p:tav>
                                        <p:tav tm="100000">
                                          <p:val>
                                            <p:strVal val="#ppt_x-0.05"/>
                                          </p:val>
                                        </p:tav>
                                      </p:tavLst>
                                    </p:anim>
                                    <p:anim calcmode="lin" valueType="num">
                                      <p:cBhvr>
                                        <p:cTn id="24" dur="800" decel="100000" fill="hold"/>
                                        <p:tgtEl>
                                          <p:spTgt spid="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C68771-9850-4054-B9D4-BE7ABCB822DA}"/>
              </a:ext>
            </a:extLst>
          </p:cNvPr>
          <p:cNvSpPr/>
          <p:nvPr/>
        </p:nvSpPr>
        <p:spPr>
          <a:xfrm>
            <a:off x="874425" y="4776183"/>
            <a:ext cx="53655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principle can we learn from this account?</a:t>
            </a:r>
          </a:p>
        </p:txBody>
      </p:sp>
      <p:sp>
        <p:nvSpPr>
          <p:cNvPr id="12" name="Rectangle 11">
            <a:extLst>
              <a:ext uri="{FF2B5EF4-FFF2-40B4-BE49-F238E27FC236}">
                <a16:creationId xmlns:a16="http://schemas.microsoft.com/office/drawing/2014/main" id="{0A9D7C54-75A4-442B-BF93-CFD850AA04C2}"/>
              </a:ext>
            </a:extLst>
          </p:cNvPr>
          <p:cNvSpPr/>
          <p:nvPr/>
        </p:nvSpPr>
        <p:spPr>
          <a:xfrm>
            <a:off x="764496" y="844932"/>
            <a:ext cx="2115606" cy="96887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D3BBA73-17E7-4070-A727-DE41BC19ECBF}"/>
              </a:ext>
            </a:extLst>
          </p:cNvPr>
          <p:cNvSpPr/>
          <p:nvPr/>
        </p:nvSpPr>
        <p:spPr>
          <a:xfrm>
            <a:off x="764498" y="1244244"/>
            <a:ext cx="9893506" cy="270077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D92F9BF-7423-435C-A5CE-E56B1E9A478B}"/>
              </a:ext>
            </a:extLst>
          </p:cNvPr>
          <p:cNvSpPr/>
          <p:nvPr/>
        </p:nvSpPr>
        <p:spPr>
          <a:xfrm>
            <a:off x="874425" y="4045725"/>
            <a:ext cx="978358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the differences between how Moses responded to the situation and how the people responded to it?</a:t>
            </a:r>
          </a:p>
        </p:txBody>
      </p:sp>
      <p:sp>
        <p:nvSpPr>
          <p:cNvPr id="5" name="Rectangle 4">
            <a:extLst>
              <a:ext uri="{FF2B5EF4-FFF2-40B4-BE49-F238E27FC236}">
                <a16:creationId xmlns:a16="http://schemas.microsoft.com/office/drawing/2014/main" id="{E44867DC-09E9-46A2-AEF3-1E1444C34759}"/>
              </a:ext>
            </a:extLst>
          </p:cNvPr>
          <p:cNvSpPr/>
          <p:nvPr/>
        </p:nvSpPr>
        <p:spPr>
          <a:xfrm>
            <a:off x="874425" y="5272293"/>
            <a:ext cx="9783580"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seek the Lord’s guidance through prayer when facing difficulties, He can inspire us to know how to proceed.</a:t>
            </a:r>
          </a:p>
        </p:txBody>
      </p:sp>
      <p:sp>
        <p:nvSpPr>
          <p:cNvPr id="6" name="Rectangle 5">
            <a:extLst>
              <a:ext uri="{FF2B5EF4-FFF2-40B4-BE49-F238E27FC236}">
                <a16:creationId xmlns:a16="http://schemas.microsoft.com/office/drawing/2014/main" id="{0A9FDC82-CB61-4030-AAE4-E2C855B5D1AB}"/>
              </a:ext>
            </a:extLst>
          </p:cNvPr>
          <p:cNvSpPr/>
          <p:nvPr/>
        </p:nvSpPr>
        <p:spPr>
          <a:xfrm>
            <a:off x="874425" y="6082240"/>
            <a:ext cx="97835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has the Lord inspired you as you have sought His guidance in a difficult matter?</a:t>
            </a:r>
          </a:p>
        </p:txBody>
      </p:sp>
      <p:sp>
        <p:nvSpPr>
          <p:cNvPr id="9" name="Rectangle 8">
            <a:extLst>
              <a:ext uri="{FF2B5EF4-FFF2-40B4-BE49-F238E27FC236}">
                <a16:creationId xmlns:a16="http://schemas.microsoft.com/office/drawing/2014/main" id="{BC660443-CD9E-4A67-BA71-B09E675E1102}"/>
              </a:ext>
            </a:extLst>
          </p:cNvPr>
          <p:cNvSpPr/>
          <p:nvPr/>
        </p:nvSpPr>
        <p:spPr>
          <a:xfrm>
            <a:off x="874425" y="1244244"/>
            <a:ext cx="978357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he cried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shewed him a tree, which when he had cast into the waters, the waters were made sweet: there he made for them a statute and an ordinance, and there he proved them,</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said, If thou wilt diligently hearken to the voice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and wilt do that which is right in his sight, and wilt give ear to his commandments, and keep all his statutes, I will put none of these diseases upon thee, which I have brought upon the Egyptians: for I am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that </a:t>
            </a:r>
            <a:r>
              <a:rPr lang="en-US" dirty="0" err="1">
                <a:solidFill>
                  <a:schemeClr val="bg1"/>
                </a:solidFill>
                <a:latin typeface="Arial" panose="020B0604020202020204" pitchFamily="34" charset="0"/>
                <a:cs typeface="Arial" panose="020B0604020202020204" pitchFamily="34" charset="0"/>
              </a:rPr>
              <a:t>healeth</a:t>
            </a:r>
            <a:r>
              <a:rPr lang="en-US" dirty="0">
                <a:solidFill>
                  <a:schemeClr val="bg1"/>
                </a:solidFill>
                <a:latin typeface="Arial" panose="020B0604020202020204" pitchFamily="34" charset="0"/>
                <a:cs typeface="Arial" panose="020B0604020202020204" pitchFamily="34" charset="0"/>
              </a:rPr>
              <a:t> thee.</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 And they came to </a:t>
            </a:r>
            <a:r>
              <a:rPr lang="en-US" dirty="0" err="1">
                <a:solidFill>
                  <a:schemeClr val="bg1"/>
                </a:solidFill>
                <a:latin typeface="Arial" panose="020B0604020202020204" pitchFamily="34" charset="0"/>
                <a:cs typeface="Arial" panose="020B0604020202020204" pitchFamily="34" charset="0"/>
              </a:rPr>
              <a:t>Elim</a:t>
            </a:r>
            <a:r>
              <a:rPr lang="en-US" dirty="0">
                <a:solidFill>
                  <a:schemeClr val="bg1"/>
                </a:solidFill>
                <a:latin typeface="Arial" panose="020B0604020202020204" pitchFamily="34" charset="0"/>
                <a:cs typeface="Arial" panose="020B0604020202020204" pitchFamily="34" charset="0"/>
              </a:rPr>
              <a:t>, where were twelve wells of water, and threescore and ten palm trees: and they encamped there by the waters.</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69F4A43-4100-4D47-BA79-8AF55543FD6F}"/>
              </a:ext>
            </a:extLst>
          </p:cNvPr>
          <p:cNvSpPr/>
          <p:nvPr/>
        </p:nvSpPr>
        <p:spPr>
          <a:xfrm>
            <a:off x="874425" y="874912"/>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15:25-27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0068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46</a:t>
            </a:r>
          </a:p>
        </p:txBody>
      </p:sp>
      <p:sp>
        <p:nvSpPr>
          <p:cNvPr id="5" name="Rectangle 4">
            <a:extLst>
              <a:ext uri="{FF2B5EF4-FFF2-40B4-BE49-F238E27FC236}">
                <a16:creationId xmlns:a16="http://schemas.microsoft.com/office/drawing/2014/main" id="{300014B4-B1AD-43EB-9788-9D0290F22EFC}"/>
              </a:ext>
            </a:extLst>
          </p:cNvPr>
          <p:cNvSpPr/>
          <p:nvPr/>
        </p:nvSpPr>
        <p:spPr>
          <a:xfrm>
            <a:off x="3177576" y="2890391"/>
            <a:ext cx="5836854" cy="1200329"/>
          </a:xfrm>
          <a:prstGeom prst="rect">
            <a:avLst/>
          </a:prstGeom>
        </p:spPr>
        <p:txBody>
          <a:bodyPr wrap="none">
            <a:spAutoFit/>
          </a:bodyPr>
          <a:lstStyle/>
          <a:p>
            <a:pPr algn="ctr" fontAlgn="base"/>
            <a:r>
              <a:rPr lang="en-US" sz="7200" b="1" dirty="0">
                <a:solidFill>
                  <a:schemeClr val="bg1"/>
                </a:solidFill>
                <a:latin typeface="MV Boli" panose="02000500030200090000" pitchFamily="2" charset="0"/>
                <a:cs typeface="MV Boli" panose="02000500030200090000" pitchFamily="2" charset="0"/>
              </a:rPr>
              <a:t>Exodus 14-15</a:t>
            </a:r>
            <a:endParaRPr lang="en-US" sz="7200" b="1" dirty="0">
              <a:solidFill>
                <a:schemeClr val="bg1"/>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66610075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A11409-7A85-4D40-8918-0EE7667B4AAA}"/>
              </a:ext>
            </a:extLst>
          </p:cNvPr>
          <p:cNvSpPr/>
          <p:nvPr/>
        </p:nvSpPr>
        <p:spPr>
          <a:xfrm>
            <a:off x="1056312" y="783607"/>
            <a:ext cx="187743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14:1-14</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00014B4-B1AD-43EB-9788-9D0290F22EFC}"/>
              </a:ext>
            </a:extLst>
          </p:cNvPr>
          <p:cNvSpPr/>
          <p:nvPr/>
        </p:nvSpPr>
        <p:spPr>
          <a:xfrm>
            <a:off x="2847354" y="2890391"/>
            <a:ext cx="6497292" cy="1200329"/>
          </a:xfrm>
          <a:prstGeom prst="rect">
            <a:avLst/>
          </a:prstGeom>
        </p:spPr>
        <p:txBody>
          <a:bodyPr wrap="none">
            <a:spAutoFit/>
          </a:bodyPr>
          <a:lstStyle/>
          <a:p>
            <a:pPr algn="ctr" fontAlgn="base"/>
            <a:r>
              <a:rPr lang="en-US" sz="3600" b="1" dirty="0">
                <a:solidFill>
                  <a:schemeClr val="tx2">
                    <a:lumMod val="75000"/>
                  </a:schemeClr>
                </a:solidFill>
                <a:latin typeface="MV Boli" panose="02000500030200090000" pitchFamily="2" charset="0"/>
                <a:cs typeface="MV Boli" panose="02000500030200090000" pitchFamily="2" charset="0"/>
              </a:rPr>
              <a:t>“The Egyptian army pursues </a:t>
            </a:r>
          </a:p>
          <a:p>
            <a:pPr algn="ctr" fontAlgn="base"/>
            <a:r>
              <a:rPr lang="en-US" sz="3600" b="1" dirty="0">
                <a:solidFill>
                  <a:schemeClr val="tx2">
                    <a:lumMod val="75000"/>
                  </a:schemeClr>
                </a:solidFill>
                <a:latin typeface="MV Boli" panose="02000500030200090000" pitchFamily="2" charset="0"/>
                <a:cs typeface="MV Boli" panose="02000500030200090000" pitchFamily="2" charset="0"/>
              </a:rPr>
              <a:t>the Israelites”</a:t>
            </a:r>
            <a:endParaRPr lang="en-US" sz="3600" b="1" dirty="0">
              <a:solidFill>
                <a:schemeClr val="tx2">
                  <a:lumMod val="7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26472025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A77472-61A9-4113-B2AB-96572D591C04}"/>
              </a:ext>
            </a:extLst>
          </p:cNvPr>
          <p:cNvPicPr>
            <a:picLocks noChangeAspect="1"/>
          </p:cNvPicPr>
          <p:nvPr/>
        </p:nvPicPr>
        <p:blipFill rotWithShape="1">
          <a:blip r:embed="rId2"/>
          <a:srcRect l="28846" t="16796" r="28808" b="20396"/>
          <a:stretch/>
        </p:blipFill>
        <p:spPr>
          <a:xfrm>
            <a:off x="2700996" y="885654"/>
            <a:ext cx="6485208" cy="5408053"/>
          </a:xfrm>
          <a:prstGeom prst="rect">
            <a:avLst/>
          </a:prstGeom>
        </p:spPr>
      </p:pic>
    </p:spTree>
    <p:extLst>
      <p:ext uri="{BB962C8B-B14F-4D97-AF65-F5344CB8AC3E}">
        <p14:creationId xmlns:p14="http://schemas.microsoft.com/office/powerpoint/2010/main" val="2726108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C2EED-00FE-47A7-BBA7-0DC1BB028B58}"/>
              </a:ext>
            </a:extLst>
          </p:cNvPr>
          <p:cNvSpPr/>
          <p:nvPr/>
        </p:nvSpPr>
        <p:spPr>
          <a:xfrm>
            <a:off x="924736" y="3263536"/>
            <a:ext cx="1738860" cy="77517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CA4195C-F922-45F7-953D-3AD9201F8879}"/>
              </a:ext>
            </a:extLst>
          </p:cNvPr>
          <p:cNvSpPr/>
          <p:nvPr/>
        </p:nvSpPr>
        <p:spPr>
          <a:xfrm>
            <a:off x="914397" y="3632868"/>
            <a:ext cx="9923491" cy="147732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4EDB53-4CFC-40E4-9B53-35D7E6A41EB0}"/>
              </a:ext>
            </a:extLst>
          </p:cNvPr>
          <p:cNvSpPr/>
          <p:nvPr/>
        </p:nvSpPr>
        <p:spPr>
          <a:xfrm>
            <a:off x="914399" y="968273"/>
            <a:ext cx="1749197" cy="57571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A2606B8-2A34-49C1-A905-FCDC10816594}"/>
              </a:ext>
            </a:extLst>
          </p:cNvPr>
          <p:cNvSpPr/>
          <p:nvPr/>
        </p:nvSpPr>
        <p:spPr>
          <a:xfrm>
            <a:off x="924736" y="1303409"/>
            <a:ext cx="9803568" cy="82411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BC4DD6-D464-49DB-BFBA-051927AAB290}"/>
              </a:ext>
            </a:extLst>
          </p:cNvPr>
          <p:cNvSpPr/>
          <p:nvPr/>
        </p:nvSpPr>
        <p:spPr>
          <a:xfrm>
            <a:off x="914400" y="1247449"/>
            <a:ext cx="9692640" cy="923330"/>
          </a:xfrm>
          <a:prstGeom prst="rect">
            <a:avLst/>
          </a:prstGeom>
        </p:spPr>
        <p:txBody>
          <a:bodyPr wrap="square">
            <a:spAutoFit/>
          </a:bodyPr>
          <a:lstStyle/>
          <a:p>
            <a:pPr algn="just" fontAlgn="base"/>
            <a:r>
              <a:rPr lang="en-US" b="1" dirty="0">
                <a:solidFill>
                  <a:srgbClr val="333333"/>
                </a:solidFill>
                <a:latin typeface="Arial" panose="020B0604020202020204" pitchFamily="34" charset="0"/>
                <a:cs typeface="Arial" panose="020B0604020202020204" pitchFamily="34" charset="0"/>
              </a:rPr>
              <a:t>1 </a:t>
            </a:r>
            <a:r>
              <a:rPr lang="en-US" dirty="0">
                <a:solidFill>
                  <a:srgbClr val="333333"/>
                </a:solidFill>
                <a:latin typeface="Arial" panose="020B0604020202020204" pitchFamily="34" charset="0"/>
                <a:cs typeface="Arial" panose="020B0604020202020204" pitchFamily="34" charset="0"/>
              </a:rPr>
              <a:t>And the </a:t>
            </a:r>
            <a:r>
              <a:rPr lang="en-US" cap="small" dirty="0">
                <a:solidFill>
                  <a:srgbClr val="333333"/>
                </a:solidFill>
                <a:latin typeface="Arial" panose="020B0604020202020204" pitchFamily="34" charset="0"/>
                <a:cs typeface="Arial" panose="020B0604020202020204" pitchFamily="34" charset="0"/>
              </a:rPr>
              <a:t>Lord</a:t>
            </a:r>
            <a:r>
              <a:rPr lang="en-US" dirty="0">
                <a:solidFill>
                  <a:srgbClr val="333333"/>
                </a:solidFill>
                <a:latin typeface="Arial" panose="020B0604020202020204" pitchFamily="34" charset="0"/>
                <a:cs typeface="Arial" panose="020B0604020202020204" pitchFamily="34" charset="0"/>
              </a:rPr>
              <a:t> spake unto Moses, saying,</a:t>
            </a:r>
          </a:p>
          <a:p>
            <a:pPr algn="just" fontAlgn="base"/>
            <a:r>
              <a:rPr lang="en-US" b="1" dirty="0">
                <a:solidFill>
                  <a:srgbClr val="333333"/>
                </a:solidFill>
                <a:latin typeface="Arial" panose="020B0604020202020204" pitchFamily="34" charset="0"/>
                <a:cs typeface="Arial" panose="020B0604020202020204" pitchFamily="34" charset="0"/>
              </a:rPr>
              <a:t>2 </a:t>
            </a:r>
            <a:r>
              <a:rPr lang="en-US" dirty="0">
                <a:solidFill>
                  <a:srgbClr val="333333"/>
                </a:solidFill>
                <a:latin typeface="Arial" panose="020B0604020202020204" pitchFamily="34" charset="0"/>
                <a:cs typeface="Arial" panose="020B0604020202020204" pitchFamily="34" charset="0"/>
              </a:rPr>
              <a:t>Speak unto the children of Israel, that they turn and encamp before Pi-</a:t>
            </a:r>
            <a:r>
              <a:rPr lang="en-US" dirty="0" err="1">
                <a:solidFill>
                  <a:srgbClr val="333333"/>
                </a:solidFill>
                <a:latin typeface="Arial" panose="020B0604020202020204" pitchFamily="34" charset="0"/>
                <a:cs typeface="Arial" panose="020B0604020202020204" pitchFamily="34" charset="0"/>
              </a:rPr>
              <a:t>hahiroth</a:t>
            </a:r>
            <a:r>
              <a:rPr lang="en-US" dirty="0">
                <a:solidFill>
                  <a:srgbClr val="333333"/>
                </a:solidFill>
                <a:latin typeface="Arial" panose="020B0604020202020204" pitchFamily="34" charset="0"/>
                <a:cs typeface="Arial" panose="020B0604020202020204" pitchFamily="34" charset="0"/>
              </a:rPr>
              <a:t>, between Migdol and the sea, over against Baal-</a:t>
            </a:r>
            <a:r>
              <a:rPr lang="en-US" dirty="0" err="1">
                <a:solidFill>
                  <a:srgbClr val="333333"/>
                </a:solidFill>
                <a:latin typeface="Arial" panose="020B0604020202020204" pitchFamily="34" charset="0"/>
                <a:cs typeface="Arial" panose="020B0604020202020204" pitchFamily="34" charset="0"/>
              </a:rPr>
              <a:t>zephon</a:t>
            </a:r>
            <a:r>
              <a:rPr lang="en-US" dirty="0">
                <a:solidFill>
                  <a:srgbClr val="333333"/>
                </a:solidFill>
                <a:latin typeface="Arial" panose="020B0604020202020204" pitchFamily="34" charset="0"/>
                <a:cs typeface="Arial" panose="020B0604020202020204" pitchFamily="34" charset="0"/>
              </a:rPr>
              <a:t>: before it shall ye encamp by the sea.</a:t>
            </a:r>
            <a:endParaRPr lang="en-US" b="0" i="0" dirty="0">
              <a:solidFill>
                <a:srgbClr val="333333"/>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DEA2A18-353F-4E97-9DC0-037007ADB43B}"/>
              </a:ext>
            </a:extLst>
          </p:cNvPr>
          <p:cNvSpPr/>
          <p:nvPr/>
        </p:nvSpPr>
        <p:spPr>
          <a:xfrm>
            <a:off x="914400" y="968273"/>
            <a:ext cx="1749197" cy="369332"/>
          </a:xfrm>
          <a:prstGeom prst="rect">
            <a:avLst/>
          </a:prstGeom>
        </p:spPr>
        <p:txBody>
          <a:bodyPr wrap="none">
            <a:spAutoFit/>
          </a:bodyPr>
          <a:lstStyle/>
          <a:p>
            <a:pPr fontAlgn="base"/>
            <a:r>
              <a:rPr lang="en-US" b="1">
                <a:solidFill>
                  <a:schemeClr val="bg1"/>
                </a:solidFill>
                <a:latin typeface="Arial" panose="020B0604020202020204" pitchFamily="34" charset="0"/>
                <a:cs typeface="Arial" panose="020B0604020202020204" pitchFamily="34" charset="0"/>
              </a:rPr>
              <a:t>Exodus 14:1-2</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FA0CE1D-E208-4146-870E-78BF25F2B3DB}"/>
              </a:ext>
            </a:extLst>
          </p:cNvPr>
          <p:cNvSpPr/>
          <p:nvPr/>
        </p:nvSpPr>
        <p:spPr>
          <a:xfrm>
            <a:off x="914400" y="2449955"/>
            <a:ext cx="793417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notice about the way the Lord led the children of Israel?</a:t>
            </a:r>
          </a:p>
        </p:txBody>
      </p:sp>
      <p:sp>
        <p:nvSpPr>
          <p:cNvPr id="6" name="Rectangle 5">
            <a:extLst>
              <a:ext uri="{FF2B5EF4-FFF2-40B4-BE49-F238E27FC236}">
                <a16:creationId xmlns:a16="http://schemas.microsoft.com/office/drawing/2014/main" id="{3CCE156C-74FC-4F58-8B08-19DE8E0B6F15}"/>
              </a:ext>
            </a:extLst>
          </p:cNvPr>
          <p:cNvSpPr/>
          <p:nvPr/>
        </p:nvSpPr>
        <p:spPr>
          <a:xfrm>
            <a:off x="914400" y="3624196"/>
            <a:ext cx="9923488"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For Pharaoh will say of the children of Israel, They are entangled in the land, the wilderness hath shut them in.</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I will harden Pharaoh’s heart, that he shall follow after them; and I will be honoured upon Pharaoh, and upon all his host; that the Egyptians may know that I am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they did so.</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F71CAEC-FB4B-4423-9706-2436B565674A}"/>
              </a:ext>
            </a:extLst>
          </p:cNvPr>
          <p:cNvSpPr/>
          <p:nvPr/>
        </p:nvSpPr>
        <p:spPr>
          <a:xfrm>
            <a:off x="914399" y="3263536"/>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14:3-4</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5119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Scale>
                                      <p:cBhvr>
                                        <p:cTn id="1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
                                        </p:tgtEl>
                                        <p:attrNameLst>
                                          <p:attrName>ppt_x</p:attrName>
                                          <p:attrName>ppt_y</p:attrName>
                                        </p:attrNameLst>
                                      </p:cBhvr>
                                    </p:animMotion>
                                    <p:animEffect transition="in" filter="fade">
                                      <p:cBhvr>
                                        <p:cTn id="14" dur="1000"/>
                                        <p:tgtEl>
                                          <p:spTgt spid="1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gtEl>
                                        <p:attrNameLst>
                                          <p:attrName>ppt_x</p:attrName>
                                          <p:attrName>ppt_y</p:attrName>
                                        </p:attrNameLst>
                                      </p:cBhvr>
                                    </p:animMotion>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150EA5-DA42-4909-B7B9-A57B15418974}"/>
              </a:ext>
            </a:extLst>
          </p:cNvPr>
          <p:cNvSpPr/>
          <p:nvPr/>
        </p:nvSpPr>
        <p:spPr>
          <a:xfrm>
            <a:off x="802515" y="968273"/>
            <a:ext cx="1861082" cy="93547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C848C64-6781-4C57-B55E-411DC46BD2F2}"/>
              </a:ext>
            </a:extLst>
          </p:cNvPr>
          <p:cNvSpPr/>
          <p:nvPr/>
        </p:nvSpPr>
        <p:spPr>
          <a:xfrm>
            <a:off x="802515" y="1337605"/>
            <a:ext cx="9813481" cy="313932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BD67624-F887-4C44-8B74-1EC63EFE8ED1}"/>
              </a:ext>
            </a:extLst>
          </p:cNvPr>
          <p:cNvSpPr/>
          <p:nvPr/>
        </p:nvSpPr>
        <p:spPr>
          <a:xfrm>
            <a:off x="914400" y="968273"/>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14:5-9</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5EDC152-3CCC-40EB-B4F7-6DAA503864B6}"/>
              </a:ext>
            </a:extLst>
          </p:cNvPr>
          <p:cNvSpPr/>
          <p:nvPr/>
        </p:nvSpPr>
        <p:spPr>
          <a:xfrm>
            <a:off x="914400" y="1337605"/>
            <a:ext cx="9678572"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And it was told the king of Egypt that the people fled: and the heart of Pharaoh and of his servants was turned against the people, and they said, Why have we done this, that we have let Israel go from serving us?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he made ready his chariot, and took his people with him:</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he took six hundred chosen chariots, and all the chariots of Egypt, and captains over every one of them.</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hardened the heart of Pharaoh king of Egypt, and he pursued after the children of Israel: and the children of Israel went out with an high hand.</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But the Egyptians pursued after them, all the horses and chariots of Pharaoh, and his horsemen, and his army, and overtook them encamping by the sea, beside Pi-</a:t>
            </a:r>
            <a:r>
              <a:rPr lang="en-US" dirty="0" err="1">
                <a:solidFill>
                  <a:schemeClr val="bg1"/>
                </a:solidFill>
                <a:latin typeface="Arial" panose="020B0604020202020204" pitchFamily="34" charset="0"/>
                <a:cs typeface="Arial" panose="020B0604020202020204" pitchFamily="34" charset="0"/>
              </a:rPr>
              <a:t>hahiroth</a:t>
            </a:r>
            <a:r>
              <a:rPr lang="en-US" dirty="0">
                <a:solidFill>
                  <a:schemeClr val="bg1"/>
                </a:solidFill>
                <a:latin typeface="Arial" panose="020B0604020202020204" pitchFamily="34" charset="0"/>
                <a:cs typeface="Arial" panose="020B0604020202020204" pitchFamily="34" charset="0"/>
              </a:rPr>
              <a:t>, before Baal-</a:t>
            </a:r>
            <a:r>
              <a:rPr lang="en-US" dirty="0" err="1">
                <a:solidFill>
                  <a:schemeClr val="bg1"/>
                </a:solidFill>
                <a:latin typeface="Arial" panose="020B0604020202020204" pitchFamily="34" charset="0"/>
                <a:cs typeface="Arial" panose="020B0604020202020204" pitchFamily="34" charset="0"/>
              </a:rPr>
              <a:t>zephon</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F7EE86A-2779-4FD7-AC43-3D0133DF13EA}"/>
              </a:ext>
            </a:extLst>
          </p:cNvPr>
          <p:cNvSpPr/>
          <p:nvPr/>
        </p:nvSpPr>
        <p:spPr>
          <a:xfrm>
            <a:off x="914399" y="4661592"/>
            <a:ext cx="967857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reacted if you had seen Pharaoh’s army coming after you and your family while you were trapped against the sea?</a:t>
            </a:r>
          </a:p>
        </p:txBody>
      </p:sp>
    </p:spTree>
    <p:extLst>
      <p:ext uri="{BB962C8B-B14F-4D97-AF65-F5344CB8AC3E}">
        <p14:creationId xmlns:p14="http://schemas.microsoft.com/office/powerpoint/2010/main" val="1811296042"/>
      </p:ext>
    </p:extLst>
  </p:cSld>
  <p:clrMapOvr>
    <a:masterClrMapping/>
  </p:clrMapOvr>
  <mc:AlternateContent xmlns:mc="http://schemas.openxmlformats.org/markup-compatibility/2006" xmlns:p14="http://schemas.microsoft.com/office/powerpoint/2010/main">
    <mc:Choice Requires="p14">
      <p:transition spd="slow" p14:dur="1500">
        <p:randomBar/>
      </p:transition>
    </mc:Choice>
    <mc:Fallback xmlns="">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0140CB-F99A-48D1-9719-2620E6AA0291}"/>
              </a:ext>
            </a:extLst>
          </p:cNvPr>
          <p:cNvSpPr/>
          <p:nvPr/>
        </p:nvSpPr>
        <p:spPr>
          <a:xfrm>
            <a:off x="1012429" y="6144454"/>
            <a:ext cx="69478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describe the people’s attitude toward Moses?</a:t>
            </a:r>
          </a:p>
        </p:txBody>
      </p:sp>
      <p:sp>
        <p:nvSpPr>
          <p:cNvPr id="12" name="Rectangle 11">
            <a:extLst>
              <a:ext uri="{FF2B5EF4-FFF2-40B4-BE49-F238E27FC236}">
                <a16:creationId xmlns:a16="http://schemas.microsoft.com/office/drawing/2014/main" id="{9A54B134-F9DA-426C-A3CA-7851BFE517F7}"/>
              </a:ext>
            </a:extLst>
          </p:cNvPr>
          <p:cNvSpPr/>
          <p:nvPr/>
        </p:nvSpPr>
        <p:spPr>
          <a:xfrm>
            <a:off x="955918" y="3316564"/>
            <a:ext cx="2093402" cy="95563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6388F17-9377-462A-849F-0CF25717A512}"/>
              </a:ext>
            </a:extLst>
          </p:cNvPr>
          <p:cNvSpPr/>
          <p:nvPr/>
        </p:nvSpPr>
        <p:spPr>
          <a:xfrm>
            <a:off x="955918" y="3657124"/>
            <a:ext cx="9998439" cy="24151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tored Data 9">
            <a:extLst>
              <a:ext uri="{FF2B5EF4-FFF2-40B4-BE49-F238E27FC236}">
                <a16:creationId xmlns:a16="http://schemas.microsoft.com/office/drawing/2014/main" id="{5D0D4176-AD61-43DE-829D-4ED311CCB151}"/>
              </a:ext>
            </a:extLst>
          </p:cNvPr>
          <p:cNvSpPr/>
          <p:nvPr/>
        </p:nvSpPr>
        <p:spPr>
          <a:xfrm>
            <a:off x="1468896" y="713546"/>
            <a:ext cx="10433154" cy="2415100"/>
          </a:xfrm>
          <a:prstGeom prst="flowChartOnlineStorag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B674E8E-2BC2-4116-A2C3-2FAE0F7A5834}"/>
              </a:ext>
            </a:extLst>
          </p:cNvPr>
          <p:cNvSpPr/>
          <p:nvPr/>
        </p:nvSpPr>
        <p:spPr>
          <a:xfrm>
            <a:off x="3723250" y="852046"/>
            <a:ext cx="6363286" cy="2246769"/>
          </a:xfrm>
          <a:prstGeom prst="rect">
            <a:avLst/>
          </a:prstGeom>
        </p:spPr>
        <p:txBody>
          <a:bodyPr wrap="square">
            <a:spAutoFit/>
          </a:bodyPr>
          <a:lstStyle/>
          <a:p>
            <a:pPr algn="just"/>
            <a:r>
              <a:rPr lang="en-US" sz="2000" dirty="0">
                <a:solidFill>
                  <a:schemeClr val="bg1"/>
                </a:solidFill>
                <a:latin typeface="Arial" panose="020B0604020202020204" pitchFamily="34" charset="0"/>
                <a:cs typeface="Arial" panose="020B0604020202020204" pitchFamily="34" charset="0"/>
              </a:rPr>
              <a:t>“The children of Israel [were in a] horrible predicament. … There were chariots behind them, sand dunes on every side, and just a lot of water immediately ahead. … In this case it was literally a matter of life and death” (Jeffrey R. Holland, “Cast Not Away Therefore Your Confidence” [Brigham Young University devotional, Mar. 2, 1999], 4, speeches.byu.edu).</a:t>
            </a:r>
          </a:p>
        </p:txBody>
      </p:sp>
      <p:pic>
        <p:nvPicPr>
          <p:cNvPr id="1026" name="Picture 2" descr="Jeffrey R. Holland">
            <a:extLst>
              <a:ext uri="{FF2B5EF4-FFF2-40B4-BE49-F238E27FC236}">
                <a16:creationId xmlns:a16="http://schemas.microsoft.com/office/drawing/2014/main" id="{12409494-F209-4A3B-AB2D-D7DFD1DBB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915" y="896449"/>
            <a:ext cx="1146810" cy="15252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E0AF72-959C-42FB-9F38-C3438A734786}"/>
              </a:ext>
            </a:extLst>
          </p:cNvPr>
          <p:cNvSpPr/>
          <p:nvPr/>
        </p:nvSpPr>
        <p:spPr>
          <a:xfrm>
            <a:off x="2344616" y="2421706"/>
            <a:ext cx="1492716"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a:t>
            </a:r>
          </a:p>
          <a:p>
            <a:pPr algn="ctr"/>
            <a:r>
              <a:rPr lang="en-US" sz="1200" b="1" dirty="0">
                <a:solidFill>
                  <a:schemeClr val="bg1"/>
                </a:solidFill>
                <a:latin typeface="Arial" panose="020B0604020202020204" pitchFamily="34" charset="0"/>
                <a:cs typeface="Arial" panose="020B0604020202020204" pitchFamily="34" charset="0"/>
              </a:rPr>
              <a:t>Jeffrey R. Holland</a:t>
            </a:r>
            <a:endParaRPr lang="en-US" sz="1200" b="1" dirty="0">
              <a:solidFill>
                <a:schemeClr val="bg1"/>
              </a:solidFill>
            </a:endParaRPr>
          </a:p>
        </p:txBody>
      </p:sp>
      <p:sp>
        <p:nvSpPr>
          <p:cNvPr id="5" name="Rectangle 4">
            <a:extLst>
              <a:ext uri="{FF2B5EF4-FFF2-40B4-BE49-F238E27FC236}">
                <a16:creationId xmlns:a16="http://schemas.microsoft.com/office/drawing/2014/main" id="{7A47DE38-51AC-4DD3-8933-696B72D13D47}"/>
              </a:ext>
            </a:extLst>
          </p:cNvPr>
          <p:cNvSpPr/>
          <p:nvPr/>
        </p:nvSpPr>
        <p:spPr>
          <a:xfrm>
            <a:off x="1012429" y="3697630"/>
            <a:ext cx="9885419"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when Pharaoh drew nigh, the children of Israel lifted up their eyes, and, behold, the Egyptians marched after them; and they were sore afraid: and the children of Israel cried out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they said unto Moses, Because there were no graves in Egypt, hast thou taken us away to die in the wilderness? wherefore hast thou dealt thus with us, to carry us forth out of Egypt?</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Is not this the word that we did tell thee in Egypt, saying, Let us alone, that we may serve the Egyptians? For it had been better for us to serve the Egyptians, than that we should die in the wilderness.</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C51B69F-5366-4724-8D72-ED5DDECBF413}"/>
              </a:ext>
            </a:extLst>
          </p:cNvPr>
          <p:cNvSpPr/>
          <p:nvPr/>
        </p:nvSpPr>
        <p:spPr>
          <a:xfrm>
            <a:off x="1012429" y="3338345"/>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14:10-12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6322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1" grpId="0" animBg="1"/>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4C46DE-C87A-4D57-8166-5CFE3D3D5571}"/>
              </a:ext>
            </a:extLst>
          </p:cNvPr>
          <p:cNvSpPr/>
          <p:nvPr/>
        </p:nvSpPr>
        <p:spPr>
          <a:xfrm>
            <a:off x="1050386" y="2618878"/>
            <a:ext cx="9415975"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Moses meant when he said, </a:t>
            </a:r>
            <a:r>
              <a:rPr lang="en-US" b="1" i="1" dirty="0">
                <a:solidFill>
                  <a:schemeClr val="bg1"/>
                </a:solidFill>
                <a:latin typeface="Arial" panose="020B0604020202020204" pitchFamily="34" charset="0"/>
                <a:cs typeface="Arial" panose="020B0604020202020204" pitchFamily="34" charset="0"/>
              </a:rPr>
              <a:t>“Stand still, and see the salvation of the Lord, … for the Egyptians whom ye have seen to day, ye shall see them again no more for ever”</a:t>
            </a:r>
            <a:r>
              <a:rPr lang="en-US" b="1" dirty="0">
                <a:solidFill>
                  <a:schemeClr val="bg1"/>
                </a:solidFill>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BBE0E973-F511-4D42-8C53-0B2788A775AF}"/>
              </a:ext>
            </a:extLst>
          </p:cNvPr>
          <p:cNvSpPr/>
          <p:nvPr/>
        </p:nvSpPr>
        <p:spPr>
          <a:xfrm>
            <a:off x="1050385" y="923303"/>
            <a:ext cx="2005679"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250D776-EED9-4628-B066-DC815B2508A1}"/>
              </a:ext>
            </a:extLst>
          </p:cNvPr>
          <p:cNvSpPr/>
          <p:nvPr/>
        </p:nvSpPr>
        <p:spPr>
          <a:xfrm>
            <a:off x="1050386" y="1285744"/>
            <a:ext cx="9415975" cy="120032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E957C3E-D202-4B27-B8D6-E479D6AC5407}"/>
              </a:ext>
            </a:extLst>
          </p:cNvPr>
          <p:cNvSpPr/>
          <p:nvPr/>
        </p:nvSpPr>
        <p:spPr>
          <a:xfrm>
            <a:off x="1017365" y="1285743"/>
            <a:ext cx="941597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And Moses said unto the people, Fear ye not, stand still, and see the salvation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he will shew to you to day: for the Egyptians whom ye have seen to day, ye shall see them again no more for ever.</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shall fight for you, and ye shall hold your peace.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DB1F241-6729-45B0-9D33-35D9B59403FD}"/>
              </a:ext>
            </a:extLst>
          </p:cNvPr>
          <p:cNvSpPr/>
          <p:nvPr/>
        </p:nvSpPr>
        <p:spPr>
          <a:xfrm>
            <a:off x="1050387" y="96827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14:13-14</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9F777F7-E6DD-4C5F-9D02-ADDB60379C3B}"/>
              </a:ext>
            </a:extLst>
          </p:cNvPr>
          <p:cNvSpPr/>
          <p:nvPr/>
        </p:nvSpPr>
        <p:spPr>
          <a:xfrm>
            <a:off x="1050386" y="3675013"/>
            <a:ext cx="70666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 shall fight for you”?</a:t>
            </a:r>
          </a:p>
        </p:txBody>
      </p:sp>
    </p:spTree>
    <p:extLst>
      <p:ext uri="{BB962C8B-B14F-4D97-AF65-F5344CB8AC3E}">
        <p14:creationId xmlns:p14="http://schemas.microsoft.com/office/powerpoint/2010/main" val="12528798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B0EED-D523-45BF-A6F0-55488605B869}"/>
              </a:ext>
            </a:extLst>
          </p:cNvPr>
          <p:cNvSpPr/>
          <p:nvPr/>
        </p:nvSpPr>
        <p:spPr>
          <a:xfrm>
            <a:off x="3048000" y="2274838"/>
            <a:ext cx="6096000" cy="2308324"/>
          </a:xfrm>
          <a:prstGeom prst="rect">
            <a:avLst/>
          </a:prstGeom>
        </p:spPr>
        <p:txBody>
          <a:bodyPr>
            <a:spAutoFit/>
          </a:bodyPr>
          <a:lstStyle/>
          <a:p>
            <a:pPr algn="ctr" fontAlgn="base"/>
            <a:r>
              <a:rPr lang="en-US" sz="3600" b="1" dirty="0">
                <a:solidFill>
                  <a:srgbClr val="FF6600"/>
                </a:solidFill>
                <a:latin typeface="MV Boli" panose="02000500030200090000" pitchFamily="2" charset="0"/>
                <a:cs typeface="MV Boli" panose="02000500030200090000" pitchFamily="2" charset="0"/>
              </a:rPr>
              <a:t>“The children of Israel pass through the Red Sea, and the Egyptian army is drowned”</a:t>
            </a:r>
            <a:endParaRPr lang="en-US" sz="3600" b="1" dirty="0">
              <a:solidFill>
                <a:srgbClr val="FF66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657B01C7-FD99-4020-A7D6-7290E05C48F8}"/>
              </a:ext>
            </a:extLst>
          </p:cNvPr>
          <p:cNvSpPr/>
          <p:nvPr/>
        </p:nvSpPr>
        <p:spPr>
          <a:xfrm>
            <a:off x="1073549" y="783607"/>
            <a:ext cx="1974451" cy="369332"/>
          </a:xfrm>
          <a:prstGeom prst="rect">
            <a:avLst/>
          </a:prstGeom>
        </p:spPr>
        <p:txBody>
          <a:bodyPr wrap="none">
            <a:spAutoFit/>
          </a:bodyPr>
          <a:lstStyle/>
          <a:p>
            <a:pPr fontAlgn="base"/>
            <a:r>
              <a:rPr lang="en-US" b="1" dirty="0">
                <a:solidFill>
                  <a:schemeClr val="bg1"/>
                </a:solidFill>
                <a:latin typeface="Open Sans"/>
              </a:rPr>
              <a:t>Exodus 14:15-31</a:t>
            </a:r>
            <a:endParaRPr lang="en-US" b="1" dirty="0">
              <a:solidFill>
                <a:schemeClr val="bg1"/>
              </a:solidFill>
              <a:effectLst/>
              <a:latin typeface="Open Sans"/>
            </a:endParaRPr>
          </a:p>
        </p:txBody>
      </p:sp>
    </p:spTree>
    <p:extLst>
      <p:ext uri="{BB962C8B-B14F-4D97-AF65-F5344CB8AC3E}">
        <p14:creationId xmlns:p14="http://schemas.microsoft.com/office/powerpoint/2010/main" val="15316512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1852</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MingLiU_HKSCS-ExtB</vt:lpstr>
      <vt:lpstr>Arial</vt:lpstr>
      <vt:lpstr>Calibri</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4319</cp:revision>
  <dcterms:created xsi:type="dcterms:W3CDTF">2018-08-29T04:26:39Z</dcterms:created>
  <dcterms:modified xsi:type="dcterms:W3CDTF">2022-01-21T02:11:30Z</dcterms:modified>
</cp:coreProperties>
</file>