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68" r:id="rId1"/>
  </p:sldMasterIdLst>
  <p:notesMasterIdLst>
    <p:notesMasterId r:id="rId17"/>
  </p:notesMasterIdLst>
  <p:sldIdLst>
    <p:sldId id="296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ld Esquerra" initials="RE" lastIdx="2" clrIdx="0">
    <p:extLst>
      <p:ext uri="{19B8F6BF-5375-455C-9EA6-DF929625EA0E}">
        <p15:presenceInfo xmlns:p15="http://schemas.microsoft.com/office/powerpoint/2012/main" userId="cdeda1aeaf90b9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A2C5"/>
    <a:srgbClr val="FF6600"/>
    <a:srgbClr val="B9DF63"/>
    <a:srgbClr val="D88028"/>
    <a:srgbClr val="E97159"/>
    <a:srgbClr val="FFD757"/>
    <a:srgbClr val="6F7CBF"/>
    <a:srgbClr val="801A12"/>
    <a:srgbClr val="D6E51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E6F4-4A24-4637-903E-B0B1742766B0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F80BE-C61D-4FF6-A9D6-85F634C9F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7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5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8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397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88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0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2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92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0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0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9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39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74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4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3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9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://www.teinteresasaber.com/2012/06/juan-de-jerusalen-el-templario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36000"/>
            <a:lum/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48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769" r:id="rId1"/>
    <p:sldLayoutId id="2147485770" r:id="rId2"/>
    <p:sldLayoutId id="2147485771" r:id="rId3"/>
    <p:sldLayoutId id="2147485772" r:id="rId4"/>
    <p:sldLayoutId id="2147485773" r:id="rId5"/>
    <p:sldLayoutId id="2147485774" r:id="rId6"/>
    <p:sldLayoutId id="2147485775" r:id="rId7"/>
    <p:sldLayoutId id="2147485776" r:id="rId8"/>
    <p:sldLayoutId id="2147485777" r:id="rId9"/>
    <p:sldLayoutId id="2147485778" r:id="rId10"/>
    <p:sldLayoutId id="2147485779" r:id="rId11"/>
    <p:sldLayoutId id="2147485780" r:id="rId12"/>
    <p:sldLayoutId id="2147485781" r:id="rId13"/>
    <p:sldLayoutId id="2147485782" r:id="rId14"/>
    <p:sldLayoutId id="2147485783" r:id="rId15"/>
    <p:sldLayoutId id="2147485784" r:id="rId16"/>
    <p:sldLayoutId id="2147485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561AD48-C1FF-4315-91C1-654541E58BDD}"/>
              </a:ext>
            </a:extLst>
          </p:cNvPr>
          <p:cNvSpPr txBox="1"/>
          <p:nvPr/>
        </p:nvSpPr>
        <p:spPr>
          <a:xfrm>
            <a:off x="7050157" y="2914759"/>
            <a:ext cx="393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SEMINARY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95994769-E07E-4BCC-9093-02228E6DA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D9B082-3804-4B27-8DBC-DC12E98C296E}"/>
              </a:ext>
            </a:extLst>
          </p:cNvPr>
          <p:cNvSpPr/>
          <p:nvPr/>
        </p:nvSpPr>
        <p:spPr>
          <a:xfrm>
            <a:off x="0" y="5082725"/>
            <a:ext cx="6268281" cy="1050789"/>
          </a:xfrm>
          <a:prstGeom prst="rect">
            <a:avLst/>
          </a:prstGeom>
          <a:solidFill>
            <a:srgbClr val="FFD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53D80-1807-47DD-9F91-3E3FDD322FB6}"/>
              </a:ext>
            </a:extLst>
          </p:cNvPr>
          <p:cNvSpPr txBox="1"/>
          <p:nvPr/>
        </p:nvSpPr>
        <p:spPr>
          <a:xfrm>
            <a:off x="2073967" y="5377286"/>
            <a:ext cx="212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Old Testament</a:t>
            </a:r>
          </a:p>
        </p:txBody>
      </p:sp>
    </p:spTree>
    <p:extLst>
      <p:ext uri="{BB962C8B-B14F-4D97-AF65-F5344CB8AC3E}">
        <p14:creationId xmlns:p14="http://schemas.microsoft.com/office/powerpoint/2010/main" val="1366171026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A09BD8-75DA-4140-89A3-90C6F9BCF029}"/>
              </a:ext>
            </a:extLst>
          </p:cNvPr>
          <p:cNvSpPr/>
          <p:nvPr/>
        </p:nvSpPr>
        <p:spPr>
          <a:xfrm>
            <a:off x="2244625" y="891329"/>
            <a:ext cx="7702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Lord remembers and fulfills His covenants.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453847-2668-4BB6-9E0D-BBA714F17F82}"/>
              </a:ext>
            </a:extLst>
          </p:cNvPr>
          <p:cNvSpPr/>
          <p:nvPr/>
        </p:nvSpPr>
        <p:spPr>
          <a:xfrm>
            <a:off x="906362" y="1934946"/>
            <a:ext cx="9674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might having faith that the Lord remembers and fulfills His covenants have helped Moses and the Israelites at this difficult time?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C0522D-28A0-4702-9F5A-00E7405A5092}"/>
              </a:ext>
            </a:extLst>
          </p:cNvPr>
          <p:cNvSpPr/>
          <p:nvPr/>
        </p:nvSpPr>
        <p:spPr>
          <a:xfrm>
            <a:off x="1316166" y="3624894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…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B0F35E-F036-49CE-A0F6-D41EFFC6D29E}"/>
              </a:ext>
            </a:extLst>
          </p:cNvPr>
          <p:cNvSpPr/>
          <p:nvPr/>
        </p:nvSpPr>
        <p:spPr>
          <a:xfrm>
            <a:off x="689112" y="3207026"/>
            <a:ext cx="6811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did the Lord say He would do for the children of Israel?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4FB7C-1F3D-4D52-AFAA-EA340E78CACF}"/>
              </a:ext>
            </a:extLst>
          </p:cNvPr>
          <p:cNvSpPr/>
          <p:nvPr/>
        </p:nvSpPr>
        <p:spPr>
          <a:xfrm>
            <a:off x="4704519" y="779683"/>
            <a:ext cx="1563757" cy="5467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D1AD39-75CD-4451-9977-665B5244F164}"/>
              </a:ext>
            </a:extLst>
          </p:cNvPr>
          <p:cNvSpPr/>
          <p:nvPr/>
        </p:nvSpPr>
        <p:spPr>
          <a:xfrm>
            <a:off x="636104" y="1152939"/>
            <a:ext cx="9727097" cy="2019701"/>
          </a:xfrm>
          <a:prstGeom prst="roundRect">
            <a:avLst/>
          </a:prstGeom>
          <a:solidFill>
            <a:srgbClr val="0BA2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96E79B-BC00-4468-A772-3C96DD1684F0}"/>
              </a:ext>
            </a:extLst>
          </p:cNvPr>
          <p:cNvSpPr/>
          <p:nvPr/>
        </p:nvSpPr>
        <p:spPr>
          <a:xfrm>
            <a:off x="689112" y="3645674"/>
            <a:ext cx="9727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you had been in the Israelites’ position, which “I will” statement might have been most meaningful to you?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F44907-589D-48B8-8E83-A562AEABA30A}"/>
              </a:ext>
            </a:extLst>
          </p:cNvPr>
          <p:cNvSpPr/>
          <p:nvPr/>
        </p:nvSpPr>
        <p:spPr>
          <a:xfrm>
            <a:off x="689111" y="4350678"/>
            <a:ext cx="959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truth do you see in verse 6 that can apply to us as well as the ancient Israelites?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7B0149-36C5-47DF-B6C4-9F4F5FC4BE81}"/>
              </a:ext>
            </a:extLst>
          </p:cNvPr>
          <p:cNvSpPr/>
          <p:nvPr/>
        </p:nvSpPr>
        <p:spPr>
          <a:xfrm>
            <a:off x="689112" y="4823653"/>
            <a:ext cx="9727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Lord has power to redeem us from bondage and to lighten or remove our burdens.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DC9C3-D491-458E-B3E1-B160CF0B82B9}"/>
              </a:ext>
            </a:extLst>
          </p:cNvPr>
          <p:cNvSpPr/>
          <p:nvPr/>
        </p:nvSpPr>
        <p:spPr>
          <a:xfrm>
            <a:off x="689111" y="5635182"/>
            <a:ext cx="5788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are some things that can put us in bondage?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7BD40C-A0B1-4083-824B-DB4C36B061B0}"/>
              </a:ext>
            </a:extLst>
          </p:cNvPr>
          <p:cNvSpPr/>
          <p:nvPr/>
        </p:nvSpPr>
        <p:spPr>
          <a:xfrm>
            <a:off x="689111" y="6124088"/>
            <a:ext cx="8097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types of burdens can the Savior lighten or remove from our lives?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F0ECB1-F910-4C5A-BE13-A06B06E10F17}"/>
              </a:ext>
            </a:extLst>
          </p:cNvPr>
          <p:cNvSpPr/>
          <p:nvPr/>
        </p:nvSpPr>
        <p:spPr>
          <a:xfrm>
            <a:off x="689115" y="1141315"/>
            <a:ext cx="96740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Wherefore say unto the children of Israel, I am 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I will bring you out from under the burdens of the Egyptians, and I will rid you out of their bondage, and I will redeem you with a stretched out arm, and with great judgments: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will take you to me for a people, and I will be to you a God: and ye shall know that I am 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your God, which bringeth you out from under the burdens of the Egyptians.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will bring you in unto the land, concerning the which I did swear to give it to Abraham, to Isaac, and to Jacob; and I will give it you for an heritage: I am 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559F27-5758-4B22-8045-9D31B888DEE2}"/>
              </a:ext>
            </a:extLst>
          </p:cNvPr>
          <p:cNvSpPr/>
          <p:nvPr/>
        </p:nvSpPr>
        <p:spPr>
          <a:xfrm>
            <a:off x="4684903" y="775833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 6:6-8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2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4" grpId="0"/>
      <p:bldP spid="4" grpId="1"/>
      <p:bldP spid="5" grpId="0"/>
      <p:bldP spid="6" grpId="0" build="p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0C2A5A-7072-4493-848F-B4092588E32A}"/>
              </a:ext>
            </a:extLst>
          </p:cNvPr>
          <p:cNvSpPr/>
          <p:nvPr/>
        </p:nvSpPr>
        <p:spPr>
          <a:xfrm>
            <a:off x="4931334" y="1092656"/>
            <a:ext cx="1417983" cy="49760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BAD869-DEE0-4BC7-826C-096D87121BF4}"/>
              </a:ext>
            </a:extLst>
          </p:cNvPr>
          <p:cNvSpPr/>
          <p:nvPr/>
        </p:nvSpPr>
        <p:spPr>
          <a:xfrm>
            <a:off x="848136" y="1450609"/>
            <a:ext cx="9607828" cy="646331"/>
          </a:xfrm>
          <a:prstGeom prst="roundRect">
            <a:avLst/>
          </a:prstGeom>
          <a:solidFill>
            <a:srgbClr val="0BA2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9A34A8-5EA6-4C0F-922F-46E6196E6BDD}"/>
              </a:ext>
            </a:extLst>
          </p:cNvPr>
          <p:cNvSpPr/>
          <p:nvPr/>
        </p:nvSpPr>
        <p:spPr>
          <a:xfrm>
            <a:off x="848139" y="1450609"/>
            <a:ext cx="9607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will take you to me for a people, and I will be to you a God: and ye shall know that I am 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your God, which bringeth you out from under the burdens of the Egyptians.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C799BE-0DD0-4479-9939-DEDDDF21396F}"/>
              </a:ext>
            </a:extLst>
          </p:cNvPr>
          <p:cNvSpPr/>
          <p:nvPr/>
        </p:nvSpPr>
        <p:spPr>
          <a:xfrm>
            <a:off x="4944164" y="1070941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 6:7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07CE6D-03D0-4A19-871A-3FABC98870C5}"/>
              </a:ext>
            </a:extLst>
          </p:cNvPr>
          <p:cNvSpPr/>
          <p:nvPr/>
        </p:nvSpPr>
        <p:spPr>
          <a:xfrm>
            <a:off x="848139" y="2316718"/>
            <a:ext cx="9607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would the children of Israel come to know as the Lord delivered them from their difficulties?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958D34-B26F-45A3-9015-E3A656C22385}"/>
              </a:ext>
            </a:extLst>
          </p:cNvPr>
          <p:cNvSpPr/>
          <p:nvPr/>
        </p:nvSpPr>
        <p:spPr>
          <a:xfrm>
            <a:off x="848138" y="3033345"/>
            <a:ext cx="7023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truth can we learn from the Lord’s promise in verse 7?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528B84-0F92-426B-AD3C-8DC4FEC65C5D}"/>
              </a:ext>
            </a:extLst>
          </p:cNvPr>
          <p:cNvSpPr/>
          <p:nvPr/>
        </p:nvSpPr>
        <p:spPr>
          <a:xfrm>
            <a:off x="848137" y="3636248"/>
            <a:ext cx="8812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we experience the Lord’s help during our difficulties, we can come to know Him.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9BF7CC-7AF1-475D-9F7E-6B63125F690A}"/>
              </a:ext>
            </a:extLst>
          </p:cNvPr>
          <p:cNvSpPr/>
          <p:nvPr/>
        </p:nvSpPr>
        <p:spPr>
          <a:xfrm>
            <a:off x="848136" y="4295653"/>
            <a:ext cx="7354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can being delivered by the Lord help us come to know Him?</a:t>
            </a:r>
          </a:p>
        </p:txBody>
      </p:sp>
    </p:spTree>
    <p:extLst>
      <p:ext uri="{BB962C8B-B14F-4D97-AF65-F5344CB8AC3E}">
        <p14:creationId xmlns:p14="http://schemas.microsoft.com/office/powerpoint/2010/main" val="5507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5" grpId="0"/>
      <p:bldP spid="6" grpId="0"/>
      <p:bldP spid="7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69CB152-56CB-458A-91D9-B276028B3C53}"/>
              </a:ext>
            </a:extLst>
          </p:cNvPr>
          <p:cNvSpPr/>
          <p:nvPr/>
        </p:nvSpPr>
        <p:spPr>
          <a:xfrm>
            <a:off x="4757530" y="3380384"/>
            <a:ext cx="1855305" cy="6463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63A91D-877B-4B31-B673-EFA8B2848339}"/>
              </a:ext>
            </a:extLst>
          </p:cNvPr>
          <p:cNvSpPr/>
          <p:nvPr/>
        </p:nvSpPr>
        <p:spPr>
          <a:xfrm>
            <a:off x="896725" y="3754185"/>
            <a:ext cx="9769062" cy="1200329"/>
          </a:xfrm>
          <a:prstGeom prst="roundRect">
            <a:avLst/>
          </a:prstGeom>
          <a:solidFill>
            <a:srgbClr val="0BA2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BB1ED0-9EF3-4607-90A6-3E0932B6F874}"/>
              </a:ext>
            </a:extLst>
          </p:cNvPr>
          <p:cNvSpPr/>
          <p:nvPr/>
        </p:nvSpPr>
        <p:spPr>
          <a:xfrm>
            <a:off x="4890054" y="959914"/>
            <a:ext cx="1577009" cy="5277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0C7DB1-50E8-45B2-9E0D-E6A7EB5C8DA1}"/>
              </a:ext>
            </a:extLst>
          </p:cNvPr>
          <p:cNvSpPr/>
          <p:nvPr/>
        </p:nvSpPr>
        <p:spPr>
          <a:xfrm>
            <a:off x="925442" y="1324065"/>
            <a:ext cx="9660833" cy="646331"/>
          </a:xfrm>
          <a:prstGeom prst="roundRect">
            <a:avLst/>
          </a:prstGeom>
          <a:solidFill>
            <a:srgbClr val="0BA2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2C2DA6-D18E-4EE9-9148-9207D0358F33}"/>
              </a:ext>
            </a:extLst>
          </p:cNvPr>
          <p:cNvSpPr/>
          <p:nvPr/>
        </p:nvSpPr>
        <p:spPr>
          <a:xfrm>
            <a:off x="927654" y="1324065"/>
            <a:ext cx="9660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Moses spake so unto the children of Israel: but they hearkened not unto Moses for anguish of spirit, and for cruel bondage.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36547B-3643-42CF-BC08-D3DEBC1DB340}"/>
              </a:ext>
            </a:extLst>
          </p:cNvPr>
          <p:cNvSpPr/>
          <p:nvPr/>
        </p:nvSpPr>
        <p:spPr>
          <a:xfrm>
            <a:off x="4950794" y="954733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 6:9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68E62C-B4EB-4BF2-9A0C-3BACB6D1687D}"/>
              </a:ext>
            </a:extLst>
          </p:cNvPr>
          <p:cNvSpPr/>
          <p:nvPr/>
        </p:nvSpPr>
        <p:spPr>
          <a:xfrm>
            <a:off x="927653" y="2141522"/>
            <a:ext cx="6957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did the children of Israel respond to Moses’s message?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6AAB12-6B9D-45E6-9637-1D3576B8CF24}"/>
              </a:ext>
            </a:extLst>
          </p:cNvPr>
          <p:cNvSpPr/>
          <p:nvPr/>
        </p:nvSpPr>
        <p:spPr>
          <a:xfrm>
            <a:off x="927653" y="2657276"/>
            <a:ext cx="9658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do you think they reacted that way? What might have caused them to have “anguish of spirit”?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EF3F2-4A4F-4243-99B8-083224DAA12D}"/>
              </a:ext>
            </a:extLst>
          </p:cNvPr>
          <p:cNvSpPr/>
          <p:nvPr/>
        </p:nvSpPr>
        <p:spPr>
          <a:xfrm>
            <a:off x="925442" y="3746982"/>
            <a:ext cx="9769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spake unto Moses, saying,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in, speak unto Pharaoh king of Egypt, that he let the children of Israel go out of his land.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Moses spake before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saying, Behold, the children of Israel have not hearkened unto me; how then shall Pharaoh hear me, who am of uncircumcised lips?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942AD-2DA9-4F13-AC10-4DCF6143CD92}"/>
              </a:ext>
            </a:extLst>
          </p:cNvPr>
          <p:cNvSpPr/>
          <p:nvPr/>
        </p:nvSpPr>
        <p:spPr>
          <a:xfrm>
            <a:off x="4765593" y="338485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 6:10-12	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46365C-9254-462B-A717-42DE871ED945}"/>
              </a:ext>
            </a:extLst>
          </p:cNvPr>
          <p:cNvSpPr/>
          <p:nvPr/>
        </p:nvSpPr>
        <p:spPr>
          <a:xfrm>
            <a:off x="949737" y="5080193"/>
            <a:ext cx="8470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do you think Moses was concerned about doing what the Lord asked?</a:t>
            </a:r>
          </a:p>
        </p:txBody>
      </p:sp>
    </p:spTree>
    <p:extLst>
      <p:ext uri="{BB962C8B-B14F-4D97-AF65-F5344CB8AC3E}">
        <p14:creationId xmlns:p14="http://schemas.microsoft.com/office/powerpoint/2010/main" val="2588230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4" grpId="0"/>
      <p:bldP spid="5" grpId="0"/>
      <p:bldP spid="6" grpId="0"/>
      <p:bldP spid="7" grpId="0"/>
      <p:bldP spid="8" grpId="0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2A5BCB-A180-435A-B417-8D120DBA7D83}"/>
              </a:ext>
            </a:extLst>
          </p:cNvPr>
          <p:cNvSpPr/>
          <p:nvPr/>
        </p:nvSpPr>
        <p:spPr>
          <a:xfrm>
            <a:off x="6043860" y="1600512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did the Lord respond?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8C5A74-6AF2-4298-869B-45FA43ABB2FA}"/>
              </a:ext>
            </a:extLst>
          </p:cNvPr>
          <p:cNvSpPr/>
          <p:nvPr/>
        </p:nvSpPr>
        <p:spPr>
          <a:xfrm>
            <a:off x="-3758051" y="2473835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did the Lord respond?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6699A8-BFF8-445C-B0F9-338B157D30D0}"/>
              </a:ext>
            </a:extLst>
          </p:cNvPr>
          <p:cNvSpPr/>
          <p:nvPr/>
        </p:nvSpPr>
        <p:spPr>
          <a:xfrm>
            <a:off x="5022574" y="1046921"/>
            <a:ext cx="1669774" cy="5830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F346C0-9667-43CD-86B3-04CD4442B50C}"/>
              </a:ext>
            </a:extLst>
          </p:cNvPr>
          <p:cNvSpPr/>
          <p:nvPr/>
        </p:nvSpPr>
        <p:spPr>
          <a:xfrm>
            <a:off x="1139687" y="1431235"/>
            <a:ext cx="9488556" cy="92333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26B210-9200-4808-AC7B-A60296467223}"/>
              </a:ext>
            </a:extLst>
          </p:cNvPr>
          <p:cNvSpPr/>
          <p:nvPr/>
        </p:nvSpPr>
        <p:spPr>
          <a:xfrm>
            <a:off x="1139687" y="1431235"/>
            <a:ext cx="9422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spake unto Moses and unto Aaron, and gave them a charge unto the children of Israel, and unto Pharaoh king of Egypt, to bring the children of Israel out of the land of Egypt.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8A259B-1EAC-4AE0-9B60-B91DC3498198}"/>
              </a:ext>
            </a:extLst>
          </p:cNvPr>
          <p:cNvSpPr/>
          <p:nvPr/>
        </p:nvSpPr>
        <p:spPr>
          <a:xfrm>
            <a:off x="5078828" y="1061903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 6:13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7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125 L 0.21198 0.00764 C 0.25612 0.03774 0.322 0.05394 0.39206 0.05394 C 0.47109 0.05394 0.5345 0.03774 0.57864 0.00764 L 0.79075 -0.12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89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01 0.00231 L 0.00235 0.05926 C 0.09206 0.07153 0.14362 0.08935 0.14362 0.1081 C 0.14362 0.12963 0.09206 0.14653 0.00235 0.1588 L -0.39401 0.2162 " pathEditMode="relative" rAng="0" ptsTypes="AAAAA">
                                      <p:cBhvr>
                                        <p:cTn id="8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1B62C0-496B-47BF-A6CA-453A6241B8F4}"/>
              </a:ext>
            </a:extLst>
          </p:cNvPr>
          <p:cNvSpPr/>
          <p:nvPr/>
        </p:nvSpPr>
        <p:spPr>
          <a:xfrm>
            <a:off x="2743200" y="2551837"/>
            <a:ext cx="670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000" b="1" dirty="0">
                <a:solidFill>
                  <a:srgbClr val="FF6600"/>
                </a:solidFill>
                <a:latin typeface="Franklin Gothic Medium" panose="020B0603020102020204" pitchFamily="34" charset="0"/>
              </a:rPr>
              <a:t>“The genealogy of Reuben, Simeon, </a:t>
            </a:r>
          </a:p>
          <a:p>
            <a:pPr algn="ctr" fontAlgn="base"/>
            <a:r>
              <a:rPr lang="en-US" sz="4000" b="1" dirty="0">
                <a:solidFill>
                  <a:srgbClr val="FF6600"/>
                </a:solidFill>
                <a:latin typeface="Franklin Gothic Medium" panose="020B0603020102020204" pitchFamily="34" charset="0"/>
              </a:rPr>
              <a:t>and Levi is explained”</a:t>
            </a:r>
            <a:endParaRPr lang="en-US" sz="4000" b="1" dirty="0">
              <a:solidFill>
                <a:srgbClr val="FF6600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309AA-95D7-4355-925E-CBB155A21712}"/>
              </a:ext>
            </a:extLst>
          </p:cNvPr>
          <p:cNvSpPr/>
          <p:nvPr/>
        </p:nvSpPr>
        <p:spPr>
          <a:xfrm>
            <a:off x="1228182" y="968273"/>
            <a:ext cx="2066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 6:14-30</a:t>
            </a:r>
            <a:endParaRPr lang="en-US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Mincho" panose="02020600040205080304" pitchFamily="18" charset="-128"/>
                <a:cs typeface="Microsoft Tai Le" panose="020B0502040204020203" pitchFamily="34" charset="0"/>
              </a:rPr>
              <a:t>LESSON 43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46793D-9176-416F-B3C6-E4E483721103}"/>
              </a:ext>
            </a:extLst>
          </p:cNvPr>
          <p:cNvSpPr/>
          <p:nvPr/>
        </p:nvSpPr>
        <p:spPr>
          <a:xfrm>
            <a:off x="3673702" y="2875002"/>
            <a:ext cx="48445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Exodus 5–6</a:t>
            </a:r>
            <a:endParaRPr lang="en-US" sz="6600" b="0" i="0" dirty="0">
              <a:solidFill>
                <a:schemeClr val="accent2">
                  <a:lumMod val="50000"/>
                </a:schemeClr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0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2488BE-305C-4FAA-8143-B1416963B8AC}"/>
              </a:ext>
            </a:extLst>
          </p:cNvPr>
          <p:cNvSpPr/>
          <p:nvPr/>
        </p:nvSpPr>
        <p:spPr>
          <a:xfrm>
            <a:off x="2171114" y="2644170"/>
            <a:ext cx="78497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“Pharaoh responds to Moses and Aaron’s command to free Israel by increasing the Israelites’ burdens”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C234F-08C7-40F0-B226-D593D7989C1C}"/>
              </a:ext>
            </a:extLst>
          </p:cNvPr>
          <p:cNvSpPr/>
          <p:nvPr/>
        </p:nvSpPr>
        <p:spPr>
          <a:xfrm>
            <a:off x="1144091" y="968273"/>
            <a:ext cx="1465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Exodus 5</a:t>
            </a:r>
            <a:endParaRPr lang="en-US" sz="2000" b="1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39974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5BC1F9-1AA6-4EA7-8EC0-69DAA1F4957A}"/>
              </a:ext>
            </a:extLst>
          </p:cNvPr>
          <p:cNvSpPr/>
          <p:nvPr/>
        </p:nvSpPr>
        <p:spPr>
          <a:xfrm>
            <a:off x="4770578" y="893506"/>
            <a:ext cx="1767618" cy="9425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9142CB-B560-4AE0-B213-ADCFE0004EDD}"/>
              </a:ext>
            </a:extLst>
          </p:cNvPr>
          <p:cNvSpPr/>
          <p:nvPr/>
        </p:nvSpPr>
        <p:spPr>
          <a:xfrm>
            <a:off x="773723" y="1293615"/>
            <a:ext cx="9762978" cy="1256601"/>
          </a:xfrm>
          <a:prstGeom prst="roundRect">
            <a:avLst/>
          </a:prstGeom>
          <a:solidFill>
            <a:srgbClr val="0BA2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1F43E9-1860-41FD-AE67-1685FBE6683F}"/>
              </a:ext>
            </a:extLst>
          </p:cNvPr>
          <p:cNvSpPr/>
          <p:nvPr/>
        </p:nvSpPr>
        <p:spPr>
          <a:xfrm>
            <a:off x="886264" y="1293616"/>
            <a:ext cx="9650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afterward Moses and Aaron went in, and told Pharaoh, Thus saith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God of Israel, Let my people go, that they may hold a feast unto me in the wilderness.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Pharaoh said, Who is 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I should obey his voice to let Israel go? I know not 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neither will I let Israel go.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26F84D-D29E-4848-A7F3-876BA911CFCF}"/>
              </a:ext>
            </a:extLst>
          </p:cNvPr>
          <p:cNvSpPr/>
          <p:nvPr/>
        </p:nvSpPr>
        <p:spPr>
          <a:xfrm>
            <a:off x="4820853" y="893506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 5:1-2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6C01E0-F62B-4E6A-9ED1-563416554577}"/>
              </a:ext>
            </a:extLst>
          </p:cNvPr>
          <p:cNvSpPr/>
          <p:nvPr/>
        </p:nvSpPr>
        <p:spPr>
          <a:xfrm>
            <a:off x="872807" y="2753534"/>
            <a:ext cx="5378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was the result of their visit with Pharaoh?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723F2D-6961-43F7-ACCB-D42CAE0D83C9}"/>
              </a:ext>
            </a:extLst>
          </p:cNvPr>
          <p:cNvSpPr/>
          <p:nvPr/>
        </p:nvSpPr>
        <p:spPr>
          <a:xfrm>
            <a:off x="872807" y="3244334"/>
            <a:ext cx="5651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does Pharaoh’s response tell us about him?</a:t>
            </a:r>
          </a:p>
        </p:txBody>
      </p:sp>
    </p:spTree>
    <p:extLst>
      <p:ext uri="{BB962C8B-B14F-4D97-AF65-F5344CB8AC3E}">
        <p14:creationId xmlns:p14="http://schemas.microsoft.com/office/powerpoint/2010/main" val="144035465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0525B4-70D1-459C-B059-A3BE8A848D07}"/>
              </a:ext>
            </a:extLst>
          </p:cNvPr>
          <p:cNvSpPr/>
          <p:nvPr/>
        </p:nvSpPr>
        <p:spPr>
          <a:xfrm>
            <a:off x="914401" y="-759305"/>
            <a:ext cx="8706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may we experience even when we are following the Lord’s commands?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E9D0E-97E9-40E2-9427-CAEBE1B1BF3C}"/>
              </a:ext>
            </a:extLst>
          </p:cNvPr>
          <p:cNvSpPr/>
          <p:nvPr/>
        </p:nvSpPr>
        <p:spPr>
          <a:xfrm>
            <a:off x="5155095" y="845943"/>
            <a:ext cx="1603513" cy="4271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51A790-EBED-4FC2-820B-B0CDD831E961}"/>
              </a:ext>
            </a:extLst>
          </p:cNvPr>
          <p:cNvSpPr/>
          <p:nvPr/>
        </p:nvSpPr>
        <p:spPr>
          <a:xfrm>
            <a:off x="781878" y="1206812"/>
            <a:ext cx="9872867" cy="2621699"/>
          </a:xfrm>
          <a:prstGeom prst="roundRect">
            <a:avLst/>
          </a:prstGeom>
          <a:solidFill>
            <a:srgbClr val="0BA2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328A75-E99B-4463-9AE3-D54DE6FB80E6}"/>
              </a:ext>
            </a:extLst>
          </p:cNvPr>
          <p:cNvSpPr/>
          <p:nvPr/>
        </p:nvSpPr>
        <p:spPr>
          <a:xfrm>
            <a:off x="5168348" y="853465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 5:3-9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AB7763-B52B-4D02-AE6B-E8D8F1B2D2F5}"/>
              </a:ext>
            </a:extLst>
          </p:cNvPr>
          <p:cNvSpPr/>
          <p:nvPr/>
        </p:nvSpPr>
        <p:spPr>
          <a:xfrm>
            <a:off x="914400" y="1206812"/>
            <a:ext cx="960782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they said, The God of the Hebrews hath met with us: let us go, we pray thee, three days’ journey into the desert, and sacrifice unto the </a:t>
            </a:r>
            <a:r>
              <a:rPr lang="en-US" sz="15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our God; lest he fall upon us with pestilence, or with the sword.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king of Egypt said unto them, Wherefore do ye, Moses and Aaron, let the people from their works? get you unto your burdens.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Pharaoh said, Behold, the people of the land now are many, and ye make them rest from their burdens.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Pharaoh commanded the same day the taskmasters of the people, and their officers, saying,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shall no more give the people straw to make brick, as heretofore: let them go and gather straw for themselves.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 tale of the bricks, which they did make heretofore, ye shall lay upon them; ye shall not diminish ought thereof: for they be idle; therefore they cry, saying, Let us go and sacrifice to our God.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there more work be laid upon the men, that they may labour therein; and let them not regard vain words.</a:t>
            </a:r>
            <a:endParaRPr lang="en-US" sz="15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85771B-C96B-4638-A6DE-59188E2FD23A}"/>
              </a:ext>
            </a:extLst>
          </p:cNvPr>
          <p:cNvSpPr/>
          <p:nvPr/>
        </p:nvSpPr>
        <p:spPr>
          <a:xfrm>
            <a:off x="815009" y="4014505"/>
            <a:ext cx="870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happened after Moses and Aaron asked Pharaoh to let the Israelites go?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19C476-0B33-4067-9F63-D2F79BFE6F0B}"/>
              </a:ext>
            </a:extLst>
          </p:cNvPr>
          <p:cNvSpPr/>
          <p:nvPr/>
        </p:nvSpPr>
        <p:spPr>
          <a:xfrm>
            <a:off x="914399" y="5092800"/>
            <a:ext cx="9607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Even when we are following the Lord’s commands, we may experience opposition.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BB63B1-8FAD-402F-94A2-07BB0683F7C8}"/>
              </a:ext>
            </a:extLst>
          </p:cNvPr>
          <p:cNvSpPr/>
          <p:nvPr/>
        </p:nvSpPr>
        <p:spPr>
          <a:xfrm>
            <a:off x="914398" y="5630813"/>
            <a:ext cx="9607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do you think we may experience opposition even when we are following the Lord’s commands?</a:t>
            </a:r>
          </a:p>
        </p:txBody>
      </p:sp>
    </p:spTree>
    <p:extLst>
      <p:ext uri="{BB962C8B-B14F-4D97-AF65-F5344CB8AC3E}">
        <p14:creationId xmlns:p14="http://schemas.microsoft.com/office/powerpoint/2010/main" val="256037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-0.00807 0.776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3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43F2F0-5A3C-4C21-8E3E-82212C809B23}"/>
              </a:ext>
            </a:extLst>
          </p:cNvPr>
          <p:cNvSpPr/>
          <p:nvPr/>
        </p:nvSpPr>
        <p:spPr>
          <a:xfrm>
            <a:off x="1060173" y="2810397"/>
            <a:ext cx="5506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did the Israelite officers respond to Moses?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871C02-E978-479D-9044-844E78D384D9}"/>
              </a:ext>
            </a:extLst>
          </p:cNvPr>
          <p:cNvSpPr/>
          <p:nvPr/>
        </p:nvSpPr>
        <p:spPr>
          <a:xfrm>
            <a:off x="4903305" y="1033669"/>
            <a:ext cx="1881808" cy="5300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9EA403-E5CD-421B-99D9-3DB16E4AB4B0}"/>
              </a:ext>
            </a:extLst>
          </p:cNvPr>
          <p:cNvSpPr/>
          <p:nvPr/>
        </p:nvSpPr>
        <p:spPr>
          <a:xfrm>
            <a:off x="1060173" y="1425402"/>
            <a:ext cx="9687340" cy="1244226"/>
          </a:xfrm>
          <a:prstGeom prst="roundRect">
            <a:avLst/>
          </a:prstGeom>
          <a:solidFill>
            <a:srgbClr val="0BA2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095494-731D-41A0-96F4-3BF4FAF819E6}"/>
              </a:ext>
            </a:extLst>
          </p:cNvPr>
          <p:cNvSpPr/>
          <p:nvPr/>
        </p:nvSpPr>
        <p:spPr>
          <a:xfrm>
            <a:off x="1060173" y="1425402"/>
            <a:ext cx="9687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they met Moses and Aaron, who stood in the way, as they came forth from Pharaoh: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they said unto them,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look upon you, and judge; because ye have made our savour to be abhorred in the eyes of Pharaoh, and in the eyes of his servants, to put a sword in their hand to slay us.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37568A-BD45-423B-8E9E-B0086D0BF104}"/>
              </a:ext>
            </a:extLst>
          </p:cNvPr>
          <p:cNvSpPr/>
          <p:nvPr/>
        </p:nvSpPr>
        <p:spPr>
          <a:xfrm>
            <a:off x="4965124" y="105607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 5:20-21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454BEC-85E4-4764-B42E-EF7210EA8C7D}"/>
              </a:ext>
            </a:extLst>
          </p:cNvPr>
          <p:cNvSpPr/>
          <p:nvPr/>
        </p:nvSpPr>
        <p:spPr>
          <a:xfrm>
            <a:off x="6566809" y="3596237"/>
            <a:ext cx="4145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might you feel at this moment?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D3FF4B-7E1A-4C04-8C8C-1391BD91F29C}"/>
              </a:ext>
            </a:extLst>
          </p:cNvPr>
          <p:cNvSpPr/>
          <p:nvPr/>
        </p:nvSpPr>
        <p:spPr>
          <a:xfrm>
            <a:off x="1060173" y="4455461"/>
            <a:ext cx="516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questions might you have for the Lord?</a:t>
            </a:r>
          </a:p>
        </p:txBody>
      </p:sp>
    </p:spTree>
    <p:extLst>
      <p:ext uri="{BB962C8B-B14F-4D97-AF65-F5344CB8AC3E}">
        <p14:creationId xmlns:p14="http://schemas.microsoft.com/office/powerpoint/2010/main" val="541204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799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68" fill="hold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6B4A0E-4D10-4B30-9F39-2F6AD92C416D}"/>
              </a:ext>
            </a:extLst>
          </p:cNvPr>
          <p:cNvSpPr/>
          <p:nvPr/>
        </p:nvSpPr>
        <p:spPr>
          <a:xfrm>
            <a:off x="5102088" y="914399"/>
            <a:ext cx="1881808" cy="5830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16EAAF-A256-4DD5-A409-4B4655B96D40}"/>
              </a:ext>
            </a:extLst>
          </p:cNvPr>
          <p:cNvSpPr/>
          <p:nvPr/>
        </p:nvSpPr>
        <p:spPr>
          <a:xfrm>
            <a:off x="914400" y="1305339"/>
            <a:ext cx="9753600" cy="1200329"/>
          </a:xfrm>
          <a:prstGeom prst="roundRect">
            <a:avLst/>
          </a:prstGeom>
          <a:solidFill>
            <a:srgbClr val="0BA2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4B73B3-98F3-447F-BDDC-288B6F8AF488}"/>
              </a:ext>
            </a:extLst>
          </p:cNvPr>
          <p:cNvSpPr/>
          <p:nvPr/>
        </p:nvSpPr>
        <p:spPr>
          <a:xfrm>
            <a:off x="914400" y="1305339"/>
            <a:ext cx="975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Moses returned unto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said, Lord, wherefore hast thou so evil entreated this people? why is it that thou hast sent me?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since I came to Pharaoh to speak in thy name, he hath done evil to this people; neither hast thou delivered thy people at all.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942DAA-9756-49DE-94BE-6375602BCF45}"/>
              </a:ext>
            </a:extLst>
          </p:cNvPr>
          <p:cNvSpPr/>
          <p:nvPr/>
        </p:nvSpPr>
        <p:spPr>
          <a:xfrm>
            <a:off x="5157281" y="936007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 5:22-23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7F48E-27B0-497C-99BF-E0F466DA6807}"/>
              </a:ext>
            </a:extLst>
          </p:cNvPr>
          <p:cNvSpPr/>
          <p:nvPr/>
        </p:nvSpPr>
        <p:spPr>
          <a:xfrm>
            <a:off x="914400" y="3059668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did Moses ask the Lord? </a:t>
            </a:r>
          </a:p>
        </p:txBody>
      </p:sp>
    </p:spTree>
    <p:extLst>
      <p:ext uri="{BB962C8B-B14F-4D97-AF65-F5344CB8AC3E}">
        <p14:creationId xmlns:p14="http://schemas.microsoft.com/office/powerpoint/2010/main" val="413702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EBAD10-92FD-4355-8DF1-311CA532746B}"/>
              </a:ext>
            </a:extLst>
          </p:cNvPr>
          <p:cNvSpPr/>
          <p:nvPr/>
        </p:nvSpPr>
        <p:spPr>
          <a:xfrm>
            <a:off x="2020956" y="2459504"/>
            <a:ext cx="81500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000" b="1" dirty="0">
                <a:solidFill>
                  <a:srgbClr val="FF6600"/>
                </a:solidFill>
                <a:latin typeface="Franklin Gothic Medium" panose="020B0603020102020204" pitchFamily="34" charset="0"/>
              </a:rPr>
              <a:t>“The Lord declares that He will fulfill His covenants and deliver Israel out of Egypt”</a:t>
            </a:r>
            <a:endParaRPr lang="en-US" sz="4000" b="1" dirty="0">
              <a:solidFill>
                <a:srgbClr val="FF6600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DD640F-5117-49A8-B885-E26F6002EA28}"/>
              </a:ext>
            </a:extLst>
          </p:cNvPr>
          <p:cNvSpPr/>
          <p:nvPr/>
        </p:nvSpPr>
        <p:spPr>
          <a:xfrm>
            <a:off x="1155558" y="968273"/>
            <a:ext cx="1923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 6:1-13</a:t>
            </a:r>
            <a:endParaRPr lang="en-US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74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4E3C4D-43E1-4DDD-870F-63C697A99301}"/>
              </a:ext>
            </a:extLst>
          </p:cNvPr>
          <p:cNvSpPr/>
          <p:nvPr/>
        </p:nvSpPr>
        <p:spPr>
          <a:xfrm>
            <a:off x="914399" y="4717564"/>
            <a:ext cx="893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did the Lord say in verse 1 that might have been reassuring to Moses?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A517A7-F9EB-401C-BDB1-41D7450B7E11}"/>
              </a:ext>
            </a:extLst>
          </p:cNvPr>
          <p:cNvSpPr/>
          <p:nvPr/>
        </p:nvSpPr>
        <p:spPr>
          <a:xfrm>
            <a:off x="4984744" y="1563138"/>
            <a:ext cx="1561830" cy="6463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BD7236-1875-4574-973F-B58B534A1A32}"/>
              </a:ext>
            </a:extLst>
          </p:cNvPr>
          <p:cNvSpPr/>
          <p:nvPr/>
        </p:nvSpPr>
        <p:spPr>
          <a:xfrm>
            <a:off x="768625" y="1970545"/>
            <a:ext cx="9978886" cy="2643642"/>
          </a:xfrm>
          <a:prstGeom prst="roundRect">
            <a:avLst/>
          </a:prstGeom>
          <a:solidFill>
            <a:srgbClr val="0BA2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EFD9B7-B463-4FF4-BBBB-B53934F6552F}"/>
              </a:ext>
            </a:extLst>
          </p:cNvPr>
          <p:cNvSpPr/>
          <p:nvPr/>
        </p:nvSpPr>
        <p:spPr>
          <a:xfrm>
            <a:off x="914399" y="905077"/>
            <a:ext cx="9700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do you think the Lord doesn’t immediately solve all of our difficulties, even when we are being obedient?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8F98F7-EE60-4E48-A659-E7F0D8F7FE3A}"/>
              </a:ext>
            </a:extLst>
          </p:cNvPr>
          <p:cNvSpPr/>
          <p:nvPr/>
        </p:nvSpPr>
        <p:spPr>
          <a:xfrm>
            <a:off x="914400" y="1951518"/>
            <a:ext cx="97005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said unto Moses, Now shalt thou see what I will do to Pharaoh: for with a strong hand shall he let them go, and with a strong hand shall he drive them out of his land.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God spake unto Moses, and said unto him, I am 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 appeared unto Abraham, unto Isaac, and unto Jacob, by the name of God Almighty, but by my name </a:t>
            </a:r>
            <a:r>
              <a:rPr lang="en-US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JEHOVAH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was I not known to them.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have also established my covenant with them, to give them the land of Canaan, the land of their pilgrimage, wherein they were strangers.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have also heard the groaning of the children of Israel, whom the Egyptians keep in bondage; and I have remembered my covenant.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49D3A8-810E-4B02-ADB4-2BF531A0D3DA}"/>
              </a:ext>
            </a:extLst>
          </p:cNvPr>
          <p:cNvSpPr/>
          <p:nvPr/>
        </p:nvSpPr>
        <p:spPr>
          <a:xfrm>
            <a:off x="4954215" y="1601213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 6:1-5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55A688-F193-4B05-B6A3-FEE962EAA862}"/>
              </a:ext>
            </a:extLst>
          </p:cNvPr>
          <p:cNvSpPr/>
          <p:nvPr/>
        </p:nvSpPr>
        <p:spPr>
          <a:xfrm>
            <a:off x="914399" y="5254657"/>
            <a:ext cx="8004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 you think it means that the Lord would use a “strong hand”?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8CFBE2-1A36-4B05-939E-9820141A5945}"/>
              </a:ext>
            </a:extLst>
          </p:cNvPr>
          <p:cNvSpPr/>
          <p:nvPr/>
        </p:nvSpPr>
        <p:spPr>
          <a:xfrm>
            <a:off x="914399" y="5727366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would the Lord deliver Israel? </a:t>
            </a:r>
          </a:p>
        </p:txBody>
      </p:sp>
    </p:spTree>
    <p:extLst>
      <p:ext uri="{BB962C8B-B14F-4D97-AF65-F5344CB8AC3E}">
        <p14:creationId xmlns:p14="http://schemas.microsoft.com/office/powerpoint/2010/main" val="14069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9" grpId="0" animBg="1"/>
      <p:bldP spid="4" grpId="0"/>
      <p:bldP spid="5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</TotalTime>
  <Words>1412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Franklin Gothic Medium</vt:lpstr>
      <vt:lpstr>MV Boli</vt:lpstr>
      <vt:lpstr>Segoe UI Semibold</vt:lpstr>
      <vt:lpstr>Tw Cen MT</vt:lpstr>
      <vt:lpstr>Wingdings 3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 of Salvation</dc:title>
  <dc:creator>Ronald Esquerra</dc:creator>
  <cp:lastModifiedBy>Raumel Reyes</cp:lastModifiedBy>
  <cp:revision>4215</cp:revision>
  <dcterms:created xsi:type="dcterms:W3CDTF">2018-08-29T04:26:39Z</dcterms:created>
  <dcterms:modified xsi:type="dcterms:W3CDTF">2022-01-21T02:05:47Z</dcterms:modified>
</cp:coreProperties>
</file>