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20"/>
  </p:notesMasterIdLst>
  <p:sldIdLst>
    <p:sldId id="296" r:id="rId2"/>
    <p:sldId id="380" r:id="rId3"/>
    <p:sldId id="381" r:id="rId4"/>
    <p:sldId id="382" r:id="rId5"/>
    <p:sldId id="383" r:id="rId6"/>
    <p:sldId id="384" r:id="rId7"/>
    <p:sldId id="385" r:id="rId8"/>
    <p:sldId id="388" r:id="rId9"/>
    <p:sldId id="386" r:id="rId10"/>
    <p:sldId id="387" r:id="rId11"/>
    <p:sldId id="389" r:id="rId12"/>
    <p:sldId id="390" r:id="rId13"/>
    <p:sldId id="391" r:id="rId14"/>
    <p:sldId id="392" r:id="rId15"/>
    <p:sldId id="393" r:id="rId16"/>
    <p:sldId id="394" r:id="rId17"/>
    <p:sldId id="395" r:id="rId18"/>
    <p:sldId id="39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BA2C5"/>
    <a:srgbClr val="B9DF63"/>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Segoe UI Semibold" panose="020B0702040204020203" pitchFamily="34" charset="0"/>
                <a:ea typeface="Verdana" panose="020B0604030504040204" pitchFamily="34" charset="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D6637F-129C-49C4-8552-A0A7E9661E9F}"/>
              </a:ext>
            </a:extLst>
          </p:cNvPr>
          <p:cNvSpPr/>
          <p:nvPr/>
        </p:nvSpPr>
        <p:spPr>
          <a:xfrm>
            <a:off x="1166191" y="3180523"/>
            <a:ext cx="2040835" cy="72886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7CDEF23-E979-495C-A192-30CC542F9D1E}"/>
              </a:ext>
            </a:extLst>
          </p:cNvPr>
          <p:cNvSpPr/>
          <p:nvPr/>
        </p:nvSpPr>
        <p:spPr>
          <a:xfrm>
            <a:off x="1166191" y="3554129"/>
            <a:ext cx="9700591" cy="161524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4550A1B-3478-49FE-BF47-9D2C77BFFDD4}"/>
              </a:ext>
            </a:extLst>
          </p:cNvPr>
          <p:cNvSpPr/>
          <p:nvPr/>
        </p:nvSpPr>
        <p:spPr>
          <a:xfrm>
            <a:off x="1292992" y="968273"/>
            <a:ext cx="39549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happening in this picture?</a:t>
            </a:r>
          </a:p>
        </p:txBody>
      </p:sp>
      <p:sp>
        <p:nvSpPr>
          <p:cNvPr id="4" name="Rectangle 3">
            <a:extLst>
              <a:ext uri="{FF2B5EF4-FFF2-40B4-BE49-F238E27FC236}">
                <a16:creationId xmlns:a16="http://schemas.microsoft.com/office/drawing/2014/main" id="{DCB6DA4B-5A7C-4E01-AC7D-D2D52C314D88}"/>
              </a:ext>
            </a:extLst>
          </p:cNvPr>
          <p:cNvSpPr/>
          <p:nvPr/>
        </p:nvSpPr>
        <p:spPr>
          <a:xfrm>
            <a:off x="1292992" y="3180523"/>
            <a:ext cx="1781257"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3:1-3</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4A24BA1-6EBA-4E7F-9359-90F05AEE8601}"/>
              </a:ext>
            </a:extLst>
          </p:cNvPr>
          <p:cNvSpPr/>
          <p:nvPr/>
        </p:nvSpPr>
        <p:spPr>
          <a:xfrm>
            <a:off x="1292992" y="5424969"/>
            <a:ext cx="905695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Moses see that caused him to “turn aside” and have a closer look?</a:t>
            </a:r>
          </a:p>
        </p:txBody>
      </p:sp>
      <p:sp>
        <p:nvSpPr>
          <p:cNvPr id="6" name="Rectangle 5">
            <a:extLst>
              <a:ext uri="{FF2B5EF4-FFF2-40B4-BE49-F238E27FC236}">
                <a16:creationId xmlns:a16="http://schemas.microsoft.com/office/drawing/2014/main" id="{F59BB173-6780-4E2D-ADF4-F623E8C4A215}"/>
              </a:ext>
            </a:extLst>
          </p:cNvPr>
          <p:cNvSpPr/>
          <p:nvPr/>
        </p:nvSpPr>
        <p:spPr>
          <a:xfrm>
            <a:off x="1292992" y="5971813"/>
            <a:ext cx="65197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appeared to Moses in the flame of the burning bush?</a:t>
            </a:r>
          </a:p>
        </p:txBody>
      </p:sp>
      <p:sp>
        <p:nvSpPr>
          <p:cNvPr id="7" name="Rectangle 6">
            <a:extLst>
              <a:ext uri="{FF2B5EF4-FFF2-40B4-BE49-F238E27FC236}">
                <a16:creationId xmlns:a16="http://schemas.microsoft.com/office/drawing/2014/main" id="{72347494-A7DF-4993-AE62-88665243CE43}"/>
              </a:ext>
            </a:extLst>
          </p:cNvPr>
          <p:cNvSpPr/>
          <p:nvPr/>
        </p:nvSpPr>
        <p:spPr>
          <a:xfrm>
            <a:off x="1292992" y="3541034"/>
            <a:ext cx="9547286"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Now Moses kept the flock of Jethro his father in law, the priest of Midian: and he led the flock to the backside of the desert, and came to the mountain of God, even to Horeb.</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the angel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appeared unto him in a flame of fire out of the midst of a bush: and he looked, and, behold, the bush burned with fire, and the bush was not consumed.</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Moses said, I will now turn aside, and see this great sight, why the bush is not burnt.</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13" name="Picture 2" descr="Moses and the Burning Bush">
            <a:extLst>
              <a:ext uri="{FF2B5EF4-FFF2-40B4-BE49-F238E27FC236}">
                <a16:creationId xmlns:a16="http://schemas.microsoft.com/office/drawing/2014/main" id="{1FBEA5A6-7723-49E2-9C38-1E01F7055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061" y="779683"/>
            <a:ext cx="7498815" cy="54447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oses and the Burning Bush">
            <a:extLst>
              <a:ext uri="{FF2B5EF4-FFF2-40B4-BE49-F238E27FC236}">
                <a16:creationId xmlns:a16="http://schemas.microsoft.com/office/drawing/2014/main" id="{C96E4E2E-F225-4A98-8FEB-4BA7D37EF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8843" y="754738"/>
            <a:ext cx="4488669" cy="280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943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xit" presetSubtype="12" fill="hold" nodeType="afterEffect">
                                  <p:stCondLst>
                                    <p:cond delay="0"/>
                                  </p:stCondLst>
                                  <p:childTnLst>
                                    <p:animEffect transition="out" filter="strips(downLeft)">
                                      <p:cBhvr>
                                        <p:cTn id="6" dur="1000"/>
                                        <p:tgtEl>
                                          <p:spTgt spid="13"/>
                                        </p:tgtEl>
                                      </p:cBhvr>
                                    </p:animEffect>
                                    <p:set>
                                      <p:cBhvr>
                                        <p:cTn id="7" dur="1" fill="hold">
                                          <p:stCondLst>
                                            <p:cond delay="999"/>
                                          </p:stCondLst>
                                        </p:cTn>
                                        <p:tgtEl>
                                          <p:spTgt spid="13"/>
                                        </p:tgtEl>
                                        <p:attrNameLst>
                                          <p:attrName>style.visibility</p:attrName>
                                        </p:attrNameLst>
                                      </p:cBhvr>
                                      <p:to>
                                        <p:strVal val="hidden"/>
                                      </p:to>
                                    </p:se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trips(downLeft)">
                                      <p:cBhvr>
                                        <p:cTn id="11" dur="1000"/>
                                        <p:tgtEl>
                                          <p:spTgt spid="14"/>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trips(downLeft)">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
                                        <p:tgtEl>
                                          <p:spTgt spid="6"/>
                                        </p:tgtEl>
                                      </p:cBhvr>
                                    </p:animEffect>
                                    <p:anim calcmode="lin" valueType="num">
                                      <p:cBhvr>
                                        <p:cTn id="41" dur="400" fill="hold"/>
                                        <p:tgtEl>
                                          <p:spTgt spid="6"/>
                                        </p:tgtEl>
                                        <p:attrNameLst>
                                          <p:attrName>ppt_x</p:attrName>
                                        </p:attrNameLst>
                                      </p:cBhvr>
                                      <p:tavLst>
                                        <p:tav tm="0">
                                          <p:val>
                                            <p:strVal val="#ppt_x"/>
                                          </p:val>
                                        </p:tav>
                                        <p:tav tm="100000">
                                          <p:val>
                                            <p:strVal val="#ppt_x"/>
                                          </p:val>
                                        </p:tav>
                                      </p:tavLst>
                                    </p:anim>
                                    <p:anim calcmode="lin" valueType="num">
                                      <p:cBhvr>
                                        <p:cTn id="42" dur="400" fill="hold"/>
                                        <p:tgtEl>
                                          <p:spTgt spid="6"/>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2"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3F27CC-2C10-40E2-AA76-827D0A8B8E39}"/>
              </a:ext>
            </a:extLst>
          </p:cNvPr>
          <p:cNvSpPr/>
          <p:nvPr/>
        </p:nvSpPr>
        <p:spPr>
          <a:xfrm>
            <a:off x="954157" y="1469700"/>
            <a:ext cx="1718196" cy="94219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23E69DB-DB4C-44D5-9278-9246979C0C27}"/>
              </a:ext>
            </a:extLst>
          </p:cNvPr>
          <p:cNvSpPr/>
          <p:nvPr/>
        </p:nvSpPr>
        <p:spPr>
          <a:xfrm>
            <a:off x="954157" y="1855303"/>
            <a:ext cx="9988663" cy="241245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162D976-12AC-459E-B0CF-895AA8226621}"/>
              </a:ext>
            </a:extLst>
          </p:cNvPr>
          <p:cNvSpPr/>
          <p:nvPr/>
        </p:nvSpPr>
        <p:spPr>
          <a:xfrm>
            <a:off x="1051396" y="968273"/>
            <a:ext cx="6364050" cy="369332"/>
          </a:xfrm>
          <a:prstGeom prst="rect">
            <a:avLst/>
          </a:prstGeom>
        </p:spPr>
        <p:txBody>
          <a:bodyPr wrap="none">
            <a:spAutoFit/>
          </a:bodyPr>
          <a:lstStyle/>
          <a:p>
            <a:r>
              <a:rPr lang="en-US" dirty="0">
                <a:solidFill>
                  <a:schemeClr val="bg1"/>
                </a:solidFill>
                <a:latin typeface="Open Sans"/>
              </a:rPr>
              <a:t>Rather than an angel, </a:t>
            </a:r>
            <a:r>
              <a:rPr lang="en-US" b="1" dirty="0">
                <a:solidFill>
                  <a:schemeClr val="bg1"/>
                </a:solidFill>
                <a:latin typeface="Arial" panose="020B0604020202020204" pitchFamily="34" charset="0"/>
                <a:cs typeface="Arial" panose="020B0604020202020204" pitchFamily="34" charset="0"/>
              </a:rPr>
              <a:t>who was it that appeared to Moses?</a:t>
            </a:r>
            <a:r>
              <a:rPr lang="en-US" dirty="0">
                <a:solidFill>
                  <a:schemeClr val="bg1"/>
                </a:solidFill>
                <a:latin typeface="Open Sans"/>
              </a:rPr>
              <a:t> </a:t>
            </a:r>
            <a:endParaRPr lang="en-US" dirty="0">
              <a:solidFill>
                <a:schemeClr val="bg1"/>
              </a:solidFill>
            </a:endParaRPr>
          </a:p>
        </p:txBody>
      </p:sp>
      <p:sp>
        <p:nvSpPr>
          <p:cNvPr id="4" name="Rectangle 3">
            <a:extLst>
              <a:ext uri="{FF2B5EF4-FFF2-40B4-BE49-F238E27FC236}">
                <a16:creationId xmlns:a16="http://schemas.microsoft.com/office/drawing/2014/main" id="{E4F3245F-2A69-46CD-A8FB-1E586B6A752D}"/>
              </a:ext>
            </a:extLst>
          </p:cNvPr>
          <p:cNvSpPr/>
          <p:nvPr/>
        </p:nvSpPr>
        <p:spPr>
          <a:xfrm>
            <a:off x="1051396" y="1893174"/>
            <a:ext cx="9891424"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when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saw that he turned aside to see, God called unto him out of the midst of the bush, and said, Moses, Moses. And he said, Here am I.</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he said, Draw not nigh hither: put off thy shoes from off thy feet, for the place whereon thou standest is holy ground.</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Moreover he said, I am the God of thy father, the God of Abraham, the God of Isaac, and the God of Jacob. And Moses hid his face; for he was afraid to look upon God.</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I have surely seen the affliction of my people which are in Egypt, and have heard their cry by reason of their taskmasters; for I know their sorrows; 	</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D60ADFF-5B86-4393-9076-C58960E8DEA2}"/>
              </a:ext>
            </a:extLst>
          </p:cNvPr>
          <p:cNvSpPr/>
          <p:nvPr/>
        </p:nvSpPr>
        <p:spPr>
          <a:xfrm>
            <a:off x="1051396" y="1469700"/>
            <a:ext cx="162095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3:4-7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7324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74711F-5BDF-4FE1-A8B4-F9AB7B14FC3D}"/>
              </a:ext>
            </a:extLst>
          </p:cNvPr>
          <p:cNvSpPr/>
          <p:nvPr/>
        </p:nvSpPr>
        <p:spPr>
          <a:xfrm>
            <a:off x="1239721" y="2630048"/>
            <a:ext cx="1415774" cy="71643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183E5D4-B081-4E41-96D9-77D9A323E717}"/>
              </a:ext>
            </a:extLst>
          </p:cNvPr>
          <p:cNvSpPr/>
          <p:nvPr/>
        </p:nvSpPr>
        <p:spPr>
          <a:xfrm>
            <a:off x="1239722" y="2977150"/>
            <a:ext cx="9507790" cy="1231107"/>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0707454-666C-4B07-AF09-4E3852377391}"/>
              </a:ext>
            </a:extLst>
          </p:cNvPr>
          <p:cNvSpPr/>
          <p:nvPr/>
        </p:nvSpPr>
        <p:spPr>
          <a:xfrm>
            <a:off x="1239724" y="1152939"/>
            <a:ext cx="8699946" cy="369332"/>
          </a:xfrm>
          <a:prstGeom prst="rect">
            <a:avLst/>
          </a:prstGeom>
        </p:spPr>
        <p:txBody>
          <a:bodyPr wrap="none">
            <a:spAutoFit/>
          </a:bodyPr>
          <a:lstStyle/>
          <a:p>
            <a:r>
              <a:rPr lang="en-US" i="1" dirty="0">
                <a:solidFill>
                  <a:schemeClr val="bg1"/>
                </a:solidFill>
                <a:latin typeface="Arial" panose="020B0604020202020204" pitchFamily="34" charset="0"/>
                <a:cs typeface="Arial" panose="020B0604020202020204" pitchFamily="34" charset="0"/>
              </a:rPr>
              <a:t>God sees our,__________</a:t>
            </a:r>
            <a:r>
              <a:rPr lang="en-US" dirty="0">
                <a:solidFill>
                  <a:schemeClr val="bg1"/>
                </a:solidFill>
                <a:latin typeface="Arial" panose="020B0604020202020204" pitchFamily="34" charset="0"/>
                <a:cs typeface="Arial" panose="020B0604020202020204" pitchFamily="34" charset="0"/>
              </a:rPr>
              <a:t> </a:t>
            </a:r>
            <a:r>
              <a:rPr lang="en-US" i="1" dirty="0">
                <a:solidFill>
                  <a:schemeClr val="bg1"/>
                </a:solidFill>
                <a:latin typeface="Arial" panose="020B0604020202020204" pitchFamily="34" charset="0"/>
                <a:cs typeface="Arial" panose="020B0604020202020204" pitchFamily="34" charset="0"/>
              </a:rPr>
              <a:t>hears our,__________</a:t>
            </a:r>
            <a:r>
              <a:rPr lang="en-US" dirty="0">
                <a:solidFill>
                  <a:schemeClr val="bg1"/>
                </a:solidFill>
                <a:latin typeface="Arial" panose="020B0604020202020204" pitchFamily="34" charset="0"/>
                <a:cs typeface="Arial" panose="020B0604020202020204" pitchFamily="34" charset="0"/>
              </a:rPr>
              <a:t> </a:t>
            </a:r>
            <a:r>
              <a:rPr lang="en-US" i="1" dirty="0">
                <a:solidFill>
                  <a:schemeClr val="bg1"/>
                </a:solidFill>
                <a:latin typeface="Arial" panose="020B0604020202020204" pitchFamily="34" charset="0"/>
                <a:cs typeface="Arial" panose="020B0604020202020204" pitchFamily="34" charset="0"/>
              </a:rPr>
              <a:t>and knows our ____________.</a:t>
            </a:r>
            <a:r>
              <a:rPr lang="en-US" dirty="0">
                <a:solidFill>
                  <a:schemeClr val="bg1"/>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525D9634-2402-49F5-8697-857F5B6FCCBF}"/>
              </a:ext>
            </a:extLst>
          </p:cNvPr>
          <p:cNvSpPr/>
          <p:nvPr/>
        </p:nvSpPr>
        <p:spPr>
          <a:xfrm>
            <a:off x="2744661" y="1143212"/>
            <a:ext cx="1264642" cy="369332"/>
          </a:xfrm>
          <a:prstGeom prst="rect">
            <a:avLst/>
          </a:prstGeom>
        </p:spPr>
        <p:txBody>
          <a:bodyPr wrap="none">
            <a:spAutoFit/>
          </a:bodyPr>
          <a:lstStyle/>
          <a:p>
            <a:r>
              <a:rPr lang="en-US" b="1" dirty="0">
                <a:solidFill>
                  <a:srgbClr val="333333"/>
                </a:solidFill>
                <a:latin typeface="Open Sans"/>
              </a:rPr>
              <a:t>afflictions</a:t>
            </a:r>
            <a:endParaRPr lang="en-US" dirty="0"/>
          </a:p>
        </p:txBody>
      </p:sp>
      <p:sp>
        <p:nvSpPr>
          <p:cNvPr id="6" name="Rectangle 5">
            <a:extLst>
              <a:ext uri="{FF2B5EF4-FFF2-40B4-BE49-F238E27FC236}">
                <a16:creationId xmlns:a16="http://schemas.microsoft.com/office/drawing/2014/main" id="{1D5AC48E-2C2A-408D-90F7-F53299FCD913}"/>
              </a:ext>
            </a:extLst>
          </p:cNvPr>
          <p:cNvSpPr/>
          <p:nvPr/>
        </p:nvSpPr>
        <p:spPr>
          <a:xfrm>
            <a:off x="5185940" y="1143212"/>
            <a:ext cx="982064" cy="369332"/>
          </a:xfrm>
          <a:prstGeom prst="rect">
            <a:avLst/>
          </a:prstGeom>
        </p:spPr>
        <p:txBody>
          <a:bodyPr wrap="none">
            <a:spAutoFit/>
          </a:bodyPr>
          <a:lstStyle/>
          <a:p>
            <a:r>
              <a:rPr lang="en-US" b="1" dirty="0">
                <a:solidFill>
                  <a:srgbClr val="333333"/>
                </a:solidFill>
                <a:latin typeface="Open Sans"/>
              </a:rPr>
              <a:t>prayers</a:t>
            </a:r>
            <a:endParaRPr lang="en-US" dirty="0"/>
          </a:p>
        </p:txBody>
      </p:sp>
      <p:sp>
        <p:nvSpPr>
          <p:cNvPr id="7" name="Rectangle 6">
            <a:extLst>
              <a:ext uri="{FF2B5EF4-FFF2-40B4-BE49-F238E27FC236}">
                <a16:creationId xmlns:a16="http://schemas.microsoft.com/office/drawing/2014/main" id="{E55C834D-DE2A-4970-AE2D-DB0B65C15B3E}"/>
              </a:ext>
            </a:extLst>
          </p:cNvPr>
          <p:cNvSpPr/>
          <p:nvPr/>
        </p:nvSpPr>
        <p:spPr>
          <a:xfrm>
            <a:off x="8182699" y="1152939"/>
            <a:ext cx="1034963" cy="369332"/>
          </a:xfrm>
          <a:prstGeom prst="rect">
            <a:avLst/>
          </a:prstGeom>
        </p:spPr>
        <p:txBody>
          <a:bodyPr wrap="none">
            <a:spAutoFit/>
          </a:bodyPr>
          <a:lstStyle/>
          <a:p>
            <a:r>
              <a:rPr lang="en-US" b="1" dirty="0">
                <a:solidFill>
                  <a:srgbClr val="333333"/>
                </a:solidFill>
                <a:latin typeface="Open Sans"/>
              </a:rPr>
              <a:t>sorrows</a:t>
            </a:r>
            <a:endParaRPr lang="en-US" dirty="0"/>
          </a:p>
        </p:txBody>
      </p:sp>
      <p:sp>
        <p:nvSpPr>
          <p:cNvPr id="8" name="Rectangle 7">
            <a:extLst>
              <a:ext uri="{FF2B5EF4-FFF2-40B4-BE49-F238E27FC236}">
                <a16:creationId xmlns:a16="http://schemas.microsoft.com/office/drawing/2014/main" id="{06697D7C-C15B-4AE8-9D8D-642BFD458E83}"/>
              </a:ext>
            </a:extLst>
          </p:cNvPr>
          <p:cNvSpPr/>
          <p:nvPr/>
        </p:nvSpPr>
        <p:spPr>
          <a:xfrm>
            <a:off x="1239722" y="-1293266"/>
            <a:ext cx="797793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experiences have you had that have confirmed this truth to you?</a:t>
            </a:r>
          </a:p>
        </p:txBody>
      </p:sp>
      <p:sp>
        <p:nvSpPr>
          <p:cNvPr id="9" name="Rectangle 8">
            <a:extLst>
              <a:ext uri="{FF2B5EF4-FFF2-40B4-BE49-F238E27FC236}">
                <a16:creationId xmlns:a16="http://schemas.microsoft.com/office/drawing/2014/main" id="{19CC8211-82D2-448E-9D50-3A873207CF90}"/>
              </a:ext>
            </a:extLst>
          </p:cNvPr>
          <p:cNvSpPr/>
          <p:nvPr/>
        </p:nvSpPr>
        <p:spPr>
          <a:xfrm>
            <a:off x="1239723" y="2977150"/>
            <a:ext cx="9507789"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 am come down to deliver them out of the hand of the Egyptians, and to bring them up out of that land unto a good land and a large, unto a land flowing with milk and honey; unto the place of the Canaanites, and the Hittites, and the Amorites, and the Perizzites, and the Hivites, and the Jebusites.</a:t>
            </a:r>
          </a:p>
        </p:txBody>
      </p:sp>
      <p:sp>
        <p:nvSpPr>
          <p:cNvPr id="10" name="Rectangle 9">
            <a:extLst>
              <a:ext uri="{FF2B5EF4-FFF2-40B4-BE49-F238E27FC236}">
                <a16:creationId xmlns:a16="http://schemas.microsoft.com/office/drawing/2014/main" id="{B476B058-DC22-4C54-88D8-8FCA9E4594F2}"/>
              </a:ext>
            </a:extLst>
          </p:cNvPr>
          <p:cNvSpPr/>
          <p:nvPr/>
        </p:nvSpPr>
        <p:spPr>
          <a:xfrm>
            <a:off x="1239723" y="2630048"/>
            <a:ext cx="141577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3:8</a:t>
            </a:r>
            <a:endParaRPr lang="en-US" b="1" dirty="0">
              <a:solidFill>
                <a:schemeClr val="bg1"/>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10EAAED-69CC-41F7-9858-A3DDA31308E6}"/>
              </a:ext>
            </a:extLst>
          </p:cNvPr>
          <p:cNvSpPr/>
          <p:nvPr/>
        </p:nvSpPr>
        <p:spPr>
          <a:xfrm>
            <a:off x="1239722" y="4577589"/>
            <a:ext cx="797793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Lord plan to answer the prayers of the children of Israel?</a:t>
            </a:r>
          </a:p>
        </p:txBody>
      </p:sp>
    </p:spTree>
    <p:extLst>
      <p:ext uri="{BB962C8B-B14F-4D97-AF65-F5344CB8AC3E}">
        <p14:creationId xmlns:p14="http://schemas.microsoft.com/office/powerpoint/2010/main" val="15629296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1" presetClass="path" presetSubtype="0" accel="50000" decel="50000" fill="hold" grpId="0" nodeType="clickEffect">
                                  <p:stCondLst>
                                    <p:cond delay="0"/>
                                  </p:stCondLst>
                                  <p:childTnLst>
                                    <p:animMotion origin="layout" path="M 3.95833E-6 4.07407E-6 L -0.15079 0.12708 C -0.1849 0.1537 -0.20365 0.19351 -0.20365 0.23518 C -0.20365 0.28263 -0.1849 0.32037 -0.15079 0.34699 L 3.95833E-6 0.47407 " pathEditMode="relative" rAng="0" ptsTypes="AAAAA">
                                      <p:cBhvr>
                                        <p:cTn id="30" dur="2000" fill="hold"/>
                                        <p:tgtEl>
                                          <p:spTgt spid="8"/>
                                        </p:tgtEl>
                                        <p:attrNameLst>
                                          <p:attrName>ppt_x</p:attrName>
                                          <p:attrName>ppt_y</p:attrName>
                                        </p:attrNameLst>
                                      </p:cBhvr>
                                      <p:rCtr x="-10182" y="23704"/>
                                    </p:animMotion>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
                                        <p:tgtEl>
                                          <p:spTgt spid="12"/>
                                        </p:tgtEl>
                                      </p:cBhvr>
                                    </p:animEffect>
                                    <p:anim calcmode="lin" valueType="num">
                                      <p:cBhvr>
                                        <p:cTn id="36" dur="400" fill="hold"/>
                                        <p:tgtEl>
                                          <p:spTgt spid="12"/>
                                        </p:tgtEl>
                                        <p:attrNameLst>
                                          <p:attrName>ppt_x</p:attrName>
                                        </p:attrNameLst>
                                      </p:cBhvr>
                                      <p:tavLst>
                                        <p:tav tm="0">
                                          <p:val>
                                            <p:strVal val="#ppt_x"/>
                                          </p:val>
                                        </p:tav>
                                        <p:tav tm="100000">
                                          <p:val>
                                            <p:strVal val="#ppt_x"/>
                                          </p:val>
                                        </p:tav>
                                      </p:tavLst>
                                    </p:anim>
                                    <p:anim calcmode="lin" valueType="num">
                                      <p:cBhvr>
                                        <p:cTn id="37" dur="400" fill="hold"/>
                                        <p:tgtEl>
                                          <p:spTgt spid="12"/>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0" presetID="43"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
                                        <p:tgtEl>
                                          <p:spTgt spid="4"/>
                                        </p:tgtEl>
                                      </p:cBhvr>
                                    </p:animEffect>
                                    <p:anim calcmode="lin" valueType="num">
                                      <p:cBhvr>
                                        <p:cTn id="43" dur="400" fill="hold"/>
                                        <p:tgtEl>
                                          <p:spTgt spid="4"/>
                                        </p:tgtEl>
                                        <p:attrNameLst>
                                          <p:attrName>ppt_x</p:attrName>
                                        </p:attrNameLst>
                                      </p:cBhvr>
                                      <p:tavLst>
                                        <p:tav tm="0">
                                          <p:val>
                                            <p:strVal val="#ppt_x"/>
                                          </p:val>
                                        </p:tav>
                                        <p:tav tm="100000">
                                          <p:val>
                                            <p:strVal val="#ppt_x"/>
                                          </p:val>
                                        </p:tav>
                                      </p:tavLst>
                                    </p:anim>
                                    <p:anim calcmode="lin" valueType="num">
                                      <p:cBhvr>
                                        <p:cTn id="44" dur="400" fill="hold"/>
                                        <p:tgtEl>
                                          <p:spTgt spid="4"/>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7" presetID="43"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
                                        <p:tgtEl>
                                          <p:spTgt spid="9"/>
                                        </p:tgtEl>
                                      </p:cBhvr>
                                    </p:animEffect>
                                    <p:anim calcmode="lin" valueType="num">
                                      <p:cBhvr>
                                        <p:cTn id="50" dur="400" fill="hold"/>
                                        <p:tgtEl>
                                          <p:spTgt spid="9"/>
                                        </p:tgtEl>
                                        <p:attrNameLst>
                                          <p:attrName>ppt_x</p:attrName>
                                        </p:attrNameLst>
                                      </p:cBhvr>
                                      <p:tavLst>
                                        <p:tav tm="0">
                                          <p:val>
                                            <p:strVal val="#ppt_x"/>
                                          </p:val>
                                        </p:tav>
                                        <p:tav tm="100000">
                                          <p:val>
                                            <p:strVal val="#ppt_x"/>
                                          </p:val>
                                        </p:tav>
                                      </p:tavLst>
                                    </p:anim>
                                    <p:anim calcmode="lin" valueType="num">
                                      <p:cBhvr>
                                        <p:cTn id="51" dur="400" fill="hold"/>
                                        <p:tgtEl>
                                          <p:spTgt spid="9"/>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4" presetID="43"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
                                        <p:tgtEl>
                                          <p:spTgt spid="10"/>
                                        </p:tgtEl>
                                      </p:cBhvr>
                                    </p:animEffect>
                                    <p:anim calcmode="lin" valueType="num">
                                      <p:cBhvr>
                                        <p:cTn id="57" dur="400" fill="hold"/>
                                        <p:tgtEl>
                                          <p:spTgt spid="10"/>
                                        </p:tgtEl>
                                        <p:attrNameLst>
                                          <p:attrName>ppt_x</p:attrName>
                                        </p:attrNameLst>
                                      </p:cBhvr>
                                      <p:tavLst>
                                        <p:tav tm="0">
                                          <p:val>
                                            <p:strVal val="#ppt_x"/>
                                          </p:val>
                                        </p:tav>
                                        <p:tav tm="100000">
                                          <p:val>
                                            <p:strVal val="#ppt_x"/>
                                          </p:val>
                                        </p:tav>
                                      </p:tavLst>
                                    </p:anim>
                                    <p:anim calcmode="lin" valueType="num">
                                      <p:cBhvr>
                                        <p:cTn id="58" dur="400" fill="hold"/>
                                        <p:tgtEl>
                                          <p:spTgt spid="10"/>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80">
                                          <p:stCondLst>
                                            <p:cond delay="0"/>
                                          </p:stCondLst>
                                        </p:cTn>
                                        <p:tgtEl>
                                          <p:spTgt spid="11"/>
                                        </p:tgtEl>
                                      </p:cBhvr>
                                    </p:animEffect>
                                    <p:anim calcmode="lin" valueType="num">
                                      <p:cBhvr>
                                        <p:cTn id="6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1" dur="26">
                                          <p:stCondLst>
                                            <p:cond delay="650"/>
                                          </p:stCondLst>
                                        </p:cTn>
                                        <p:tgtEl>
                                          <p:spTgt spid="11"/>
                                        </p:tgtEl>
                                      </p:cBhvr>
                                      <p:to x="100000" y="60000"/>
                                    </p:animScale>
                                    <p:animScale>
                                      <p:cBhvr>
                                        <p:cTn id="72" dur="166" decel="50000">
                                          <p:stCondLst>
                                            <p:cond delay="676"/>
                                          </p:stCondLst>
                                        </p:cTn>
                                        <p:tgtEl>
                                          <p:spTgt spid="11"/>
                                        </p:tgtEl>
                                      </p:cBhvr>
                                      <p:to x="100000" y="100000"/>
                                    </p:animScale>
                                    <p:animScale>
                                      <p:cBhvr>
                                        <p:cTn id="73" dur="26">
                                          <p:stCondLst>
                                            <p:cond delay="1312"/>
                                          </p:stCondLst>
                                        </p:cTn>
                                        <p:tgtEl>
                                          <p:spTgt spid="11"/>
                                        </p:tgtEl>
                                      </p:cBhvr>
                                      <p:to x="100000" y="80000"/>
                                    </p:animScale>
                                    <p:animScale>
                                      <p:cBhvr>
                                        <p:cTn id="74" dur="166" decel="50000">
                                          <p:stCondLst>
                                            <p:cond delay="1338"/>
                                          </p:stCondLst>
                                        </p:cTn>
                                        <p:tgtEl>
                                          <p:spTgt spid="11"/>
                                        </p:tgtEl>
                                      </p:cBhvr>
                                      <p:to x="100000" y="100000"/>
                                    </p:animScale>
                                    <p:animScale>
                                      <p:cBhvr>
                                        <p:cTn id="75" dur="26">
                                          <p:stCondLst>
                                            <p:cond delay="1642"/>
                                          </p:stCondLst>
                                        </p:cTn>
                                        <p:tgtEl>
                                          <p:spTgt spid="11"/>
                                        </p:tgtEl>
                                      </p:cBhvr>
                                      <p:to x="100000" y="90000"/>
                                    </p:animScale>
                                    <p:animScale>
                                      <p:cBhvr>
                                        <p:cTn id="76" dur="166" decel="50000">
                                          <p:stCondLst>
                                            <p:cond delay="1668"/>
                                          </p:stCondLst>
                                        </p:cTn>
                                        <p:tgtEl>
                                          <p:spTgt spid="11"/>
                                        </p:tgtEl>
                                      </p:cBhvr>
                                      <p:to x="100000" y="100000"/>
                                    </p:animScale>
                                    <p:animScale>
                                      <p:cBhvr>
                                        <p:cTn id="77" dur="26">
                                          <p:stCondLst>
                                            <p:cond delay="1808"/>
                                          </p:stCondLst>
                                        </p:cTn>
                                        <p:tgtEl>
                                          <p:spTgt spid="11"/>
                                        </p:tgtEl>
                                      </p:cBhvr>
                                      <p:to x="100000" y="95000"/>
                                    </p:animScale>
                                    <p:animScale>
                                      <p:cBhvr>
                                        <p:cTn id="7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2" grpId="0" build="p"/>
      <p:bldP spid="5" grpId="0"/>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0FD887-0D63-4D07-80AE-C760E6E20455}"/>
              </a:ext>
            </a:extLst>
          </p:cNvPr>
          <p:cNvSpPr/>
          <p:nvPr/>
        </p:nvSpPr>
        <p:spPr>
          <a:xfrm>
            <a:off x="1716156" y="2828835"/>
            <a:ext cx="8759687" cy="1200329"/>
          </a:xfrm>
          <a:prstGeom prst="rect">
            <a:avLst/>
          </a:prstGeom>
        </p:spPr>
        <p:txBody>
          <a:bodyPr wrap="square">
            <a:spAutoFit/>
          </a:bodyPr>
          <a:lstStyle/>
          <a:p>
            <a:pPr algn="ctr" fontAlgn="base"/>
            <a:r>
              <a:rPr lang="en-US" sz="3600" b="1" dirty="0">
                <a:solidFill>
                  <a:srgbClr val="C00000"/>
                </a:solidFill>
                <a:latin typeface="MV Boli" panose="02000500030200090000" pitchFamily="2" charset="0"/>
                <a:cs typeface="MV Boli" panose="02000500030200090000" pitchFamily="2" charset="0"/>
              </a:rPr>
              <a:t>“Moses expresses his concerns about his calling and is reassured by the Lord”</a:t>
            </a:r>
            <a:endParaRPr lang="en-US" sz="3600" b="1" dirty="0">
              <a:solidFill>
                <a:srgbClr val="C000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76BCCA34-B226-43EA-AA1A-ADC8417B83A1}"/>
              </a:ext>
            </a:extLst>
          </p:cNvPr>
          <p:cNvSpPr/>
          <p:nvPr/>
        </p:nvSpPr>
        <p:spPr>
          <a:xfrm>
            <a:off x="1143651" y="968273"/>
            <a:ext cx="206986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3:11-4:17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200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3129E0-13D8-400A-88CD-53A35854726A}"/>
              </a:ext>
            </a:extLst>
          </p:cNvPr>
          <p:cNvSpPr/>
          <p:nvPr/>
        </p:nvSpPr>
        <p:spPr>
          <a:xfrm>
            <a:off x="359764" y="1116436"/>
            <a:ext cx="2050475" cy="101133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E02807-184E-495B-A03A-BA63F7B3248C}"/>
              </a:ext>
            </a:extLst>
          </p:cNvPr>
          <p:cNvSpPr/>
          <p:nvPr/>
        </p:nvSpPr>
        <p:spPr>
          <a:xfrm>
            <a:off x="5910202" y="1117267"/>
            <a:ext cx="1806841" cy="101133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7C0BEC5-1641-4E7B-B09C-30A21272678E}"/>
              </a:ext>
            </a:extLst>
          </p:cNvPr>
          <p:cNvSpPr/>
          <p:nvPr/>
        </p:nvSpPr>
        <p:spPr>
          <a:xfrm>
            <a:off x="359764" y="1469035"/>
            <a:ext cx="5441429" cy="469192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6D1D53C-4ED7-468A-9D85-46D81A2164D1}"/>
              </a:ext>
            </a:extLst>
          </p:cNvPr>
          <p:cNvSpPr/>
          <p:nvPr/>
        </p:nvSpPr>
        <p:spPr>
          <a:xfrm>
            <a:off x="5910201" y="1486599"/>
            <a:ext cx="5107569" cy="447814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EAC3660-70E9-4FA6-955A-587C0B6B0A38}"/>
              </a:ext>
            </a:extLst>
          </p:cNvPr>
          <p:cNvSpPr/>
          <p:nvPr/>
        </p:nvSpPr>
        <p:spPr>
          <a:xfrm>
            <a:off x="545561" y="1117267"/>
            <a:ext cx="186467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3:11-15</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0D26644-2996-43FD-8E1F-C61BCDBD91D5}"/>
              </a:ext>
            </a:extLst>
          </p:cNvPr>
          <p:cNvSpPr/>
          <p:nvPr/>
        </p:nvSpPr>
        <p:spPr>
          <a:xfrm>
            <a:off x="545561" y="1606519"/>
            <a:ext cx="5166126" cy="4478149"/>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11 </a:t>
            </a:r>
            <a:r>
              <a:rPr lang="en-US" sz="1500" dirty="0">
                <a:solidFill>
                  <a:schemeClr val="bg1"/>
                </a:solidFill>
                <a:latin typeface="Arial" panose="020B0604020202020204" pitchFamily="34" charset="0"/>
                <a:cs typeface="Arial" panose="020B0604020202020204" pitchFamily="34" charset="0"/>
              </a:rPr>
              <a:t>¶ And Moses said unto God, Who am I, that I should go unto Pharaoh, and that I should bring forth the children of Israel out of Egypt?</a:t>
            </a:r>
          </a:p>
          <a:p>
            <a:pPr algn="just" fontAlgn="base"/>
            <a:r>
              <a:rPr lang="en-US" sz="1500" b="1" dirty="0">
                <a:solidFill>
                  <a:schemeClr val="bg1"/>
                </a:solidFill>
                <a:latin typeface="Arial" panose="020B0604020202020204" pitchFamily="34" charset="0"/>
                <a:cs typeface="Arial" panose="020B0604020202020204" pitchFamily="34" charset="0"/>
              </a:rPr>
              <a:t>12 </a:t>
            </a:r>
            <a:r>
              <a:rPr lang="en-US" sz="1500" dirty="0">
                <a:solidFill>
                  <a:schemeClr val="bg1"/>
                </a:solidFill>
                <a:latin typeface="Arial" panose="020B0604020202020204" pitchFamily="34" charset="0"/>
                <a:cs typeface="Arial" panose="020B0604020202020204" pitchFamily="34" charset="0"/>
              </a:rPr>
              <a:t>And he said, Certainly I will be with thee; and this shall be a token unto thee, that I have sent thee: When thou hast brought forth the people out of Egypt, ye shall serve God upon this mountain.</a:t>
            </a:r>
          </a:p>
          <a:p>
            <a:pPr algn="just" fontAlgn="base"/>
            <a:r>
              <a:rPr lang="en-US" sz="1500" b="1" dirty="0">
                <a:solidFill>
                  <a:schemeClr val="bg1"/>
                </a:solidFill>
                <a:latin typeface="Arial" panose="020B0604020202020204" pitchFamily="34" charset="0"/>
                <a:cs typeface="Arial" panose="020B0604020202020204" pitchFamily="34" charset="0"/>
              </a:rPr>
              <a:t>13 </a:t>
            </a:r>
            <a:r>
              <a:rPr lang="en-US" sz="1500" dirty="0">
                <a:solidFill>
                  <a:schemeClr val="bg1"/>
                </a:solidFill>
                <a:latin typeface="Arial" panose="020B0604020202020204" pitchFamily="34" charset="0"/>
                <a:cs typeface="Arial" panose="020B0604020202020204" pitchFamily="34" charset="0"/>
              </a:rPr>
              <a:t>And Moses said unto God, Behold, when I come unto the children of Israel, and shall say unto them, The God of your fathers hath sent me unto you; and they shall say to me, What is his name? what shall I say unto them?</a:t>
            </a:r>
          </a:p>
          <a:p>
            <a:pPr algn="just" fontAlgn="base"/>
            <a:r>
              <a:rPr lang="en-US" sz="1500" b="1" dirty="0">
                <a:solidFill>
                  <a:schemeClr val="bg1"/>
                </a:solidFill>
                <a:latin typeface="Arial" panose="020B0604020202020204" pitchFamily="34" charset="0"/>
                <a:cs typeface="Arial" panose="020B0604020202020204" pitchFamily="34" charset="0"/>
              </a:rPr>
              <a:t>14 </a:t>
            </a:r>
            <a:r>
              <a:rPr lang="en-US" sz="1500" dirty="0">
                <a:solidFill>
                  <a:schemeClr val="bg1"/>
                </a:solidFill>
                <a:latin typeface="Arial" panose="020B0604020202020204" pitchFamily="34" charset="0"/>
                <a:cs typeface="Arial" panose="020B0604020202020204" pitchFamily="34" charset="0"/>
              </a:rPr>
              <a:t>And God said unto Moses, </a:t>
            </a:r>
            <a:r>
              <a:rPr lang="en-US" sz="1500" cap="all" dirty="0">
                <a:solidFill>
                  <a:schemeClr val="bg1"/>
                </a:solidFill>
                <a:latin typeface="Arial" panose="020B0604020202020204" pitchFamily="34" charset="0"/>
                <a:cs typeface="Arial" panose="020B0604020202020204" pitchFamily="34" charset="0"/>
              </a:rPr>
              <a:t>I AM THAT I AM</a:t>
            </a:r>
            <a:r>
              <a:rPr lang="en-US" sz="1500" dirty="0">
                <a:solidFill>
                  <a:schemeClr val="bg1"/>
                </a:solidFill>
                <a:latin typeface="Arial" panose="020B0604020202020204" pitchFamily="34" charset="0"/>
                <a:cs typeface="Arial" panose="020B0604020202020204" pitchFamily="34" charset="0"/>
              </a:rPr>
              <a:t>: and he said, Thus shalt thou say unto the children of Israel, </a:t>
            </a:r>
            <a:r>
              <a:rPr lang="en-US" sz="1500" cap="all" dirty="0">
                <a:solidFill>
                  <a:schemeClr val="bg1"/>
                </a:solidFill>
                <a:latin typeface="Arial" panose="020B0604020202020204" pitchFamily="34" charset="0"/>
                <a:cs typeface="Arial" panose="020B0604020202020204" pitchFamily="34" charset="0"/>
              </a:rPr>
              <a:t>I AM</a:t>
            </a:r>
            <a:r>
              <a:rPr lang="en-US" sz="1500" dirty="0">
                <a:solidFill>
                  <a:schemeClr val="bg1"/>
                </a:solidFill>
                <a:latin typeface="Arial" panose="020B0604020202020204" pitchFamily="34" charset="0"/>
                <a:cs typeface="Arial" panose="020B0604020202020204" pitchFamily="34" charset="0"/>
              </a:rPr>
              <a:t> hath sent me unto you.</a:t>
            </a:r>
          </a:p>
          <a:p>
            <a:pPr algn="just" fontAlgn="base"/>
            <a:r>
              <a:rPr lang="en-US" sz="1500" b="1" dirty="0">
                <a:solidFill>
                  <a:schemeClr val="bg1"/>
                </a:solidFill>
                <a:latin typeface="Arial" panose="020B0604020202020204" pitchFamily="34" charset="0"/>
                <a:cs typeface="Arial" panose="020B0604020202020204" pitchFamily="34" charset="0"/>
              </a:rPr>
              <a:t>15 </a:t>
            </a:r>
            <a:r>
              <a:rPr lang="en-US" sz="1500" dirty="0">
                <a:solidFill>
                  <a:schemeClr val="bg1"/>
                </a:solidFill>
                <a:latin typeface="Arial" panose="020B0604020202020204" pitchFamily="34" charset="0"/>
                <a:cs typeface="Arial" panose="020B0604020202020204" pitchFamily="34" charset="0"/>
              </a:rPr>
              <a:t>And God said moreover unto Moses, Thus shalt thou say unto the children of Israel,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God of your fathers, the God of Abraham, the God of Isaac, and the God of Jacob, hath sent me unto you: this is my name for ever, and this is my memorial unto all generations.</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052C90F-DCF2-4DB9-A7B6-CFF858C3CE15}"/>
              </a:ext>
            </a:extLst>
          </p:cNvPr>
          <p:cNvSpPr/>
          <p:nvPr/>
        </p:nvSpPr>
        <p:spPr>
          <a:xfrm>
            <a:off x="6096000" y="1526195"/>
            <a:ext cx="4688325" cy="427809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Moses answered and said, But, behold, they will not believe me, nor hearken unto my voice: for they will say,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hath not appeared unto thee.</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said unto him, What is that in thine hand? And he said, A rod.</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he said, Cast it on the ground. And he cast it on the ground, and it became a serpent; and Moses fled from before it.</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said unto Moses, Put forth thine hand, and take it by the tail. And he put forth his hand, and caught it, and it became a rod in his hand:</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That they may believe that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God of their fathers, the God of Abraham, the God of Isaac, and the God of Jacob, hath appeared unto thee.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4215542-EB08-4A15-BAD9-F06726EFE07E}"/>
              </a:ext>
            </a:extLst>
          </p:cNvPr>
          <p:cNvSpPr/>
          <p:nvPr/>
        </p:nvSpPr>
        <p:spPr>
          <a:xfrm>
            <a:off x="6096086" y="1152939"/>
            <a:ext cx="162095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4:1-5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749385"/>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92F21B-8ADA-4CB0-AF37-EA3749B6E5CF}"/>
              </a:ext>
            </a:extLst>
          </p:cNvPr>
          <p:cNvSpPr/>
          <p:nvPr/>
        </p:nvSpPr>
        <p:spPr>
          <a:xfrm>
            <a:off x="1020417" y="5356418"/>
            <a:ext cx="9369287" cy="830997"/>
          </a:xfrm>
          <a:prstGeom prst="rect">
            <a:avLst/>
          </a:prstGeom>
        </p:spPr>
        <p:txBody>
          <a:bodyPr wrap="square">
            <a:spAutoFit/>
          </a:bodyPr>
          <a:lstStyle/>
          <a:p>
            <a:pPr algn="ctr"/>
            <a:r>
              <a:rPr lang="en-US" sz="2400" b="1" dirty="0">
                <a:solidFill>
                  <a:srgbClr val="C00000"/>
                </a:solidFill>
                <a:latin typeface="MV Boli" panose="02000500030200090000" pitchFamily="2" charset="0"/>
                <a:cs typeface="MV Boli" panose="02000500030200090000" pitchFamily="2" charset="0"/>
              </a:rPr>
              <a:t>The Lord is with those He calls, and He gives them power to accomplish His work.</a:t>
            </a:r>
            <a:endParaRPr lang="en-US" sz="2400" dirty="0">
              <a:solidFill>
                <a:srgbClr val="C00000"/>
              </a:solidFill>
              <a:latin typeface="MV Boli" panose="02000500030200090000" pitchFamily="2" charset="0"/>
              <a:cs typeface="MV Boli" panose="02000500030200090000" pitchFamily="2" charset="0"/>
            </a:endParaRPr>
          </a:p>
        </p:txBody>
      </p:sp>
      <p:sp>
        <p:nvSpPr>
          <p:cNvPr id="2" name="Rectangle 1">
            <a:extLst>
              <a:ext uri="{FF2B5EF4-FFF2-40B4-BE49-F238E27FC236}">
                <a16:creationId xmlns:a16="http://schemas.microsoft.com/office/drawing/2014/main" id="{20876D06-4988-404F-A6F2-F272EFE42736}"/>
              </a:ext>
            </a:extLst>
          </p:cNvPr>
          <p:cNvSpPr/>
          <p:nvPr/>
        </p:nvSpPr>
        <p:spPr>
          <a:xfrm>
            <a:off x="1020417" y="4735854"/>
            <a:ext cx="9883941"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doctrine and principles can we learn from the Lord’s response to Moses’s concerns?</a:t>
            </a:r>
          </a:p>
        </p:txBody>
      </p:sp>
      <p:sp>
        <p:nvSpPr>
          <p:cNvPr id="8" name="Rectangle 7">
            <a:extLst>
              <a:ext uri="{FF2B5EF4-FFF2-40B4-BE49-F238E27FC236}">
                <a16:creationId xmlns:a16="http://schemas.microsoft.com/office/drawing/2014/main" id="{397DEF41-A3EE-4E06-B40C-57F5FCA364E9}"/>
              </a:ext>
            </a:extLst>
          </p:cNvPr>
          <p:cNvSpPr/>
          <p:nvPr/>
        </p:nvSpPr>
        <p:spPr>
          <a:xfrm>
            <a:off x="795129" y="834912"/>
            <a:ext cx="2102726" cy="88787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6F87E1-DD14-4AA0-B02C-A658A8E6E410}"/>
              </a:ext>
            </a:extLst>
          </p:cNvPr>
          <p:cNvSpPr/>
          <p:nvPr/>
        </p:nvSpPr>
        <p:spPr>
          <a:xfrm>
            <a:off x="795129" y="1204244"/>
            <a:ext cx="10201993" cy="346535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A70D42D-D711-4C05-B885-8DC75B3159D3}"/>
              </a:ext>
            </a:extLst>
          </p:cNvPr>
          <p:cNvSpPr/>
          <p:nvPr/>
        </p:nvSpPr>
        <p:spPr>
          <a:xfrm>
            <a:off x="1020418" y="1270504"/>
            <a:ext cx="9883941" cy="3323987"/>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10 </a:t>
            </a:r>
            <a:r>
              <a:rPr lang="en-US" sz="1500" dirty="0">
                <a:solidFill>
                  <a:schemeClr val="bg1"/>
                </a:solidFill>
                <a:latin typeface="Arial" panose="020B0604020202020204" pitchFamily="34" charset="0"/>
                <a:cs typeface="Arial" panose="020B0604020202020204" pitchFamily="34" charset="0"/>
              </a:rPr>
              <a:t>¶ And Moses said unto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O my Lord, I am not eloquent, neither heretofore, nor since thou hast spoken unto thy servant: but I am slow of speech, and of a slow tongue.</a:t>
            </a:r>
          </a:p>
          <a:p>
            <a:pPr algn="just" fontAlgn="base"/>
            <a:r>
              <a:rPr lang="en-US" sz="1500" b="1" dirty="0">
                <a:solidFill>
                  <a:schemeClr val="bg1"/>
                </a:solidFill>
                <a:latin typeface="Arial" panose="020B0604020202020204" pitchFamily="34" charset="0"/>
                <a:cs typeface="Arial" panose="020B0604020202020204" pitchFamily="34" charset="0"/>
              </a:rPr>
              <a:t>11 </a:t>
            </a:r>
            <a:r>
              <a:rPr lang="en-US" sz="1500" dirty="0">
                <a:solidFill>
                  <a:schemeClr val="bg1"/>
                </a:solidFill>
                <a:latin typeface="Arial" panose="020B0604020202020204" pitchFamily="34" charset="0"/>
                <a:cs typeface="Arial" panose="020B0604020202020204" pitchFamily="34" charset="0"/>
              </a:rPr>
              <a:t>And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said unto him, Who hath made man’s mouth? or who maketh the dumb, or deaf, or the seeing, or the blind? have not I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a:t>
            </a:r>
          </a:p>
          <a:p>
            <a:pPr algn="just" fontAlgn="base"/>
            <a:r>
              <a:rPr lang="en-US" sz="1500" b="1" dirty="0">
                <a:solidFill>
                  <a:schemeClr val="bg1"/>
                </a:solidFill>
                <a:latin typeface="Arial" panose="020B0604020202020204" pitchFamily="34" charset="0"/>
                <a:cs typeface="Arial" panose="020B0604020202020204" pitchFamily="34" charset="0"/>
              </a:rPr>
              <a:t>12 </a:t>
            </a:r>
            <a:r>
              <a:rPr lang="en-US" sz="1500" dirty="0">
                <a:solidFill>
                  <a:schemeClr val="bg1"/>
                </a:solidFill>
                <a:latin typeface="Arial" panose="020B0604020202020204" pitchFamily="34" charset="0"/>
                <a:cs typeface="Arial" panose="020B0604020202020204" pitchFamily="34" charset="0"/>
              </a:rPr>
              <a:t>Now therefore go, and I will be with thy mouth, and teach thee what thou shalt say.</a:t>
            </a:r>
          </a:p>
          <a:p>
            <a:pPr algn="just" fontAlgn="base"/>
            <a:r>
              <a:rPr lang="en-US" sz="1500" b="1" dirty="0">
                <a:solidFill>
                  <a:schemeClr val="bg1"/>
                </a:solidFill>
                <a:latin typeface="Arial" panose="020B0604020202020204" pitchFamily="34" charset="0"/>
                <a:cs typeface="Arial" panose="020B0604020202020204" pitchFamily="34" charset="0"/>
              </a:rPr>
              <a:t>13 </a:t>
            </a:r>
            <a:r>
              <a:rPr lang="en-US" sz="1500" dirty="0">
                <a:solidFill>
                  <a:schemeClr val="bg1"/>
                </a:solidFill>
                <a:latin typeface="Arial" panose="020B0604020202020204" pitchFamily="34" charset="0"/>
                <a:cs typeface="Arial" panose="020B0604020202020204" pitchFamily="34" charset="0"/>
              </a:rPr>
              <a:t>And he said, O my Lord, send, I pray thee, by the hand of him whom thou wilt send.</a:t>
            </a:r>
          </a:p>
          <a:p>
            <a:pPr algn="just" fontAlgn="base"/>
            <a:r>
              <a:rPr lang="en-US" sz="1500" b="1" dirty="0">
                <a:solidFill>
                  <a:schemeClr val="bg1"/>
                </a:solidFill>
                <a:latin typeface="Arial" panose="020B0604020202020204" pitchFamily="34" charset="0"/>
                <a:cs typeface="Arial" panose="020B0604020202020204" pitchFamily="34" charset="0"/>
              </a:rPr>
              <a:t>14 </a:t>
            </a:r>
            <a:r>
              <a:rPr lang="en-US" sz="1500" dirty="0">
                <a:solidFill>
                  <a:schemeClr val="bg1"/>
                </a:solidFill>
                <a:latin typeface="Arial" panose="020B0604020202020204" pitchFamily="34" charset="0"/>
                <a:cs typeface="Arial" panose="020B0604020202020204" pitchFamily="34" charset="0"/>
              </a:rPr>
              <a:t>And the anger of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was kindled against Moses, and he said, Is not Aaron the Levite thy brother? I know that he can speak well. And also, behold, he cometh forth to meet thee: and when he seeth thee, he will be glad in his heart.</a:t>
            </a:r>
          </a:p>
          <a:p>
            <a:pPr algn="just" fontAlgn="base"/>
            <a:r>
              <a:rPr lang="en-US" sz="1500" b="1" dirty="0">
                <a:solidFill>
                  <a:schemeClr val="bg1"/>
                </a:solidFill>
                <a:latin typeface="Arial" panose="020B0604020202020204" pitchFamily="34" charset="0"/>
                <a:cs typeface="Arial" panose="020B0604020202020204" pitchFamily="34" charset="0"/>
              </a:rPr>
              <a:t>15 </a:t>
            </a:r>
            <a:r>
              <a:rPr lang="en-US" sz="1500" dirty="0">
                <a:solidFill>
                  <a:schemeClr val="bg1"/>
                </a:solidFill>
                <a:latin typeface="Arial" panose="020B0604020202020204" pitchFamily="34" charset="0"/>
                <a:cs typeface="Arial" panose="020B0604020202020204" pitchFamily="34" charset="0"/>
              </a:rPr>
              <a:t>And thou shalt speak unto him, and put words in his mouth: and I will be with thy mouth, and with his mouth, and will teach you what ye shall do.</a:t>
            </a:r>
          </a:p>
          <a:p>
            <a:pPr algn="just" fontAlgn="base"/>
            <a:r>
              <a:rPr lang="en-US" sz="1500" b="1" dirty="0">
                <a:solidFill>
                  <a:schemeClr val="bg1"/>
                </a:solidFill>
                <a:latin typeface="Arial" panose="020B0604020202020204" pitchFamily="34" charset="0"/>
                <a:cs typeface="Arial" panose="020B0604020202020204" pitchFamily="34" charset="0"/>
              </a:rPr>
              <a:t>16 </a:t>
            </a:r>
            <a:r>
              <a:rPr lang="en-US" sz="1500" dirty="0">
                <a:solidFill>
                  <a:schemeClr val="bg1"/>
                </a:solidFill>
                <a:latin typeface="Arial" panose="020B0604020202020204" pitchFamily="34" charset="0"/>
                <a:cs typeface="Arial" panose="020B0604020202020204" pitchFamily="34" charset="0"/>
              </a:rPr>
              <a:t>And he shall be thy spokesman unto the people: and he shall be, even he shall be to thee instead of a mouth, and thou shalt be to him instead of God.</a:t>
            </a:r>
          </a:p>
          <a:p>
            <a:pPr algn="just" fontAlgn="base"/>
            <a:r>
              <a:rPr lang="en-US" sz="1500" b="1" dirty="0">
                <a:solidFill>
                  <a:schemeClr val="bg1"/>
                </a:solidFill>
                <a:latin typeface="Arial" panose="020B0604020202020204" pitchFamily="34" charset="0"/>
                <a:cs typeface="Arial" panose="020B0604020202020204" pitchFamily="34" charset="0"/>
              </a:rPr>
              <a:t>17 </a:t>
            </a:r>
            <a:r>
              <a:rPr lang="en-US" sz="1500" dirty="0">
                <a:solidFill>
                  <a:schemeClr val="bg1"/>
                </a:solidFill>
                <a:latin typeface="Arial" panose="020B0604020202020204" pitchFamily="34" charset="0"/>
                <a:cs typeface="Arial" panose="020B0604020202020204" pitchFamily="34" charset="0"/>
              </a:rPr>
              <a:t>And thou shalt take this rod in thine hand, wherewith thou shalt do signs.</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0680059-DB74-422E-9B4B-CCCEC118BDE2}"/>
              </a:ext>
            </a:extLst>
          </p:cNvPr>
          <p:cNvSpPr/>
          <p:nvPr/>
        </p:nvSpPr>
        <p:spPr>
          <a:xfrm>
            <a:off x="1020418" y="901172"/>
            <a:ext cx="187743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4:10-17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615121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250" fill="hold"/>
                                        <p:tgtEl>
                                          <p:spTgt spid="6"/>
                                        </p:tgtEl>
                                        <p:attrNameLst>
                                          <p:attrName>ppt_x</p:attrName>
                                        </p:attrNameLst>
                                      </p:cBhvr>
                                      <p:tavLst>
                                        <p:tav tm="0">
                                          <p:val>
                                            <p:strVal val="0-#ppt_w/2"/>
                                          </p:val>
                                        </p:tav>
                                        <p:tav tm="100000">
                                          <p:val>
                                            <p:strVal val="#ppt_x"/>
                                          </p:val>
                                        </p:tav>
                                      </p:tavLst>
                                    </p:anim>
                                    <p:anim calcmode="lin" valueType="num">
                                      <p:cBhvr additive="base">
                                        <p:cTn id="18"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Diagonal Corners Snipped 5">
            <a:extLst>
              <a:ext uri="{FF2B5EF4-FFF2-40B4-BE49-F238E27FC236}">
                <a16:creationId xmlns:a16="http://schemas.microsoft.com/office/drawing/2014/main" id="{86C0491B-6AD8-4D13-9DA0-7A99FFD3B07A}"/>
              </a:ext>
            </a:extLst>
          </p:cNvPr>
          <p:cNvSpPr/>
          <p:nvPr/>
        </p:nvSpPr>
        <p:spPr>
          <a:xfrm>
            <a:off x="1987826" y="731608"/>
            <a:ext cx="7888723" cy="2228096"/>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68F325C-34F6-40E4-8B0D-E64EBC6E3466}"/>
              </a:ext>
            </a:extLst>
          </p:cNvPr>
          <p:cNvSpPr/>
          <p:nvPr/>
        </p:nvSpPr>
        <p:spPr>
          <a:xfrm>
            <a:off x="3634775" y="837625"/>
            <a:ext cx="6096000" cy="2031325"/>
          </a:xfrm>
          <a:prstGeom prst="rect">
            <a:avLst/>
          </a:prstGeom>
        </p:spPr>
        <p:txBody>
          <a:bodyPr>
            <a:spAutoFit/>
          </a:bodyPr>
          <a:lstStyle/>
          <a:p>
            <a:pPr algn="just"/>
            <a:r>
              <a:rPr lang="en-US" dirty="0">
                <a:solidFill>
                  <a:schemeClr val="bg1"/>
                </a:solidFill>
                <a:latin typeface="Open Sans"/>
              </a:rPr>
              <a:t>“Now, some of you may be shy by nature or consider yourselves inadequate to respond affirmatively to a calling. Remember that this work is not yours and mine alone. It is the Lord’s work, and when we are on the Lord’s errand, we are entitled to the Lord’s help. Remember that whom the Lord calls, the Lord qualifies” (Thomas S. Monson, “Duty Calls,” </a:t>
            </a:r>
            <a:r>
              <a:rPr lang="en-US" i="1" dirty="0">
                <a:solidFill>
                  <a:schemeClr val="bg1"/>
                </a:solidFill>
                <a:latin typeface="Georgia" panose="02040502050405020303" pitchFamily="18" charset="0"/>
              </a:rPr>
              <a:t>Ensign,</a:t>
            </a:r>
            <a:r>
              <a:rPr lang="en-US" dirty="0">
                <a:solidFill>
                  <a:schemeClr val="bg1"/>
                </a:solidFill>
                <a:latin typeface="Open Sans"/>
              </a:rPr>
              <a:t> May 1996, 44).</a:t>
            </a:r>
            <a:endParaRPr lang="en-US" dirty="0">
              <a:solidFill>
                <a:schemeClr val="bg1"/>
              </a:solidFill>
            </a:endParaRPr>
          </a:p>
        </p:txBody>
      </p:sp>
      <p:pic>
        <p:nvPicPr>
          <p:cNvPr id="2050" name="Picture 2" descr="Thomas S. Monson">
            <a:extLst>
              <a:ext uri="{FF2B5EF4-FFF2-40B4-BE49-F238E27FC236}">
                <a16:creationId xmlns:a16="http://schemas.microsoft.com/office/drawing/2014/main" id="{CFDD9547-4614-47DC-8490-C6CFD5B4B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632" y="928373"/>
            <a:ext cx="1099931" cy="14629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C5CA02A-5770-4EF6-AF14-C149B08DC947}"/>
              </a:ext>
            </a:extLst>
          </p:cNvPr>
          <p:cNvSpPr/>
          <p:nvPr/>
        </p:nvSpPr>
        <p:spPr>
          <a:xfrm>
            <a:off x="2087950" y="2407285"/>
            <a:ext cx="1598515"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 </a:t>
            </a:r>
          </a:p>
          <a:p>
            <a:pPr algn="ctr"/>
            <a:r>
              <a:rPr lang="en-US" sz="1200" b="1" dirty="0">
                <a:solidFill>
                  <a:schemeClr val="bg1"/>
                </a:solidFill>
                <a:latin typeface="Arial" panose="020B0604020202020204" pitchFamily="34" charset="0"/>
                <a:cs typeface="Arial" panose="020B0604020202020204" pitchFamily="34" charset="0"/>
              </a:rPr>
              <a:t>Thomas S. Monson</a:t>
            </a:r>
          </a:p>
        </p:txBody>
      </p:sp>
      <p:sp>
        <p:nvSpPr>
          <p:cNvPr id="5" name="Rectangle 4">
            <a:extLst>
              <a:ext uri="{FF2B5EF4-FFF2-40B4-BE49-F238E27FC236}">
                <a16:creationId xmlns:a16="http://schemas.microsoft.com/office/drawing/2014/main" id="{E18C4EFF-A977-4BB0-B729-8CBB871548F1}"/>
              </a:ext>
            </a:extLst>
          </p:cNvPr>
          <p:cNvSpPr/>
          <p:nvPr/>
        </p:nvSpPr>
        <p:spPr>
          <a:xfrm>
            <a:off x="1205947" y="3388886"/>
            <a:ext cx="939579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experiences in your life have shown you that the Lord gives His servants, including you, power to accomplish His work?</a:t>
            </a:r>
          </a:p>
        </p:txBody>
      </p:sp>
    </p:spTree>
    <p:extLst>
      <p:ext uri="{BB962C8B-B14F-4D97-AF65-F5344CB8AC3E}">
        <p14:creationId xmlns:p14="http://schemas.microsoft.com/office/powerpoint/2010/main" val="4247598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4EFC37-1D6F-4685-BB64-A5557CFD8399}"/>
              </a:ext>
            </a:extLst>
          </p:cNvPr>
          <p:cNvSpPr/>
          <p:nvPr/>
        </p:nvSpPr>
        <p:spPr>
          <a:xfrm>
            <a:off x="1113183" y="2890391"/>
            <a:ext cx="10310191" cy="1077218"/>
          </a:xfrm>
          <a:prstGeom prst="rect">
            <a:avLst/>
          </a:prstGeom>
        </p:spPr>
        <p:txBody>
          <a:bodyPr wrap="square">
            <a:spAutoFit/>
          </a:bodyPr>
          <a:lstStyle/>
          <a:p>
            <a:pPr algn="ctr" fontAlgn="base"/>
            <a:r>
              <a:rPr lang="en-US" sz="3200" b="1" dirty="0">
                <a:solidFill>
                  <a:srgbClr val="C00000"/>
                </a:solidFill>
                <a:latin typeface="MV Boli" panose="02000500030200090000" pitchFamily="2" charset="0"/>
                <a:cs typeface="MV Boli" panose="02000500030200090000" pitchFamily="2" charset="0"/>
              </a:rPr>
              <a:t>“Moses and Aaron journey to Egypt and speak to the elders of Israel”</a:t>
            </a:r>
            <a:endParaRPr lang="en-US" sz="3200" b="1" dirty="0">
              <a:solidFill>
                <a:srgbClr val="C000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3345F1A6-1F16-4EE1-B3AC-E2E0C54A7959}"/>
              </a:ext>
            </a:extLst>
          </p:cNvPr>
          <p:cNvSpPr/>
          <p:nvPr/>
        </p:nvSpPr>
        <p:spPr>
          <a:xfrm>
            <a:off x="1294443" y="968273"/>
            <a:ext cx="187743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4:18-31</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741857"/>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1E1A268-E909-450A-B6CA-6EE58AEDEC87}"/>
              </a:ext>
            </a:extLst>
          </p:cNvPr>
          <p:cNvGraphicFramePr>
            <a:graphicFrameLocks noGrp="1"/>
          </p:cNvGraphicFramePr>
          <p:nvPr>
            <p:extLst>
              <p:ext uri="{D42A27DB-BD31-4B8C-83A1-F6EECF244321}">
                <p14:modId xmlns:p14="http://schemas.microsoft.com/office/powerpoint/2010/main" val="3421458332"/>
              </p:ext>
            </p:extLst>
          </p:nvPr>
        </p:nvGraphicFramePr>
        <p:xfrm>
          <a:off x="1487715" y="1152939"/>
          <a:ext cx="9216570" cy="4124960"/>
        </p:xfrm>
        <a:graphic>
          <a:graphicData uri="http://schemas.openxmlformats.org/drawingml/2006/table">
            <a:tbl>
              <a:tblPr firstRow="1" bandRow="1">
                <a:tableStyleId>{5C22544A-7EE6-4342-B048-85BDC9FD1C3A}</a:tableStyleId>
              </a:tblPr>
              <a:tblGrid>
                <a:gridCol w="3072190">
                  <a:extLst>
                    <a:ext uri="{9D8B030D-6E8A-4147-A177-3AD203B41FA5}">
                      <a16:colId xmlns:a16="http://schemas.microsoft.com/office/drawing/2014/main" val="3001725940"/>
                    </a:ext>
                  </a:extLst>
                </a:gridCol>
                <a:gridCol w="3072190">
                  <a:extLst>
                    <a:ext uri="{9D8B030D-6E8A-4147-A177-3AD203B41FA5}">
                      <a16:colId xmlns:a16="http://schemas.microsoft.com/office/drawing/2014/main" val="2006776093"/>
                    </a:ext>
                  </a:extLst>
                </a:gridCol>
                <a:gridCol w="3072190">
                  <a:extLst>
                    <a:ext uri="{9D8B030D-6E8A-4147-A177-3AD203B41FA5}">
                      <a16:colId xmlns:a16="http://schemas.microsoft.com/office/drawing/2014/main" val="3816239451"/>
                    </a:ext>
                  </a:extLst>
                </a:gridCol>
              </a:tblGrid>
              <a:tr h="370840">
                <a:tc>
                  <a:txBody>
                    <a:bodyPr/>
                    <a:lstStyle/>
                    <a:p>
                      <a:pPr algn="ctr"/>
                      <a:r>
                        <a:rPr lang="en-US" sz="1800" b="1" i="0" kern="1200" dirty="0">
                          <a:solidFill>
                            <a:schemeClr val="bg1"/>
                          </a:solidFill>
                          <a:effectLst/>
                          <a:latin typeface="Arial" panose="020B0604020202020204" pitchFamily="34" charset="0"/>
                          <a:ea typeface="+mn-ea"/>
                          <a:cs typeface="Arial" panose="020B0604020202020204" pitchFamily="34" charset="0"/>
                        </a:rPr>
                        <a:t>Moses</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sz="1800" b="1" i="0" kern="1200" dirty="0">
                          <a:solidFill>
                            <a:schemeClr val="bg1"/>
                          </a:solidFill>
                          <a:effectLst/>
                          <a:latin typeface="Arial" panose="020B0604020202020204" pitchFamily="34" charset="0"/>
                          <a:ea typeface="+mn-ea"/>
                          <a:cs typeface="Arial" panose="020B0604020202020204" pitchFamily="34" charset="0"/>
                        </a:rPr>
                        <a:t>Similarities</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sz="1800" b="1" i="0" kern="1200" dirty="0">
                          <a:solidFill>
                            <a:schemeClr val="bg1"/>
                          </a:solidFill>
                          <a:effectLst/>
                          <a:latin typeface="Arial" panose="020B0604020202020204" pitchFamily="34" charset="0"/>
                          <a:ea typeface="+mn-ea"/>
                          <a:cs typeface="Arial" panose="020B0604020202020204" pitchFamily="34" charset="0"/>
                        </a:rPr>
                        <a:t>Jesus Christ</a:t>
                      </a:r>
                      <a:endParaRPr lang="en-US"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14156469"/>
                  </a:ext>
                </a:extLst>
              </a:tr>
              <a:tr h="370840">
                <a:tc>
                  <a:txBody>
                    <a:bodyPr/>
                    <a:lstStyle/>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endParaRPr lang="en-US" dirty="0">
                        <a:solidFill>
                          <a:schemeClr val="bg1"/>
                        </a:solidFill>
                        <a:latin typeface="Arial" panose="020B0604020202020204" pitchFamily="34" charset="0"/>
                        <a:cs typeface="Arial" panose="020B0604020202020204" pitchFamily="34" charset="0"/>
                      </a:endParaRPr>
                    </a:p>
                  </a:txBody>
                  <a:tcPr/>
                </a:tc>
                <a:tc>
                  <a:txBody>
                    <a:bodyPr/>
                    <a:lstStyle/>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35277564"/>
                  </a:ext>
                </a:extLst>
              </a:tr>
              <a:tr h="370840">
                <a:tc>
                  <a:txBody>
                    <a:bodyPr/>
                    <a:lstStyle/>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endParaRPr lang="en-US" dirty="0">
                        <a:solidFill>
                          <a:schemeClr val="bg1"/>
                        </a:solidFill>
                        <a:latin typeface="Arial" panose="020B0604020202020204" pitchFamily="34" charset="0"/>
                        <a:cs typeface="Arial" panose="020B0604020202020204" pitchFamily="34" charset="0"/>
                      </a:endParaRPr>
                    </a:p>
                  </a:txBody>
                  <a:tcPr/>
                </a:tc>
                <a:tc>
                  <a:txBody>
                    <a:bodyPr/>
                    <a:lstStyle/>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0760497"/>
                  </a:ext>
                </a:extLst>
              </a:tr>
              <a:tr h="370840">
                <a:tc>
                  <a:txBody>
                    <a:bodyPr/>
                    <a:lstStyle/>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endParaRPr lang="en-US" dirty="0">
                        <a:solidFill>
                          <a:schemeClr val="bg1"/>
                        </a:solidFill>
                        <a:latin typeface="Arial" panose="020B0604020202020204" pitchFamily="34" charset="0"/>
                        <a:cs typeface="Arial" panose="020B0604020202020204" pitchFamily="34" charset="0"/>
                      </a:endParaRPr>
                    </a:p>
                  </a:txBody>
                  <a:tcPr/>
                </a:tc>
                <a:tc>
                  <a:txBody>
                    <a:bodyPr/>
                    <a:lstStyle/>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1861040"/>
                  </a:ext>
                </a:extLst>
              </a:tr>
              <a:tr h="370840">
                <a:tc>
                  <a:txBody>
                    <a:bodyPr/>
                    <a:lstStyle/>
                    <a:p>
                      <a:endParaRPr lang="en-US" sz="1800" b="0" i="0" u="none" kern="1200"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tc>
                <a:tc>
                  <a:txBody>
                    <a:bodyPr/>
                    <a:lstStyle/>
                    <a:p>
                      <a:endParaRPr lang="en-US" dirty="0">
                        <a:solidFill>
                          <a:schemeClr val="bg1"/>
                        </a:solidFill>
                        <a:latin typeface="Arial" panose="020B0604020202020204" pitchFamily="34" charset="0"/>
                        <a:cs typeface="Arial" panose="020B0604020202020204" pitchFamily="34" charset="0"/>
                      </a:endParaRPr>
                    </a:p>
                  </a:txBody>
                  <a:tcPr/>
                </a:tc>
                <a:tc>
                  <a:txBody>
                    <a:bodyPr/>
                    <a:lstStyle/>
                    <a:p>
                      <a:endParaRPr lang="en-US" u="none"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u="none"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17993758"/>
                  </a:ext>
                </a:extLst>
              </a:tr>
              <a:tr h="370840">
                <a:tc>
                  <a:txBody>
                    <a:bodyPr/>
                    <a:lstStyle/>
                    <a:p>
                      <a:endParaRPr lang="en-US" sz="1800" b="0" i="0" u="none" kern="1200"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endParaRPr lang="en-US" sz="1800" b="0" i="0" u="none" kern="1200"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endParaRPr lang="en-US" u="none"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endParaRPr lang="en-US" dirty="0">
                        <a:solidFill>
                          <a:schemeClr val="bg1"/>
                        </a:solidFill>
                        <a:latin typeface="Arial" panose="020B0604020202020204" pitchFamily="34" charset="0"/>
                        <a:cs typeface="Arial" panose="020B0604020202020204" pitchFamily="34" charset="0"/>
                      </a:endParaRPr>
                    </a:p>
                  </a:txBody>
                  <a:tcPr/>
                </a:tc>
                <a:tc>
                  <a:txBody>
                    <a:bodyPr/>
                    <a:lstStyle/>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3097142"/>
                  </a:ext>
                </a:extLst>
              </a:tr>
            </a:tbl>
          </a:graphicData>
        </a:graphic>
      </p:graphicFrame>
      <p:sp>
        <p:nvSpPr>
          <p:cNvPr id="4" name="Rectangle 3">
            <a:extLst>
              <a:ext uri="{FF2B5EF4-FFF2-40B4-BE49-F238E27FC236}">
                <a16:creationId xmlns:a16="http://schemas.microsoft.com/office/drawing/2014/main" id="{743FC62C-B367-4769-9A4A-7BC2390422BD}"/>
              </a:ext>
            </a:extLst>
          </p:cNvPr>
          <p:cNvSpPr/>
          <p:nvPr/>
        </p:nvSpPr>
        <p:spPr>
          <a:xfrm>
            <a:off x="4527108" y="4351890"/>
            <a:ext cx="2832811" cy="830997"/>
          </a:xfrm>
          <a:prstGeom prst="rect">
            <a:avLst/>
          </a:prstGeom>
        </p:spPr>
        <p:txBody>
          <a:bodyPr wrap="square">
            <a:spAutoFit/>
          </a:bodyPr>
          <a:lstStyle/>
          <a:p>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Both remained in exile until the kings who sought to kill them had died.</a:t>
            </a:r>
          </a:p>
        </p:txBody>
      </p:sp>
      <p:sp>
        <p:nvSpPr>
          <p:cNvPr id="5" name="Rectangle 4">
            <a:extLst>
              <a:ext uri="{FF2B5EF4-FFF2-40B4-BE49-F238E27FC236}">
                <a16:creationId xmlns:a16="http://schemas.microsoft.com/office/drawing/2014/main" id="{14328978-96A4-45EF-953E-B36830631563}"/>
              </a:ext>
            </a:extLst>
          </p:cNvPr>
          <p:cNvSpPr/>
          <p:nvPr/>
        </p:nvSpPr>
        <p:spPr>
          <a:xfrm>
            <a:off x="4553612" y="3726435"/>
            <a:ext cx="2686862" cy="584775"/>
          </a:xfrm>
          <a:prstGeom prst="rect">
            <a:avLst/>
          </a:prstGeom>
        </p:spPr>
        <p:txBody>
          <a:bodyPr wrap="square">
            <a:spAutoFit/>
          </a:bodyPr>
          <a:lstStyle/>
          <a:p>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Both overcame confrontations with Satan.</a:t>
            </a:r>
          </a:p>
        </p:txBody>
      </p:sp>
      <p:sp>
        <p:nvSpPr>
          <p:cNvPr id="6" name="Rectangle 5">
            <a:extLst>
              <a:ext uri="{FF2B5EF4-FFF2-40B4-BE49-F238E27FC236}">
                <a16:creationId xmlns:a16="http://schemas.microsoft.com/office/drawing/2014/main" id="{6EC06F9B-5C03-4766-A957-77B412327680}"/>
              </a:ext>
            </a:extLst>
          </p:cNvPr>
          <p:cNvSpPr/>
          <p:nvPr/>
        </p:nvSpPr>
        <p:spPr>
          <a:xfrm>
            <a:off x="4514030" y="2500338"/>
            <a:ext cx="3084428" cy="1077218"/>
          </a:xfrm>
          <a:prstGeom prst="rect">
            <a:avLst/>
          </a:prstGeom>
        </p:spPr>
        <p:txBody>
          <a:bodyPr wrap="square">
            <a:spAutoFit/>
          </a:bodyPr>
          <a:lstStyle/>
          <a:p>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Both were carried away by the Spirit to a high mountain where they were shown the kingdoms of the world.</a:t>
            </a:r>
          </a:p>
        </p:txBody>
      </p:sp>
      <p:sp>
        <p:nvSpPr>
          <p:cNvPr id="7" name="Rectangle 6">
            <a:extLst>
              <a:ext uri="{FF2B5EF4-FFF2-40B4-BE49-F238E27FC236}">
                <a16:creationId xmlns:a16="http://schemas.microsoft.com/office/drawing/2014/main" id="{FA0AEFA9-11CC-49FD-A5FB-114A8AB5A0BD}"/>
              </a:ext>
            </a:extLst>
          </p:cNvPr>
          <p:cNvSpPr/>
          <p:nvPr/>
        </p:nvSpPr>
        <p:spPr>
          <a:xfrm>
            <a:off x="4527108" y="2141444"/>
            <a:ext cx="3206327" cy="338554"/>
          </a:xfrm>
          <a:prstGeom prst="rect">
            <a:avLst/>
          </a:prstGeom>
        </p:spPr>
        <p:txBody>
          <a:bodyPr wrap="none">
            <a:spAutoFit/>
          </a:bodyPr>
          <a:lstStyle/>
          <a:p>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Both were called to deliver Israel.</a:t>
            </a:r>
          </a:p>
        </p:txBody>
      </p:sp>
      <p:sp>
        <p:nvSpPr>
          <p:cNvPr id="8" name="Rectangle 7">
            <a:extLst>
              <a:ext uri="{FF2B5EF4-FFF2-40B4-BE49-F238E27FC236}">
                <a16:creationId xmlns:a16="http://schemas.microsoft.com/office/drawing/2014/main" id="{7DEFD7BA-871E-40B7-A50E-D9610CE60C47}"/>
              </a:ext>
            </a:extLst>
          </p:cNvPr>
          <p:cNvSpPr/>
          <p:nvPr/>
        </p:nvSpPr>
        <p:spPr>
          <a:xfrm>
            <a:off x="4570110" y="1501413"/>
            <a:ext cx="3051780" cy="584775"/>
          </a:xfrm>
          <a:prstGeom prst="rect">
            <a:avLst/>
          </a:prstGeom>
        </p:spPr>
        <p:txBody>
          <a:bodyPr wrap="square">
            <a:spAutoFit/>
          </a:bodyPr>
          <a:lstStyle/>
          <a:p>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Both escaped a decree of death while in their infancy.</a:t>
            </a:r>
          </a:p>
        </p:txBody>
      </p:sp>
      <p:sp>
        <p:nvSpPr>
          <p:cNvPr id="9" name="Rectangle 8">
            <a:extLst>
              <a:ext uri="{FF2B5EF4-FFF2-40B4-BE49-F238E27FC236}">
                <a16:creationId xmlns:a16="http://schemas.microsoft.com/office/drawing/2014/main" id="{18B598A7-165C-430D-970F-5AAD3758FB7B}"/>
              </a:ext>
            </a:extLst>
          </p:cNvPr>
          <p:cNvSpPr/>
          <p:nvPr/>
        </p:nvSpPr>
        <p:spPr>
          <a:xfrm>
            <a:off x="1487715" y="1609134"/>
            <a:ext cx="2839239" cy="369332"/>
          </a:xfrm>
          <a:prstGeom prst="rect">
            <a:avLst/>
          </a:prstGeom>
        </p:spPr>
        <p:txBody>
          <a:bodyPr wrap="none">
            <a:sp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Exodus 1:15-16, 22; 2:1-3</a:t>
            </a:r>
          </a:p>
        </p:txBody>
      </p:sp>
      <p:sp>
        <p:nvSpPr>
          <p:cNvPr id="10" name="Rectangle 9">
            <a:extLst>
              <a:ext uri="{FF2B5EF4-FFF2-40B4-BE49-F238E27FC236}">
                <a16:creationId xmlns:a16="http://schemas.microsoft.com/office/drawing/2014/main" id="{81EF9B6B-A108-4BFF-8B99-B7299791B5AE}"/>
              </a:ext>
            </a:extLst>
          </p:cNvPr>
          <p:cNvSpPr/>
          <p:nvPr/>
        </p:nvSpPr>
        <p:spPr>
          <a:xfrm>
            <a:off x="7733435" y="1609134"/>
            <a:ext cx="1903085" cy="369332"/>
          </a:xfrm>
          <a:prstGeom prst="rect">
            <a:avLst/>
          </a:prstGeom>
        </p:spPr>
        <p:txBody>
          <a:bodyPr wrap="none">
            <a:sp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2:13-16</a:t>
            </a:r>
          </a:p>
        </p:txBody>
      </p:sp>
      <p:sp>
        <p:nvSpPr>
          <p:cNvPr id="11" name="Rectangle 10">
            <a:extLst>
              <a:ext uri="{FF2B5EF4-FFF2-40B4-BE49-F238E27FC236}">
                <a16:creationId xmlns:a16="http://schemas.microsoft.com/office/drawing/2014/main" id="{06166154-7F7A-448E-91A1-F1156C0584B1}"/>
              </a:ext>
            </a:extLst>
          </p:cNvPr>
          <p:cNvSpPr/>
          <p:nvPr/>
        </p:nvSpPr>
        <p:spPr>
          <a:xfrm>
            <a:off x="1543180" y="2141837"/>
            <a:ext cx="1672253" cy="369332"/>
          </a:xfrm>
          <a:prstGeom prst="rect">
            <a:avLst/>
          </a:prstGeom>
        </p:spPr>
        <p:txBody>
          <a:bodyPr wrap="none">
            <a:sp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Exodus 3:7-10</a:t>
            </a:r>
          </a:p>
        </p:txBody>
      </p:sp>
      <p:sp>
        <p:nvSpPr>
          <p:cNvPr id="12" name="Rectangle 11">
            <a:extLst>
              <a:ext uri="{FF2B5EF4-FFF2-40B4-BE49-F238E27FC236}">
                <a16:creationId xmlns:a16="http://schemas.microsoft.com/office/drawing/2014/main" id="{F30FC2F0-04FB-47EB-8D6B-A0063524F66C}"/>
              </a:ext>
            </a:extLst>
          </p:cNvPr>
          <p:cNvSpPr/>
          <p:nvPr/>
        </p:nvSpPr>
        <p:spPr>
          <a:xfrm>
            <a:off x="7733435" y="2108179"/>
            <a:ext cx="1492716" cy="369332"/>
          </a:xfrm>
          <a:prstGeom prst="rect">
            <a:avLst/>
          </a:prstGeom>
        </p:spPr>
        <p:txBody>
          <a:bodyPr wrap="none">
            <a:sp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Nephi 6:17</a:t>
            </a:r>
          </a:p>
        </p:txBody>
      </p:sp>
      <p:sp>
        <p:nvSpPr>
          <p:cNvPr id="13" name="Rectangle 12">
            <a:extLst>
              <a:ext uri="{FF2B5EF4-FFF2-40B4-BE49-F238E27FC236}">
                <a16:creationId xmlns:a16="http://schemas.microsoft.com/office/drawing/2014/main" id="{321CAED8-A5E4-4770-A5E2-6A79537B7455}"/>
              </a:ext>
            </a:extLst>
          </p:cNvPr>
          <p:cNvSpPr/>
          <p:nvPr/>
        </p:nvSpPr>
        <p:spPr>
          <a:xfrm>
            <a:off x="1543180" y="2540311"/>
            <a:ext cx="1873141" cy="369332"/>
          </a:xfrm>
          <a:prstGeom prst="rect">
            <a:avLst/>
          </a:prstGeom>
        </p:spPr>
        <p:txBody>
          <a:bodyPr wrap="none">
            <a:sp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Moses 1:1, 8, 11</a:t>
            </a:r>
          </a:p>
        </p:txBody>
      </p:sp>
      <p:sp>
        <p:nvSpPr>
          <p:cNvPr id="14" name="Rectangle 13">
            <a:extLst>
              <a:ext uri="{FF2B5EF4-FFF2-40B4-BE49-F238E27FC236}">
                <a16:creationId xmlns:a16="http://schemas.microsoft.com/office/drawing/2014/main" id="{3C01AF14-5044-4002-A8B7-00944FFA378D}"/>
              </a:ext>
            </a:extLst>
          </p:cNvPr>
          <p:cNvSpPr/>
          <p:nvPr/>
        </p:nvSpPr>
        <p:spPr>
          <a:xfrm>
            <a:off x="7651725" y="2534572"/>
            <a:ext cx="2870502" cy="923330"/>
          </a:xfrm>
          <a:prstGeom prst="rect">
            <a:avLst/>
          </a:prstGeom>
        </p:spPr>
        <p:txBody>
          <a:bodyPr wrap="square">
            <a:spAutoFit/>
          </a:bodyPr>
          <a:lstStyle/>
          <a:p>
            <a:pPr algn="just"/>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Joseph Smith Translation, Matthew 4:8 (in Matthew 4:8, footnote </a:t>
            </a:r>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5" name="Rectangle 14">
            <a:extLst>
              <a:ext uri="{FF2B5EF4-FFF2-40B4-BE49-F238E27FC236}">
                <a16:creationId xmlns:a16="http://schemas.microsoft.com/office/drawing/2014/main" id="{E7CB0974-B9E5-4808-8724-73B6142CD761}"/>
              </a:ext>
            </a:extLst>
          </p:cNvPr>
          <p:cNvSpPr/>
          <p:nvPr/>
        </p:nvSpPr>
        <p:spPr>
          <a:xfrm>
            <a:off x="1543180" y="3726435"/>
            <a:ext cx="1710725" cy="369332"/>
          </a:xfrm>
          <a:prstGeom prst="rect">
            <a:avLst/>
          </a:prstGeom>
        </p:spPr>
        <p:txBody>
          <a:bodyPr wrap="none">
            <a:sp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Moses 1:12-22</a:t>
            </a:r>
          </a:p>
        </p:txBody>
      </p:sp>
      <p:sp>
        <p:nvSpPr>
          <p:cNvPr id="16" name="Rectangle 15">
            <a:extLst>
              <a:ext uri="{FF2B5EF4-FFF2-40B4-BE49-F238E27FC236}">
                <a16:creationId xmlns:a16="http://schemas.microsoft.com/office/drawing/2014/main" id="{A9A83A38-437C-4F50-BB56-2ADC0239FCAA}"/>
              </a:ext>
            </a:extLst>
          </p:cNvPr>
          <p:cNvSpPr/>
          <p:nvPr/>
        </p:nvSpPr>
        <p:spPr>
          <a:xfrm>
            <a:off x="7638067" y="3726435"/>
            <a:ext cx="1757725" cy="369332"/>
          </a:xfrm>
          <a:prstGeom prst="rect">
            <a:avLst/>
          </a:prstGeom>
        </p:spPr>
        <p:txBody>
          <a:bodyPr wrap="none">
            <a:sp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4:3-11</a:t>
            </a:r>
          </a:p>
        </p:txBody>
      </p:sp>
      <p:sp>
        <p:nvSpPr>
          <p:cNvPr id="17" name="Rectangle 16">
            <a:extLst>
              <a:ext uri="{FF2B5EF4-FFF2-40B4-BE49-F238E27FC236}">
                <a16:creationId xmlns:a16="http://schemas.microsoft.com/office/drawing/2014/main" id="{84E8D513-E2F4-40E7-B472-EE066045178B}"/>
              </a:ext>
            </a:extLst>
          </p:cNvPr>
          <p:cNvSpPr/>
          <p:nvPr/>
        </p:nvSpPr>
        <p:spPr>
          <a:xfrm>
            <a:off x="1521386" y="4398056"/>
            <a:ext cx="1467068" cy="369332"/>
          </a:xfrm>
          <a:prstGeom prst="rect">
            <a:avLst/>
          </a:prstGeom>
        </p:spPr>
        <p:txBody>
          <a:bodyPr wrap="none">
            <a:sp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Exodus 4:19</a:t>
            </a:r>
          </a:p>
        </p:txBody>
      </p:sp>
      <p:sp>
        <p:nvSpPr>
          <p:cNvPr id="18" name="Rectangle 17">
            <a:extLst>
              <a:ext uri="{FF2B5EF4-FFF2-40B4-BE49-F238E27FC236}">
                <a16:creationId xmlns:a16="http://schemas.microsoft.com/office/drawing/2014/main" id="{CAC4C2EC-4003-4656-88F3-2B3FEF0C1F4A}"/>
              </a:ext>
            </a:extLst>
          </p:cNvPr>
          <p:cNvSpPr/>
          <p:nvPr/>
        </p:nvSpPr>
        <p:spPr>
          <a:xfrm>
            <a:off x="7638067" y="4398056"/>
            <a:ext cx="1903085" cy="369332"/>
          </a:xfrm>
          <a:prstGeom prst="rect">
            <a:avLst/>
          </a:prstGeom>
        </p:spPr>
        <p:txBody>
          <a:bodyPr wrap="none">
            <a:sp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2:19-20</a:t>
            </a:r>
          </a:p>
        </p:txBody>
      </p:sp>
    </p:spTree>
    <p:extLst>
      <p:ext uri="{BB962C8B-B14F-4D97-AF65-F5344CB8AC3E}">
        <p14:creationId xmlns:p14="http://schemas.microsoft.com/office/powerpoint/2010/main" val="23171615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vertical)">
                                      <p:cBhvr>
                                        <p:cTn id="19" dur="500"/>
                                        <p:tgtEl>
                                          <p:spTgt spid="14"/>
                                        </p:tgtEl>
                                      </p:cBhvr>
                                    </p:animEffect>
                                  </p:childTnLst>
                                </p:cTn>
                              </p:par>
                              <p:par>
                                <p:cTn id="20" presetID="14" presetClass="entr" presetSubtype="5"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vertical)">
                                      <p:cBhvr>
                                        <p:cTn id="22" dur="500"/>
                                        <p:tgtEl>
                                          <p:spTgt spid="13"/>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vertical)">
                                      <p:cBhvr>
                                        <p:cTn id="25" dur="500"/>
                                        <p:tgtEl>
                                          <p:spTgt spid="16"/>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vertical)">
                                      <p:cBhvr>
                                        <p:cTn id="28" dur="500"/>
                                        <p:tgtEl>
                                          <p:spTgt spid="15"/>
                                        </p:tgtEl>
                                      </p:cBhvr>
                                    </p:animEffect>
                                  </p:childTnLst>
                                </p:cTn>
                              </p:par>
                              <p:par>
                                <p:cTn id="29" presetID="14" presetClass="entr" presetSubtype="5"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vertical)">
                                      <p:cBhvr>
                                        <p:cTn id="31" dur="500"/>
                                        <p:tgtEl>
                                          <p:spTgt spid="17"/>
                                        </p:tgtEl>
                                      </p:cBhvr>
                                    </p:animEffect>
                                  </p:childTnLst>
                                </p:cTn>
                              </p:par>
                              <p:par>
                                <p:cTn id="32" presetID="14" presetClass="entr" presetSubtype="5"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anim calcmode="lin" valueType="num">
                                      <p:cBhvr>
                                        <p:cTn id="61" dur="1000" fill="hold"/>
                                        <p:tgtEl>
                                          <p:spTgt spid="5"/>
                                        </p:tgtEl>
                                        <p:attrNameLst>
                                          <p:attrName>ppt_x</p:attrName>
                                        </p:attrNameLst>
                                      </p:cBhvr>
                                      <p:tavLst>
                                        <p:tav tm="0">
                                          <p:val>
                                            <p:strVal val="#ppt_x"/>
                                          </p:val>
                                        </p:tav>
                                        <p:tav tm="100000">
                                          <p:val>
                                            <p:strVal val="#ppt_x"/>
                                          </p:val>
                                        </p:tav>
                                      </p:tavLst>
                                    </p:anim>
                                    <p:anim calcmode="lin" valueType="num">
                                      <p:cBhvr>
                                        <p:cTn id="6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2519400"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LESSONS 41 &amp; 42</a:t>
            </a:r>
          </a:p>
        </p:txBody>
      </p:sp>
      <p:sp>
        <p:nvSpPr>
          <p:cNvPr id="4" name="Rectangle 3">
            <a:extLst>
              <a:ext uri="{FF2B5EF4-FFF2-40B4-BE49-F238E27FC236}">
                <a16:creationId xmlns:a16="http://schemas.microsoft.com/office/drawing/2014/main" id="{11647B86-50E6-4E86-8932-011F689E2E11}"/>
              </a:ext>
            </a:extLst>
          </p:cNvPr>
          <p:cNvSpPr/>
          <p:nvPr/>
        </p:nvSpPr>
        <p:spPr>
          <a:xfrm>
            <a:off x="3577522" y="2828835"/>
            <a:ext cx="4953600" cy="1200329"/>
          </a:xfrm>
          <a:prstGeom prst="rect">
            <a:avLst/>
          </a:prstGeom>
        </p:spPr>
        <p:txBody>
          <a:bodyPr wrap="none">
            <a:spAutoFit/>
          </a:bodyPr>
          <a:lstStyle/>
          <a:p>
            <a:pPr fontAlgn="base"/>
            <a:r>
              <a:rPr lang="en-US" sz="7200" dirty="0">
                <a:solidFill>
                  <a:schemeClr val="bg2">
                    <a:lumMod val="75000"/>
                  </a:schemeClr>
                </a:solidFill>
                <a:latin typeface="MV Boli" panose="02000500030200090000" pitchFamily="2" charset="0"/>
                <a:cs typeface="MV Boli" panose="02000500030200090000" pitchFamily="2" charset="0"/>
              </a:rPr>
              <a:t>Exodus 1-4</a:t>
            </a:r>
            <a:endParaRPr lang="en-US" sz="7200" b="0" i="0" dirty="0">
              <a:solidFill>
                <a:schemeClr val="bg2">
                  <a:lumMod val="75000"/>
                </a:schemeClr>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666100758"/>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F234F7-349E-41FD-832B-B97D3822CCF4}"/>
              </a:ext>
            </a:extLst>
          </p:cNvPr>
          <p:cNvSpPr/>
          <p:nvPr/>
        </p:nvSpPr>
        <p:spPr>
          <a:xfrm>
            <a:off x="2282296" y="3013501"/>
            <a:ext cx="7627409" cy="1077218"/>
          </a:xfrm>
          <a:prstGeom prst="rect">
            <a:avLst/>
          </a:prstGeom>
        </p:spPr>
        <p:txBody>
          <a:bodyPr wrap="none">
            <a:spAutoFit/>
          </a:bodyPr>
          <a:lstStyle/>
          <a:p>
            <a:pPr algn="ctr" fontAlgn="base"/>
            <a:r>
              <a:rPr lang="en-US" sz="3200" b="1" dirty="0">
                <a:solidFill>
                  <a:schemeClr val="bg2">
                    <a:lumMod val="75000"/>
                  </a:schemeClr>
                </a:solidFill>
                <a:latin typeface="NSimSun" panose="02010609030101010101" pitchFamily="49" charset="-122"/>
                <a:ea typeface="NSimSun" panose="02010609030101010101" pitchFamily="49" charset="-122"/>
              </a:rPr>
              <a:t>“A new pharaoh places the children </a:t>
            </a:r>
          </a:p>
          <a:p>
            <a:pPr algn="ctr" fontAlgn="base"/>
            <a:r>
              <a:rPr lang="en-US" sz="3200" b="1" dirty="0">
                <a:solidFill>
                  <a:schemeClr val="bg2">
                    <a:lumMod val="75000"/>
                  </a:schemeClr>
                </a:solidFill>
                <a:latin typeface="NSimSun" panose="02010609030101010101" pitchFamily="49" charset="-122"/>
                <a:ea typeface="NSimSun" panose="02010609030101010101" pitchFamily="49" charset="-122"/>
              </a:rPr>
              <a:t>of Israel in bondage”</a:t>
            </a:r>
            <a:endParaRPr lang="en-US" sz="3200" b="1" dirty="0">
              <a:solidFill>
                <a:schemeClr val="bg2">
                  <a:lumMod val="75000"/>
                </a:schemeClr>
              </a:solidFill>
              <a:effectLst/>
              <a:latin typeface="NSimSun" panose="02010609030101010101" pitchFamily="49" charset="-122"/>
              <a:ea typeface="NSimSun" panose="02010609030101010101" pitchFamily="49" charset="-122"/>
            </a:endParaRPr>
          </a:p>
        </p:txBody>
      </p:sp>
      <p:sp>
        <p:nvSpPr>
          <p:cNvPr id="4" name="Rectangle 3">
            <a:extLst>
              <a:ext uri="{FF2B5EF4-FFF2-40B4-BE49-F238E27FC236}">
                <a16:creationId xmlns:a16="http://schemas.microsoft.com/office/drawing/2014/main" id="{2CB71891-5DC7-4B93-8F1A-81A36AC10DDF}"/>
              </a:ext>
            </a:extLst>
          </p:cNvPr>
          <p:cNvSpPr/>
          <p:nvPr/>
        </p:nvSpPr>
        <p:spPr>
          <a:xfrm>
            <a:off x="1198934" y="891329"/>
            <a:ext cx="1473032" cy="461665"/>
          </a:xfrm>
          <a:prstGeom prst="rect">
            <a:avLst/>
          </a:prstGeom>
        </p:spPr>
        <p:txBody>
          <a:bodyPr wrap="none">
            <a:spAutoFit/>
          </a:bodyPr>
          <a:lstStyle/>
          <a:p>
            <a:pPr fontAlgn="base"/>
            <a:r>
              <a:rPr lang="en-US" sz="2400" b="1" dirty="0">
                <a:solidFill>
                  <a:schemeClr val="bg1"/>
                </a:solidFill>
                <a:latin typeface="Open Sans"/>
              </a:rPr>
              <a:t>Exodus 1</a:t>
            </a:r>
            <a:endParaRPr lang="en-US" sz="2400" b="1" dirty="0">
              <a:solidFill>
                <a:schemeClr val="bg1"/>
              </a:solidFill>
              <a:effectLst/>
              <a:latin typeface="Open Sans"/>
            </a:endParaRPr>
          </a:p>
        </p:txBody>
      </p:sp>
    </p:spTree>
    <p:extLst>
      <p:ext uri="{BB962C8B-B14F-4D97-AF65-F5344CB8AC3E}">
        <p14:creationId xmlns:p14="http://schemas.microsoft.com/office/powerpoint/2010/main" val="3029835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A87DF5-BAAA-49D4-9FE1-7F5986D61CCF}"/>
              </a:ext>
            </a:extLst>
          </p:cNvPr>
          <p:cNvSpPr/>
          <p:nvPr/>
        </p:nvSpPr>
        <p:spPr>
          <a:xfrm>
            <a:off x="954157" y="1870929"/>
            <a:ext cx="1996704" cy="97828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A3FEE61-8A8B-45E8-8DD0-5B3A9DF97698}"/>
              </a:ext>
            </a:extLst>
          </p:cNvPr>
          <p:cNvSpPr/>
          <p:nvPr/>
        </p:nvSpPr>
        <p:spPr>
          <a:xfrm>
            <a:off x="954157" y="2304073"/>
            <a:ext cx="9978884" cy="286232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7E6CA7B-E912-4CD4-8105-FCF0DA768CB6}"/>
              </a:ext>
            </a:extLst>
          </p:cNvPr>
          <p:cNvSpPr/>
          <p:nvPr/>
        </p:nvSpPr>
        <p:spPr>
          <a:xfrm>
            <a:off x="1073425" y="939752"/>
            <a:ext cx="985961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sometimes difficult or frightening to keep the commandments when others want you to do something different?</a:t>
            </a:r>
          </a:p>
        </p:txBody>
      </p:sp>
      <p:sp>
        <p:nvSpPr>
          <p:cNvPr id="4" name="Rectangle 3">
            <a:extLst>
              <a:ext uri="{FF2B5EF4-FFF2-40B4-BE49-F238E27FC236}">
                <a16:creationId xmlns:a16="http://schemas.microsoft.com/office/drawing/2014/main" id="{2A5A6849-7C2D-41AF-9A35-CD05C60D31C5}"/>
              </a:ext>
            </a:extLst>
          </p:cNvPr>
          <p:cNvSpPr/>
          <p:nvPr/>
        </p:nvSpPr>
        <p:spPr>
          <a:xfrm>
            <a:off x="1073424" y="2304073"/>
            <a:ext cx="9859617"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And the king of Egypt spake to the Hebrew midwives, of which the name of the one was Shiphrah, and the name of the other Puah:</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he said, When ye do the office of a midwife to the Hebrew women, and see them upon the stools; if it be a son, then ye shall kill him: but if it be a daughter, then she shall live.</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But the midwives feared God, and did not as the king of Egypt commanded them, but saved the men children alive.</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the king of Egypt called for the midwives, and said unto them, Why have ye done this thing, and have saved the men children alive?</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the midwives said unto Pharaoh, Because the Hebrew women are not as the Egyptian women; for they are lively, and are delivered ere the midwives come in unto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4901905-8C3F-48CC-9D02-CBFD4EEFF4FC}"/>
              </a:ext>
            </a:extLst>
          </p:cNvPr>
          <p:cNvSpPr/>
          <p:nvPr/>
        </p:nvSpPr>
        <p:spPr>
          <a:xfrm>
            <a:off x="1073424" y="1934741"/>
            <a:ext cx="187743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1:15-19</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0669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3"/>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strVal val="#ppt_w+.3"/>
                                          </p:val>
                                        </p:tav>
                                        <p:tav tm="100000">
                                          <p:val>
                                            <p:strVal val="#ppt_w"/>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animEffect transition="in" filter="fade">
                                      <p:cBhvr>
                                        <p:cTn id="14" dur="2000"/>
                                        <p:tgtEl>
                                          <p:spTgt spid="6"/>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strVal val="#ppt_w+.3"/>
                                          </p:val>
                                        </p:tav>
                                        <p:tav tm="100000">
                                          <p:val>
                                            <p:strVal val="#ppt_w"/>
                                          </p:val>
                                        </p:tav>
                                      </p:tavLst>
                                    </p:anim>
                                    <p:anim calcmode="lin" valueType="num">
                                      <p:cBhvr>
                                        <p:cTn id="18" dur="2000" fill="hold"/>
                                        <p:tgtEl>
                                          <p:spTgt spid="4"/>
                                        </p:tgtEl>
                                        <p:attrNameLst>
                                          <p:attrName>ppt_h</p:attrName>
                                        </p:attrNameLst>
                                      </p:cBhvr>
                                      <p:tavLst>
                                        <p:tav tm="0">
                                          <p:val>
                                            <p:strVal val="#ppt_h"/>
                                          </p:val>
                                        </p:tav>
                                        <p:tav tm="100000">
                                          <p:val>
                                            <p:strVal val="#ppt_h"/>
                                          </p:val>
                                        </p:tav>
                                      </p:tavLst>
                                    </p:anim>
                                    <p:animEffect transition="in" filter="fade">
                                      <p:cBhvr>
                                        <p:cTn id="19" dur="20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0" fill="hold"/>
                                        <p:tgtEl>
                                          <p:spTgt spid="5"/>
                                        </p:tgtEl>
                                        <p:attrNameLst>
                                          <p:attrName>ppt_w</p:attrName>
                                        </p:attrNameLst>
                                      </p:cBhvr>
                                      <p:tavLst>
                                        <p:tav tm="0">
                                          <p:val>
                                            <p:strVal val="#ppt_w+.3"/>
                                          </p:val>
                                        </p:tav>
                                        <p:tav tm="100000">
                                          <p:val>
                                            <p:strVal val="#ppt_w"/>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animEffect transition="in" filter="fade">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074D359-1E3C-4827-A886-38B67E4970D0}"/>
              </a:ext>
            </a:extLst>
          </p:cNvPr>
          <p:cNvSpPr/>
          <p:nvPr/>
        </p:nvSpPr>
        <p:spPr>
          <a:xfrm>
            <a:off x="1043732" y="2492059"/>
            <a:ext cx="1877442" cy="61555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A286BF7-8FB7-4659-8F6D-3246DC147EF6}"/>
              </a:ext>
            </a:extLst>
          </p:cNvPr>
          <p:cNvSpPr/>
          <p:nvPr/>
        </p:nvSpPr>
        <p:spPr>
          <a:xfrm>
            <a:off x="1043734" y="2795131"/>
            <a:ext cx="9558001" cy="615553"/>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F37746C-69CD-4CCE-BE7B-E5A61D442670}"/>
              </a:ext>
            </a:extLst>
          </p:cNvPr>
          <p:cNvSpPr/>
          <p:nvPr/>
        </p:nvSpPr>
        <p:spPr>
          <a:xfrm>
            <a:off x="1043738" y="783607"/>
            <a:ext cx="587853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that the midwives “feared God”?</a:t>
            </a:r>
          </a:p>
        </p:txBody>
      </p:sp>
      <p:sp>
        <p:nvSpPr>
          <p:cNvPr id="4" name="Rectangle 3">
            <a:extLst>
              <a:ext uri="{FF2B5EF4-FFF2-40B4-BE49-F238E27FC236}">
                <a16:creationId xmlns:a16="http://schemas.microsoft.com/office/drawing/2014/main" id="{91C634E3-58D2-46EF-9652-C6EAE1DD477B}"/>
              </a:ext>
            </a:extLst>
          </p:cNvPr>
          <p:cNvSpPr/>
          <p:nvPr/>
        </p:nvSpPr>
        <p:spPr>
          <a:xfrm>
            <a:off x="1043738" y="1336022"/>
            <a:ext cx="58400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midwives show that they revered God?</a:t>
            </a:r>
          </a:p>
        </p:txBody>
      </p:sp>
      <p:sp>
        <p:nvSpPr>
          <p:cNvPr id="5" name="Rectangle 4">
            <a:extLst>
              <a:ext uri="{FF2B5EF4-FFF2-40B4-BE49-F238E27FC236}">
                <a16:creationId xmlns:a16="http://schemas.microsoft.com/office/drawing/2014/main" id="{9C376565-14A7-4C3B-B615-410736863810}"/>
              </a:ext>
            </a:extLst>
          </p:cNvPr>
          <p:cNvSpPr/>
          <p:nvPr/>
        </p:nvSpPr>
        <p:spPr>
          <a:xfrm>
            <a:off x="1043737" y="1873384"/>
            <a:ext cx="95580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the midwives have risked by choosing to revere God more than Pharaoh?</a:t>
            </a:r>
          </a:p>
        </p:txBody>
      </p:sp>
      <p:sp>
        <p:nvSpPr>
          <p:cNvPr id="6" name="Rectangle 5">
            <a:extLst>
              <a:ext uri="{FF2B5EF4-FFF2-40B4-BE49-F238E27FC236}">
                <a16:creationId xmlns:a16="http://schemas.microsoft.com/office/drawing/2014/main" id="{40154569-4C49-4E63-98D0-F6BDC851E1BA}"/>
              </a:ext>
            </a:extLst>
          </p:cNvPr>
          <p:cNvSpPr/>
          <p:nvPr/>
        </p:nvSpPr>
        <p:spPr>
          <a:xfrm>
            <a:off x="1043737" y="2492059"/>
            <a:ext cx="187743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1:20-21</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78426F1-E0A2-430D-A256-9B61A90A54B6}"/>
              </a:ext>
            </a:extLst>
          </p:cNvPr>
          <p:cNvSpPr/>
          <p:nvPr/>
        </p:nvSpPr>
        <p:spPr>
          <a:xfrm>
            <a:off x="1043732" y="3688789"/>
            <a:ext cx="56348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Lord “[deal] well” with the midwives?</a:t>
            </a:r>
          </a:p>
        </p:txBody>
      </p:sp>
      <p:sp>
        <p:nvSpPr>
          <p:cNvPr id="8" name="Rectangle 7">
            <a:extLst>
              <a:ext uri="{FF2B5EF4-FFF2-40B4-BE49-F238E27FC236}">
                <a16:creationId xmlns:a16="http://schemas.microsoft.com/office/drawing/2014/main" id="{08B4F308-897F-4DBA-B22D-069E0F509AEB}"/>
              </a:ext>
            </a:extLst>
          </p:cNvPr>
          <p:cNvSpPr/>
          <p:nvPr/>
        </p:nvSpPr>
        <p:spPr>
          <a:xfrm>
            <a:off x="1043736" y="2795131"/>
            <a:ext cx="9558001" cy="61555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20 </a:t>
            </a:r>
            <a:r>
              <a:rPr lang="en-US" sz="1700" dirty="0">
                <a:solidFill>
                  <a:schemeClr val="bg1"/>
                </a:solidFill>
                <a:latin typeface="Arial" panose="020B0604020202020204" pitchFamily="34" charset="0"/>
                <a:cs typeface="Arial" panose="020B0604020202020204" pitchFamily="34" charset="0"/>
              </a:rPr>
              <a:t>Therefore God dealt well with the midwives: and the people multiplied, and waxed very mighty.</a:t>
            </a:r>
          </a:p>
          <a:p>
            <a:pPr algn="just" fontAlgn="base"/>
            <a:r>
              <a:rPr lang="en-US" sz="1700" b="1" dirty="0">
                <a:solidFill>
                  <a:schemeClr val="bg1"/>
                </a:solidFill>
                <a:latin typeface="Arial" panose="020B0604020202020204" pitchFamily="34" charset="0"/>
                <a:cs typeface="Arial" panose="020B0604020202020204" pitchFamily="34" charset="0"/>
              </a:rPr>
              <a:t>21 </a:t>
            </a:r>
            <a:r>
              <a:rPr lang="en-US" sz="1700" dirty="0">
                <a:solidFill>
                  <a:schemeClr val="bg1"/>
                </a:solidFill>
                <a:latin typeface="Arial" panose="020B0604020202020204" pitchFamily="34" charset="0"/>
                <a:cs typeface="Arial" panose="020B0604020202020204" pitchFamily="34" charset="0"/>
              </a:rPr>
              <a:t>And it came to pass, because the midwives feared God, that he made them houses.</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B41F836-5DDF-475F-9DD3-F8E5B5DD4AA0}"/>
              </a:ext>
            </a:extLst>
          </p:cNvPr>
          <p:cNvSpPr/>
          <p:nvPr/>
        </p:nvSpPr>
        <p:spPr>
          <a:xfrm>
            <a:off x="1043734" y="4280328"/>
            <a:ext cx="955800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this account about what God will do when we revere Him and put His will above that of others?</a:t>
            </a:r>
          </a:p>
        </p:txBody>
      </p:sp>
      <p:sp>
        <p:nvSpPr>
          <p:cNvPr id="10" name="Rectangle 9">
            <a:extLst>
              <a:ext uri="{FF2B5EF4-FFF2-40B4-BE49-F238E27FC236}">
                <a16:creationId xmlns:a16="http://schemas.microsoft.com/office/drawing/2014/main" id="{05BB5F4A-F617-4679-9F11-0404F256B536}"/>
              </a:ext>
            </a:extLst>
          </p:cNvPr>
          <p:cNvSpPr/>
          <p:nvPr/>
        </p:nvSpPr>
        <p:spPr>
          <a:xfrm>
            <a:off x="2688110" y="5091510"/>
            <a:ext cx="7980995" cy="369332"/>
          </a:xfrm>
          <a:prstGeom prst="rect">
            <a:avLst/>
          </a:prstGeom>
        </p:spPr>
        <p:txBody>
          <a:bodyPr wrap="square">
            <a:spAutoFit/>
          </a:bodyPr>
          <a:lstStyle/>
          <a:p>
            <a:pPr algn="just"/>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revere God by putting His will above that of others, He will bless us.</a:t>
            </a:r>
          </a:p>
        </p:txBody>
      </p:sp>
      <p:sp>
        <p:nvSpPr>
          <p:cNvPr id="11" name="Rectangle 10">
            <a:extLst>
              <a:ext uri="{FF2B5EF4-FFF2-40B4-BE49-F238E27FC236}">
                <a16:creationId xmlns:a16="http://schemas.microsoft.com/office/drawing/2014/main" id="{F87D2931-D8C0-4A0F-8340-4076B3A51163}"/>
              </a:ext>
            </a:extLst>
          </p:cNvPr>
          <p:cNvSpPr/>
          <p:nvPr/>
        </p:nvSpPr>
        <p:spPr>
          <a:xfrm>
            <a:off x="1043735" y="5625693"/>
            <a:ext cx="95580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modern-day challenges that could be likened to what the Israelite midwives faced?</a:t>
            </a:r>
          </a:p>
        </p:txBody>
      </p:sp>
    </p:spTree>
    <p:extLst>
      <p:ext uri="{BB962C8B-B14F-4D97-AF65-F5344CB8AC3E}">
        <p14:creationId xmlns:p14="http://schemas.microsoft.com/office/powerpoint/2010/main" val="1431107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 by="(-#ppt_w*2)" calcmode="lin" valueType="num">
                                      <p:cBhvr rctx="PPT">
                                        <p:cTn id="11" dur="125" autoRev="1" fill="hold">
                                          <p:stCondLst>
                                            <p:cond delay="0"/>
                                          </p:stCondLst>
                                        </p:cTn>
                                        <p:tgtEl>
                                          <p:spTgt spid="5">
                                            <p:txEl>
                                              <p:pRg st="0" end="0"/>
                                            </p:txEl>
                                          </p:spTgt>
                                        </p:tgtEl>
                                        <p:attrNameLst>
                                          <p:attrName>ppt_w</p:attrName>
                                        </p:attrNameLst>
                                      </p:cBhvr>
                                    </p:anim>
                                    <p:anim by="(#ppt_w*0.50)" calcmode="lin" valueType="num">
                                      <p:cBhvr>
                                        <p:cTn id="12" dur="125" decel="50000" autoRev="1" fill="hold">
                                          <p:stCondLst>
                                            <p:cond delay="0"/>
                                          </p:stCondLst>
                                        </p:cTn>
                                        <p:tgtEl>
                                          <p:spTgt spid="5">
                                            <p:txEl>
                                              <p:pRg st="0" end="0"/>
                                            </p:txEl>
                                          </p:spTgt>
                                        </p:tgtEl>
                                        <p:attrNameLst>
                                          <p:attrName>ppt_x</p:attrName>
                                        </p:attrNameLst>
                                      </p:cBhvr>
                                    </p:anim>
                                    <p:anim from="(-#ppt_h/2)" to="(#ppt_y)" calcmode="lin" valueType="num">
                                      <p:cBhvr>
                                        <p:cTn id="13" dur="250" fill="hold">
                                          <p:stCondLst>
                                            <p:cond delay="0"/>
                                          </p:stCondLst>
                                        </p:cTn>
                                        <p:tgtEl>
                                          <p:spTgt spid="5">
                                            <p:txEl>
                                              <p:pRg st="0" end="0"/>
                                            </p:txEl>
                                          </p:spTgt>
                                        </p:tgtEl>
                                        <p:attrNameLst>
                                          <p:attrName>ppt_y</p:attrName>
                                        </p:attrNameLst>
                                      </p:cBhvr>
                                    </p:anim>
                                    <p:animRot by="21600000">
                                      <p:cBhvr>
                                        <p:cTn id="14" dur="250" fill="hold">
                                          <p:stCondLst>
                                            <p:cond delay="0"/>
                                          </p:stCondLst>
                                        </p:cTn>
                                        <p:tgtEl>
                                          <p:spTgt spid="5">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1"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8)">
                                      <p:cBhvr>
                                        <p:cTn id="19" dur="2000"/>
                                        <p:tgtEl>
                                          <p:spTgt spid="13"/>
                                        </p:tgtEl>
                                      </p:cBhvr>
                                    </p:animEffect>
                                  </p:childTnLst>
                                </p:cTn>
                              </p:par>
                              <p:par>
                                <p:cTn id="20" presetID="21" presetClass="entr" presetSubtype="8"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8)">
                                      <p:cBhvr>
                                        <p:cTn id="22" dur="2000"/>
                                        <p:tgtEl>
                                          <p:spTgt spid="12"/>
                                        </p:tgtEl>
                                      </p:cBhvr>
                                    </p:animEffect>
                                  </p:childTnLst>
                                </p:cTn>
                              </p:par>
                              <p:par>
                                <p:cTn id="23" presetID="21"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8)">
                                      <p:cBhvr>
                                        <p:cTn id="25" dur="2000"/>
                                        <p:tgtEl>
                                          <p:spTgt spid="6"/>
                                        </p:tgtEl>
                                      </p:cBhvr>
                                    </p:animEffect>
                                  </p:childTnLst>
                                </p:cTn>
                              </p:par>
                              <p:par>
                                <p:cTn id="26" presetID="21"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8)">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upRigh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 calcmode="lin" valueType="num">
                                      <p:cBhvr>
                                        <p:cTn id="45" dur="500" fill="hold"/>
                                        <p:tgtEl>
                                          <p:spTgt spid="10"/>
                                        </p:tgtEl>
                                        <p:attrNameLst>
                                          <p:attrName>style.rotation</p:attrName>
                                        </p:attrNameLst>
                                      </p:cBhvr>
                                      <p:tavLst>
                                        <p:tav tm="0">
                                          <p:val>
                                            <p:fltVal val="360"/>
                                          </p:val>
                                        </p:tav>
                                        <p:tav tm="100000">
                                          <p:val>
                                            <p:fltVal val="0"/>
                                          </p:val>
                                        </p:tav>
                                      </p:tavLst>
                                    </p:anim>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4" grpId="0"/>
      <p:bldP spid="5" grpId="0" build="allAtOnce"/>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F7B575-9403-4C0C-917F-A0C0267FF739}"/>
              </a:ext>
            </a:extLst>
          </p:cNvPr>
          <p:cNvSpPr/>
          <p:nvPr/>
        </p:nvSpPr>
        <p:spPr>
          <a:xfrm>
            <a:off x="1865243" y="2828835"/>
            <a:ext cx="8461513" cy="1200329"/>
          </a:xfrm>
          <a:prstGeom prst="rect">
            <a:avLst/>
          </a:prstGeom>
        </p:spPr>
        <p:txBody>
          <a:bodyPr wrap="square">
            <a:spAutoFit/>
          </a:bodyPr>
          <a:lstStyle/>
          <a:p>
            <a:pPr algn="ctr" fontAlgn="base"/>
            <a:r>
              <a:rPr lang="en-US" sz="3600" b="1" dirty="0">
                <a:solidFill>
                  <a:srgbClr val="C00000"/>
                </a:solidFill>
                <a:latin typeface="MV Boli" panose="02000500030200090000" pitchFamily="2" charset="0"/>
                <a:cs typeface="MV Boli" panose="02000500030200090000" pitchFamily="2" charset="0"/>
              </a:rPr>
              <a:t>“Moses is born, is raised by Pharaoh’s daughter, and flees to Midian”</a:t>
            </a:r>
            <a:endParaRPr lang="en-US" sz="3600" b="1" dirty="0">
              <a:solidFill>
                <a:srgbClr val="C000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2E41B1CF-5D6B-49AB-A199-425EB5D01BF5}"/>
              </a:ext>
            </a:extLst>
          </p:cNvPr>
          <p:cNvSpPr/>
          <p:nvPr/>
        </p:nvSpPr>
        <p:spPr>
          <a:xfrm>
            <a:off x="1198934" y="891329"/>
            <a:ext cx="1473032" cy="461665"/>
          </a:xfrm>
          <a:prstGeom prst="rect">
            <a:avLst/>
          </a:prstGeom>
        </p:spPr>
        <p:txBody>
          <a:bodyPr wrap="none">
            <a:spAutoFit/>
          </a:bodyPr>
          <a:lstStyle/>
          <a:p>
            <a:pPr fontAlgn="base"/>
            <a:r>
              <a:rPr lang="en-US" sz="2400" b="1" dirty="0">
                <a:solidFill>
                  <a:schemeClr val="bg1"/>
                </a:solidFill>
                <a:latin typeface="Open Sans"/>
              </a:rPr>
              <a:t>Exodus 2</a:t>
            </a:r>
            <a:endParaRPr lang="en-US" sz="2400" b="1" dirty="0">
              <a:solidFill>
                <a:schemeClr val="bg1"/>
              </a:solidFill>
              <a:effectLst/>
              <a:latin typeface="Open Sans"/>
            </a:endParaRPr>
          </a:p>
        </p:txBody>
      </p:sp>
    </p:spTree>
    <p:extLst>
      <p:ext uri="{BB962C8B-B14F-4D97-AF65-F5344CB8AC3E}">
        <p14:creationId xmlns:p14="http://schemas.microsoft.com/office/powerpoint/2010/main" val="1049732227"/>
      </p:ext>
    </p:extLst>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43C236-8A04-4815-B917-B449D9008294}"/>
              </a:ext>
            </a:extLst>
          </p:cNvPr>
          <p:cNvSpPr/>
          <p:nvPr/>
        </p:nvSpPr>
        <p:spPr>
          <a:xfrm>
            <a:off x="1172428" y="922106"/>
            <a:ext cx="1620959" cy="746511"/>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16287B7-8607-4BF8-922D-8D05C155FD5E}"/>
              </a:ext>
            </a:extLst>
          </p:cNvPr>
          <p:cNvSpPr/>
          <p:nvPr/>
        </p:nvSpPr>
        <p:spPr>
          <a:xfrm>
            <a:off x="1172428" y="1270625"/>
            <a:ext cx="9847142" cy="170816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6393D9E-4E89-47AC-B585-F28331A23BFD}"/>
              </a:ext>
            </a:extLst>
          </p:cNvPr>
          <p:cNvSpPr/>
          <p:nvPr/>
        </p:nvSpPr>
        <p:spPr>
          <a:xfrm>
            <a:off x="1172430" y="922106"/>
            <a:ext cx="162095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2:1-4</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440FBB1-672B-481F-910C-D8335F028F5B}"/>
              </a:ext>
            </a:extLst>
          </p:cNvPr>
          <p:cNvSpPr/>
          <p:nvPr/>
        </p:nvSpPr>
        <p:spPr>
          <a:xfrm>
            <a:off x="1172428" y="3244334"/>
            <a:ext cx="472437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this mother do to save her son?</a:t>
            </a:r>
          </a:p>
        </p:txBody>
      </p:sp>
      <p:sp>
        <p:nvSpPr>
          <p:cNvPr id="8" name="Rectangle 7">
            <a:extLst>
              <a:ext uri="{FF2B5EF4-FFF2-40B4-BE49-F238E27FC236}">
                <a16:creationId xmlns:a16="http://schemas.microsoft.com/office/drawing/2014/main" id="{F45DD1E5-137A-4AE6-907F-728CE12A8557}"/>
              </a:ext>
            </a:extLst>
          </p:cNvPr>
          <p:cNvSpPr/>
          <p:nvPr/>
        </p:nvSpPr>
        <p:spPr>
          <a:xfrm>
            <a:off x="1172428" y="1270624"/>
            <a:ext cx="9847142" cy="1708160"/>
          </a:xfrm>
          <a:prstGeom prst="rect">
            <a:avLst/>
          </a:prstGeom>
        </p:spPr>
        <p:txBody>
          <a:bodyPr wrap="square">
            <a:spAutoFit/>
          </a:bodyPr>
          <a:lstStyle/>
          <a:p>
            <a:pPr algn="just" fontAlgn="base"/>
            <a:r>
              <a:rPr lang="en-US" sz="1750" b="1" dirty="0">
                <a:solidFill>
                  <a:schemeClr val="bg1"/>
                </a:solidFill>
                <a:latin typeface="Arial" panose="020B0604020202020204" pitchFamily="34" charset="0"/>
                <a:cs typeface="Arial" panose="020B0604020202020204" pitchFamily="34" charset="0"/>
              </a:rPr>
              <a:t>1 </a:t>
            </a:r>
            <a:r>
              <a:rPr lang="en-US" sz="1750" dirty="0">
                <a:solidFill>
                  <a:schemeClr val="bg1"/>
                </a:solidFill>
                <a:latin typeface="Arial" panose="020B0604020202020204" pitchFamily="34" charset="0"/>
                <a:cs typeface="Arial" panose="020B0604020202020204" pitchFamily="34" charset="0"/>
              </a:rPr>
              <a:t>And there went a man of the house of Levi, and took to wife a daughter of Levi.</a:t>
            </a:r>
          </a:p>
          <a:p>
            <a:pPr algn="just" fontAlgn="base"/>
            <a:r>
              <a:rPr lang="en-US" sz="1750" b="1" dirty="0">
                <a:solidFill>
                  <a:schemeClr val="bg1"/>
                </a:solidFill>
                <a:latin typeface="Arial" panose="020B0604020202020204" pitchFamily="34" charset="0"/>
                <a:cs typeface="Arial" panose="020B0604020202020204" pitchFamily="34" charset="0"/>
              </a:rPr>
              <a:t>2 </a:t>
            </a:r>
            <a:r>
              <a:rPr lang="en-US" sz="1750" dirty="0">
                <a:solidFill>
                  <a:schemeClr val="bg1"/>
                </a:solidFill>
                <a:latin typeface="Arial" panose="020B0604020202020204" pitchFamily="34" charset="0"/>
                <a:cs typeface="Arial" panose="020B0604020202020204" pitchFamily="34" charset="0"/>
              </a:rPr>
              <a:t>And the woman conceived, and bare a son: and when she saw him that he was a goodly child, she hid him three months.</a:t>
            </a:r>
          </a:p>
          <a:p>
            <a:pPr algn="just" fontAlgn="base"/>
            <a:r>
              <a:rPr lang="en-US" sz="1750" b="1" dirty="0">
                <a:solidFill>
                  <a:schemeClr val="bg1"/>
                </a:solidFill>
                <a:latin typeface="Arial" panose="020B0604020202020204" pitchFamily="34" charset="0"/>
                <a:cs typeface="Arial" panose="020B0604020202020204" pitchFamily="34" charset="0"/>
              </a:rPr>
              <a:t>3 </a:t>
            </a:r>
            <a:r>
              <a:rPr lang="en-US" sz="1750" dirty="0">
                <a:solidFill>
                  <a:schemeClr val="bg1"/>
                </a:solidFill>
                <a:latin typeface="Arial" panose="020B0604020202020204" pitchFamily="34" charset="0"/>
                <a:cs typeface="Arial" panose="020B0604020202020204" pitchFamily="34" charset="0"/>
              </a:rPr>
              <a:t>And when she could not longer hide him, she took for him an ark of bulrushes, and daubed it with slime and with pitch, and put the child therein; and she laid it in the flags by the river’s brink.</a:t>
            </a:r>
          </a:p>
          <a:p>
            <a:pPr algn="just" fontAlgn="base"/>
            <a:r>
              <a:rPr lang="en-US" sz="1750" b="1" dirty="0">
                <a:solidFill>
                  <a:schemeClr val="bg1"/>
                </a:solidFill>
                <a:latin typeface="Arial" panose="020B0604020202020204" pitchFamily="34" charset="0"/>
                <a:cs typeface="Arial" panose="020B0604020202020204" pitchFamily="34" charset="0"/>
              </a:rPr>
              <a:t>4 </a:t>
            </a:r>
            <a:r>
              <a:rPr lang="en-US" sz="1750" dirty="0">
                <a:solidFill>
                  <a:schemeClr val="bg1"/>
                </a:solidFill>
                <a:latin typeface="Arial" panose="020B0604020202020204" pitchFamily="34" charset="0"/>
                <a:cs typeface="Arial" panose="020B0604020202020204" pitchFamily="34" charset="0"/>
              </a:rPr>
              <a:t>And his sister stood afar off, to wit what would be done to him.</a:t>
            </a:r>
            <a:endParaRPr lang="en-US" sz="175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9372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D7A80D-66F9-4D6D-9F6A-F95ACEB815F7}"/>
              </a:ext>
            </a:extLst>
          </p:cNvPr>
          <p:cNvSpPr/>
          <p:nvPr/>
        </p:nvSpPr>
        <p:spPr>
          <a:xfrm>
            <a:off x="795130" y="768625"/>
            <a:ext cx="1921566" cy="109993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30209AD-B36D-495E-9903-4754E5F85277}"/>
              </a:ext>
            </a:extLst>
          </p:cNvPr>
          <p:cNvSpPr/>
          <p:nvPr/>
        </p:nvSpPr>
        <p:spPr>
          <a:xfrm>
            <a:off x="795130" y="1152939"/>
            <a:ext cx="10243931" cy="313932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B6945E2-3CD8-4CD1-A822-305253BE340D}"/>
              </a:ext>
            </a:extLst>
          </p:cNvPr>
          <p:cNvSpPr/>
          <p:nvPr/>
        </p:nvSpPr>
        <p:spPr>
          <a:xfrm>
            <a:off x="954155" y="1179793"/>
            <a:ext cx="10084906"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 And the daughter of Pharaoh came down to wash herself at the river; and her maidens walked along by the river’s side; and when she saw the ark among the flags, she sent her maid to fetch it.</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when she had opened it, she saw the child: and, behold, the babe wept. And she had compassion on him, and said, This is one of the Hebrews’ children.</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Then said his sister to Pharaoh’s daughter, Shall I go and call to thee a nurse of the Hebrew women, that she may nurse the child for thee?</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Pharaoh’s daughter said to her, Go. And the maid went and called the child’s mother.</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Pharaoh’s daughter said unto her, Take this child away, and nurse it for me, and I will give thee thy wages. And the woman took the child, and nursed it.</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the child grew, and she brought him unto Pharaoh’s daughter, and he became her son. And she called his name Moses: and she said, Because I drew him out of the water.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3972CC8-C7AE-48D8-B238-ED0E6C0FD895}"/>
              </a:ext>
            </a:extLst>
          </p:cNvPr>
          <p:cNvSpPr/>
          <p:nvPr/>
        </p:nvSpPr>
        <p:spPr>
          <a:xfrm>
            <a:off x="954155" y="779683"/>
            <a:ext cx="17491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2:5-10</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5251888-557C-47AA-B105-4DA9F73EF1B5}"/>
              </a:ext>
            </a:extLst>
          </p:cNvPr>
          <p:cNvSpPr/>
          <p:nvPr/>
        </p:nvSpPr>
        <p:spPr>
          <a:xfrm>
            <a:off x="954156" y="4534558"/>
            <a:ext cx="590418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discovered the child? What did she name him?</a:t>
            </a:r>
          </a:p>
        </p:txBody>
      </p:sp>
      <p:sp>
        <p:nvSpPr>
          <p:cNvPr id="6" name="Rectangle 5">
            <a:extLst>
              <a:ext uri="{FF2B5EF4-FFF2-40B4-BE49-F238E27FC236}">
                <a16:creationId xmlns:a16="http://schemas.microsoft.com/office/drawing/2014/main" id="{F26EA31D-7C2C-4EBF-AD6B-0DDD51A62CEE}"/>
              </a:ext>
            </a:extLst>
          </p:cNvPr>
          <p:cNvSpPr/>
          <p:nvPr/>
        </p:nvSpPr>
        <p:spPr>
          <a:xfrm>
            <a:off x="954155" y="5033917"/>
            <a:ext cx="822336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was the child’s mother still able to be involved in his upbringing?</a:t>
            </a:r>
          </a:p>
        </p:txBody>
      </p:sp>
    </p:spTree>
    <p:extLst>
      <p:ext uri="{BB962C8B-B14F-4D97-AF65-F5344CB8AC3E}">
        <p14:creationId xmlns:p14="http://schemas.microsoft.com/office/powerpoint/2010/main" val="3637977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1AC9D4-1986-4250-AC54-9D0697CF20DB}"/>
              </a:ext>
            </a:extLst>
          </p:cNvPr>
          <p:cNvSpPr/>
          <p:nvPr/>
        </p:nvSpPr>
        <p:spPr>
          <a:xfrm>
            <a:off x="2945137" y="2828835"/>
            <a:ext cx="6301726" cy="1200329"/>
          </a:xfrm>
          <a:prstGeom prst="rect">
            <a:avLst/>
          </a:prstGeom>
        </p:spPr>
        <p:txBody>
          <a:bodyPr wrap="none">
            <a:spAutoFit/>
          </a:bodyPr>
          <a:lstStyle/>
          <a:p>
            <a:pPr algn="ctr" fontAlgn="base"/>
            <a:r>
              <a:rPr lang="en-US" sz="3600" b="1" dirty="0">
                <a:solidFill>
                  <a:srgbClr val="C00000"/>
                </a:solidFill>
                <a:latin typeface="MV Boli" panose="02000500030200090000" pitchFamily="2" charset="0"/>
                <a:cs typeface="MV Boli" panose="02000500030200090000" pitchFamily="2" charset="0"/>
              </a:rPr>
              <a:t>“The Lord speaks to Moses </a:t>
            </a:r>
          </a:p>
          <a:p>
            <a:pPr algn="ctr" fontAlgn="base"/>
            <a:r>
              <a:rPr lang="en-US" sz="3600" b="1" dirty="0">
                <a:solidFill>
                  <a:srgbClr val="C00000"/>
                </a:solidFill>
                <a:latin typeface="MV Boli" panose="02000500030200090000" pitchFamily="2" charset="0"/>
                <a:cs typeface="MV Boli" panose="02000500030200090000" pitchFamily="2" charset="0"/>
              </a:rPr>
              <a:t>from a burning bush”</a:t>
            </a:r>
            <a:endParaRPr lang="en-US" sz="3600" b="1" dirty="0">
              <a:solidFill>
                <a:srgbClr val="C000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75D50AE7-3AA3-4CE0-83CA-67918D16916C}"/>
              </a:ext>
            </a:extLst>
          </p:cNvPr>
          <p:cNvSpPr/>
          <p:nvPr/>
        </p:nvSpPr>
        <p:spPr>
          <a:xfrm>
            <a:off x="1172430" y="922106"/>
            <a:ext cx="1923925"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3:1-10</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4633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2152</Words>
  <Application>Microsoft Office PowerPoint</Application>
  <PresentationFormat>Widescreen</PresentationFormat>
  <Paragraphs>117</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NSimSun</vt:lpstr>
      <vt:lpstr>Arial</vt:lpstr>
      <vt:lpstr>Arial Black</vt:lpstr>
      <vt:lpstr>Calibri</vt:lpstr>
      <vt:lpstr>Georgia</vt:lpstr>
      <vt:lpstr>MV Boli</vt:lpstr>
      <vt:lpstr>Open Sans</vt:lpstr>
      <vt:lpstr>Segoe UI Semibold</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4189</cp:revision>
  <dcterms:created xsi:type="dcterms:W3CDTF">2018-08-29T04:26:39Z</dcterms:created>
  <dcterms:modified xsi:type="dcterms:W3CDTF">2022-01-21T02:02:24Z</dcterms:modified>
</cp:coreProperties>
</file>