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6F7CBF"/>
    <a:srgbClr val="E97159"/>
    <a:srgbClr val="0BA2C5"/>
    <a:srgbClr val="B9DF63"/>
    <a:srgbClr val="801A12"/>
    <a:srgbClr val="D88028"/>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4E61A5-409E-4D3E-9659-58E916567318}"/>
              </a:ext>
            </a:extLst>
          </p:cNvPr>
          <p:cNvSpPr/>
          <p:nvPr/>
        </p:nvSpPr>
        <p:spPr>
          <a:xfrm>
            <a:off x="-5044971" y="221762"/>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learn from the messengers?</a:t>
            </a:r>
          </a:p>
        </p:txBody>
      </p:sp>
      <p:sp>
        <p:nvSpPr>
          <p:cNvPr id="9" name="Rectangle 8">
            <a:extLst>
              <a:ext uri="{FF2B5EF4-FFF2-40B4-BE49-F238E27FC236}">
                <a16:creationId xmlns:a16="http://schemas.microsoft.com/office/drawing/2014/main" id="{2EAADCB4-42DA-446B-A2D9-BE92CCE8B628}"/>
              </a:ext>
            </a:extLst>
          </p:cNvPr>
          <p:cNvSpPr/>
          <p:nvPr/>
        </p:nvSpPr>
        <p:spPr>
          <a:xfrm>
            <a:off x="808382" y="913128"/>
            <a:ext cx="2266122" cy="107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2259D82-80FA-4482-86B3-99BD79156087}"/>
              </a:ext>
            </a:extLst>
          </p:cNvPr>
          <p:cNvSpPr/>
          <p:nvPr/>
        </p:nvSpPr>
        <p:spPr>
          <a:xfrm>
            <a:off x="808383" y="1352994"/>
            <a:ext cx="9953401" cy="17743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81B00F-55DB-480F-A552-1C6069080ADE}"/>
              </a:ext>
            </a:extLst>
          </p:cNvPr>
          <p:cNvSpPr/>
          <p:nvPr/>
        </p:nvSpPr>
        <p:spPr>
          <a:xfrm>
            <a:off x="914400" y="1352994"/>
            <a:ext cx="984738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the messengers returned to Jacob, saying, We came to thy brother Esau, and also he cometh to meet thee, and four hundred men with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Then Jacob was greatly afraid and distressed: and he divided the people that was with him, and the flocks, and herds, and the camels, into two bands;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said, If Esau come to the one company, and smite it, then the other company which is left shall escape.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628A34-9A90-4F26-AE1E-084DCBE969CD}"/>
              </a:ext>
            </a:extLst>
          </p:cNvPr>
          <p:cNvSpPr/>
          <p:nvPr/>
        </p:nvSpPr>
        <p:spPr>
          <a:xfrm>
            <a:off x="914400" y="952884"/>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32:6-8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384532-1BEC-4F17-BDC8-70A2AEF0AA34}"/>
              </a:ext>
            </a:extLst>
          </p:cNvPr>
          <p:cNvSpPr/>
          <p:nvPr/>
        </p:nvSpPr>
        <p:spPr>
          <a:xfrm>
            <a:off x="914400" y="3876762"/>
            <a:ext cx="39292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he respond to this news?</a:t>
            </a:r>
          </a:p>
        </p:txBody>
      </p:sp>
      <p:sp>
        <p:nvSpPr>
          <p:cNvPr id="7" name="Rectangle 6">
            <a:extLst>
              <a:ext uri="{FF2B5EF4-FFF2-40B4-BE49-F238E27FC236}">
                <a16:creationId xmlns:a16="http://schemas.microsoft.com/office/drawing/2014/main" id="{808C1D5E-9584-482C-B145-2518E71EBC32}"/>
              </a:ext>
            </a:extLst>
          </p:cNvPr>
          <p:cNvSpPr/>
          <p:nvPr/>
        </p:nvSpPr>
        <p:spPr>
          <a:xfrm>
            <a:off x="914399" y="4426160"/>
            <a:ext cx="98473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Jacob have been “greatly afraid and distressed” (verse 7) when he heard that Esau was coming with 400 men?</a:t>
            </a:r>
          </a:p>
        </p:txBody>
      </p:sp>
    </p:spTree>
    <p:extLst>
      <p:ext uri="{BB962C8B-B14F-4D97-AF65-F5344CB8AC3E}">
        <p14:creationId xmlns:p14="http://schemas.microsoft.com/office/powerpoint/2010/main" val="164081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decel="50000" fill="hold" grpId="0" nodeType="clickEffect">
                                  <p:stCondLst>
                                    <p:cond delay="0"/>
                                  </p:stCondLst>
                                  <p:childTnLst>
                                    <p:animMotion origin="layout" path="M 1.04167E-6 7.40741E-7 L 0.07005 7.40741E-7 L 0.07005 0.06528 L 0.1401 0.06528 L 0.1401 0.13079 L 0.21029 0.13079 L 0.21029 0.1963 L 0.28021 0.1963 L 0.28021 0.26157 L 0.35 0.26157 L 0.35 0.32708 L 0.42005 0.32708 L 0.42005 0.39259 L 0.4901 0.39259 L 0.4901 0.4581 " pathEditMode="relative" rAng="0" ptsTypes="AAAAAAAAAAAAAAA">
                                      <p:cBhvr>
                                        <p:cTn id="6" dur="2000" fill="hold"/>
                                        <p:tgtEl>
                                          <p:spTgt spid="5"/>
                                        </p:tgtEl>
                                        <p:attrNameLst>
                                          <p:attrName>ppt_x</p:attrName>
                                          <p:attrName>ppt_y</p:attrName>
                                        </p:attrNameLst>
                                      </p:cBhvr>
                                      <p:rCtr x="24505" y="22894"/>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EAEB0E-123F-4B01-8F0B-B3461E32A58D}"/>
              </a:ext>
            </a:extLst>
          </p:cNvPr>
          <p:cNvSpPr/>
          <p:nvPr/>
        </p:nvSpPr>
        <p:spPr>
          <a:xfrm>
            <a:off x="914400" y="4532035"/>
            <a:ext cx="90314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Jacob’s prayer illustrate his faith in the principle written on the board?</a:t>
            </a:r>
          </a:p>
        </p:txBody>
      </p:sp>
      <p:sp>
        <p:nvSpPr>
          <p:cNvPr id="8" name="Rectangle 7">
            <a:extLst>
              <a:ext uri="{FF2B5EF4-FFF2-40B4-BE49-F238E27FC236}">
                <a16:creationId xmlns:a16="http://schemas.microsoft.com/office/drawing/2014/main" id="{ED065147-D516-4A93-9FF7-1A263A54197E}"/>
              </a:ext>
            </a:extLst>
          </p:cNvPr>
          <p:cNvSpPr/>
          <p:nvPr/>
        </p:nvSpPr>
        <p:spPr>
          <a:xfrm>
            <a:off x="808383" y="852545"/>
            <a:ext cx="2255606" cy="122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086CB41-390D-4CA0-89B4-FF543C9CD59D}"/>
              </a:ext>
            </a:extLst>
          </p:cNvPr>
          <p:cNvSpPr/>
          <p:nvPr/>
        </p:nvSpPr>
        <p:spPr>
          <a:xfrm>
            <a:off x="808383" y="1257648"/>
            <a:ext cx="10098156" cy="23083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2A19F2-5085-4BB1-9D78-00150704D290}"/>
              </a:ext>
            </a:extLst>
          </p:cNvPr>
          <p:cNvSpPr/>
          <p:nvPr/>
        </p:nvSpPr>
        <p:spPr>
          <a:xfrm>
            <a:off x="928468" y="1257648"/>
            <a:ext cx="986145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Jacob said, O God of my father Abraham, and God of my father Isaac,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saidst unto me, Return unto thy country, and to thy kindred, and I will deal well with thee:</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I am not worthy of the least of all the mercies, and of all the truth, which thou hast shewed unto thy servant; for with my staff I passed over this Jordan; and now I am become two bands.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Deliver me, I pray thee, from the hand of my brother, from the hand of Esau: for I fear him, lest he will come and smite me, and the mother with the children.</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thou saidst, I will surely do thee good, and make thy seedas the sand of the sea, which cannot be numbered for multitude.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C34AEB-3F12-4927-972D-AD06866F8900}"/>
              </a:ext>
            </a:extLst>
          </p:cNvPr>
          <p:cNvSpPr/>
          <p:nvPr/>
        </p:nvSpPr>
        <p:spPr>
          <a:xfrm>
            <a:off x="928468" y="87904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32:9-12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900EF31-264C-406B-AE5D-1582DE7FFFC0}"/>
              </a:ext>
            </a:extLst>
          </p:cNvPr>
          <p:cNvSpPr/>
          <p:nvPr/>
        </p:nvSpPr>
        <p:spPr>
          <a:xfrm>
            <a:off x="914400" y="3864337"/>
            <a:ext cx="5254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stands out to you about Jacob’s prayer?</a:t>
            </a:r>
          </a:p>
        </p:txBody>
      </p:sp>
    </p:spTree>
    <p:extLst>
      <p:ext uri="{BB962C8B-B14F-4D97-AF65-F5344CB8AC3E}">
        <p14:creationId xmlns:p14="http://schemas.microsoft.com/office/powerpoint/2010/main" val="27292720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5">
                                            <p:txEl>
                                              <p:pRg st="0" end="0"/>
                                            </p:txEl>
                                          </p:spTgt>
                                        </p:tgtEl>
                                        <p:attrNameLst>
                                          <p:attrName>ppt_w</p:attrName>
                                        </p:attrNameLst>
                                      </p:cBhvr>
                                    </p:anim>
                                    <p:anim by="(#ppt_w*0.50)" calcmode="lin" valueType="num">
                                      <p:cBhvr>
                                        <p:cTn id="8" dur="250" decel="50000" autoRev="1" fill="hold">
                                          <p:stCondLst>
                                            <p:cond delay="0"/>
                                          </p:stCondLst>
                                        </p:cTn>
                                        <p:tgtEl>
                                          <p:spTgt spid="5">
                                            <p:txEl>
                                              <p:pRg st="0" end="0"/>
                                            </p:txEl>
                                          </p:spTgt>
                                        </p:tgtEl>
                                        <p:attrNameLst>
                                          <p:attrName>ppt_x</p:attrName>
                                        </p:attrNameLst>
                                      </p:cBhvr>
                                    </p:anim>
                                    <p:anim from="(-#ppt_h/2)" to="(#ppt_y)" calcmode="lin" valueType="num">
                                      <p:cBhvr>
                                        <p:cTn id="9" dur="500" fill="hold">
                                          <p:stCondLst>
                                            <p:cond delay="0"/>
                                          </p:stCondLst>
                                        </p:cTn>
                                        <p:tgtEl>
                                          <p:spTgt spid="5">
                                            <p:txEl>
                                              <p:pRg st="0" end="0"/>
                                            </p:txEl>
                                          </p:spTgt>
                                        </p:tgtEl>
                                        <p:attrNameLst>
                                          <p:attrName>ppt_y</p:attrName>
                                        </p:attrNameLst>
                                      </p:cBhvr>
                                    </p:anim>
                                    <p:animRot by="21600000">
                                      <p:cBhvr>
                                        <p:cTn id="10" dur="5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9F0D6F-74A6-4A64-8AFD-E999F0C638EE}"/>
              </a:ext>
            </a:extLst>
          </p:cNvPr>
          <p:cNvSpPr/>
          <p:nvPr/>
        </p:nvSpPr>
        <p:spPr>
          <a:xfrm>
            <a:off x="914399" y="3858384"/>
            <a:ext cx="50263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do after he prayed for help? </a:t>
            </a:r>
          </a:p>
        </p:txBody>
      </p:sp>
      <p:sp>
        <p:nvSpPr>
          <p:cNvPr id="13" name="Rectangle 12">
            <a:extLst>
              <a:ext uri="{FF2B5EF4-FFF2-40B4-BE49-F238E27FC236}">
                <a16:creationId xmlns:a16="http://schemas.microsoft.com/office/drawing/2014/main" id="{63A85D8D-F88C-44E5-A292-5F3E03DE7868}"/>
              </a:ext>
            </a:extLst>
          </p:cNvPr>
          <p:cNvSpPr/>
          <p:nvPr/>
        </p:nvSpPr>
        <p:spPr>
          <a:xfrm>
            <a:off x="704198" y="800724"/>
            <a:ext cx="2370953" cy="856041"/>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B9C994F-7C98-4171-8419-07FE627FBB32}"/>
              </a:ext>
            </a:extLst>
          </p:cNvPr>
          <p:cNvSpPr/>
          <p:nvPr/>
        </p:nvSpPr>
        <p:spPr>
          <a:xfrm>
            <a:off x="704198" y="1170056"/>
            <a:ext cx="10071653" cy="26111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717B31-00C1-4DA1-B386-D3A227A8BF29}"/>
              </a:ext>
            </a:extLst>
          </p:cNvPr>
          <p:cNvSpPr/>
          <p:nvPr/>
        </p:nvSpPr>
        <p:spPr>
          <a:xfrm>
            <a:off x="783711" y="807354"/>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32:13-18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3C0F0-86E2-43A6-8BD8-D824783D3DE8}"/>
              </a:ext>
            </a:extLst>
          </p:cNvPr>
          <p:cNvSpPr/>
          <p:nvPr/>
        </p:nvSpPr>
        <p:spPr>
          <a:xfrm>
            <a:off x="796963" y="1170056"/>
            <a:ext cx="9861452"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And he lodged there that same night; and took of that which came to his hand a present for Esau his brother;</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Two hundred she goats, and twenty he goats, two hundred ewes, and twenty rams,</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Thirty milch camels with their colts, forty kine, and ten bulls, twenty she asses, and ten foals.</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delivered them into the hand of his servants, every drove by themselves; and said unto his servants, Pass over before me, and put a space betwixt drove and drove.</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he commanded the foremost, saying, When Esau my brother meeteth thee, and asketh thee, saying, Whose art thou? and whither goest thou? and whose are these before thee?</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Then thou shalt say, They be thy servant Jacob’s; it is a present sent unto my lord Esau: and, behold, also he is behind us.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0E04AE9-B787-4414-AFDB-6FA8704A5DAC}"/>
              </a:ext>
            </a:extLst>
          </p:cNvPr>
          <p:cNvSpPr/>
          <p:nvPr/>
        </p:nvSpPr>
        <p:spPr>
          <a:xfrm>
            <a:off x="914400" y="4322598"/>
            <a:ext cx="77554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should we do, after praying for help, when we face difficulties?</a:t>
            </a:r>
          </a:p>
        </p:txBody>
      </p:sp>
      <p:sp>
        <p:nvSpPr>
          <p:cNvPr id="9" name="Rectangle 8">
            <a:extLst>
              <a:ext uri="{FF2B5EF4-FFF2-40B4-BE49-F238E27FC236}">
                <a16:creationId xmlns:a16="http://schemas.microsoft.com/office/drawing/2014/main" id="{9E344D79-DC5D-4EFC-B820-602C928E806A}"/>
              </a:ext>
            </a:extLst>
          </p:cNvPr>
          <p:cNvSpPr/>
          <p:nvPr/>
        </p:nvSpPr>
        <p:spPr>
          <a:xfrm>
            <a:off x="1861235" y="4828336"/>
            <a:ext cx="8469529" cy="707886"/>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face difficulties, we should earnestly pray for help and then do what we can to overcome them.</a:t>
            </a:r>
          </a:p>
        </p:txBody>
      </p:sp>
      <p:sp>
        <p:nvSpPr>
          <p:cNvPr id="10" name="Rectangle 9">
            <a:extLst>
              <a:ext uri="{FF2B5EF4-FFF2-40B4-BE49-F238E27FC236}">
                <a16:creationId xmlns:a16="http://schemas.microsoft.com/office/drawing/2014/main" id="{D8F006A9-871D-4949-ACAA-5711CB361235}"/>
              </a:ext>
            </a:extLst>
          </p:cNvPr>
          <p:cNvSpPr/>
          <p:nvPr/>
        </p:nvSpPr>
        <p:spPr>
          <a:xfrm>
            <a:off x="914399" y="5536222"/>
            <a:ext cx="90033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praying help us know what we can do to overcome our challenges?</a:t>
            </a:r>
          </a:p>
        </p:txBody>
      </p:sp>
      <p:sp>
        <p:nvSpPr>
          <p:cNvPr id="11" name="Rectangle 10">
            <a:extLst>
              <a:ext uri="{FF2B5EF4-FFF2-40B4-BE49-F238E27FC236}">
                <a16:creationId xmlns:a16="http://schemas.microsoft.com/office/drawing/2014/main" id="{EBF98C38-942E-4889-B98D-4073C3A054A2}"/>
              </a:ext>
            </a:extLst>
          </p:cNvPr>
          <p:cNvSpPr/>
          <p:nvPr/>
        </p:nvSpPr>
        <p:spPr>
          <a:xfrm>
            <a:off x="914399" y="5962153"/>
            <a:ext cx="98614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after we pray, we also do what we can to overcome our challenges?</a:t>
            </a:r>
          </a:p>
        </p:txBody>
      </p:sp>
    </p:spTree>
    <p:extLst>
      <p:ext uri="{BB962C8B-B14F-4D97-AF65-F5344CB8AC3E}">
        <p14:creationId xmlns:p14="http://schemas.microsoft.com/office/powerpoint/2010/main" val="9864145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500" fill="hold"/>
                                        <p:tgtEl>
                                          <p:spTgt spid="9"/>
                                        </p:tgtEl>
                                        <p:attrNameLst>
                                          <p:attrName>ppt_w</p:attrName>
                                        </p:attrNameLst>
                                      </p:cBhvr>
                                      <p:tavLst>
                                        <p:tav tm="0">
                                          <p:val>
                                            <p:fltVal val="0"/>
                                          </p:val>
                                        </p:tav>
                                        <p:tav tm="100000">
                                          <p:val>
                                            <p:strVal val="#ppt_w"/>
                                          </p:val>
                                        </p:tav>
                                      </p:tavLst>
                                    </p:anim>
                                    <p:anim calcmode="lin" valueType="num">
                                      <p:cBhvr>
                                        <p:cTn id="23" dur="1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55B867-78D6-4864-8F98-EBD06C26B577}"/>
              </a:ext>
            </a:extLst>
          </p:cNvPr>
          <p:cNvSpPr/>
          <p:nvPr/>
        </p:nvSpPr>
        <p:spPr>
          <a:xfrm>
            <a:off x="2002301" y="2459504"/>
            <a:ext cx="8187397" cy="1938992"/>
          </a:xfrm>
          <a:prstGeom prst="rect">
            <a:avLst/>
          </a:prstGeom>
        </p:spPr>
        <p:txBody>
          <a:bodyPr wrap="square">
            <a:spAutoFit/>
          </a:bodyPr>
          <a:lstStyle/>
          <a:p>
            <a:pPr algn="ctr" fontAlgn="base"/>
            <a:r>
              <a:rPr lang="en-US" sz="4000" b="1" dirty="0">
                <a:solidFill>
                  <a:srgbClr val="FF0000"/>
                </a:solidFill>
                <a:latin typeface="Open Sans"/>
              </a:rPr>
              <a:t>“Jacob seeks a blessing from the Lord, and the Lord changes Jacob’s name to Israel”</a:t>
            </a:r>
            <a:endParaRPr lang="en-US" sz="4000" b="1" dirty="0">
              <a:solidFill>
                <a:srgbClr val="FF0000"/>
              </a:solidFill>
              <a:effectLst/>
              <a:latin typeface="Open Sans"/>
            </a:endParaRPr>
          </a:p>
        </p:txBody>
      </p:sp>
    </p:spTree>
    <p:extLst>
      <p:ext uri="{BB962C8B-B14F-4D97-AF65-F5344CB8AC3E}">
        <p14:creationId xmlns:p14="http://schemas.microsoft.com/office/powerpoint/2010/main" val="4024110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6FC751-5155-4043-90E2-0B7F9768AD79}"/>
              </a:ext>
            </a:extLst>
          </p:cNvPr>
          <p:cNvSpPr/>
          <p:nvPr/>
        </p:nvSpPr>
        <p:spPr>
          <a:xfrm>
            <a:off x="927648" y="1057514"/>
            <a:ext cx="2164397" cy="747304"/>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2F5CCE0-88C5-441F-871F-FE6EC8C143E4}"/>
              </a:ext>
            </a:extLst>
          </p:cNvPr>
          <p:cNvSpPr/>
          <p:nvPr/>
        </p:nvSpPr>
        <p:spPr>
          <a:xfrm>
            <a:off x="924250" y="1458592"/>
            <a:ext cx="9890398" cy="1533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C7C279-3A84-4258-A412-DA300D32DBBE}"/>
              </a:ext>
            </a:extLst>
          </p:cNvPr>
          <p:cNvSpPr/>
          <p:nvPr/>
        </p:nvSpPr>
        <p:spPr>
          <a:xfrm>
            <a:off x="5256443" y="534132"/>
            <a:ext cx="1679114" cy="646331"/>
          </a:xfrm>
          <a:prstGeom prst="rect">
            <a:avLst/>
          </a:prstGeom>
        </p:spPr>
        <p:txBody>
          <a:bodyPr wrap="none">
            <a:spAutoFit/>
          </a:bodyPr>
          <a:lstStyle/>
          <a:p>
            <a:r>
              <a:rPr lang="en-US" sz="3600" i="1" dirty="0">
                <a:solidFill>
                  <a:schemeClr val="bg2">
                    <a:lumMod val="75000"/>
                  </a:schemeClr>
                </a:solidFill>
                <a:latin typeface="Open Sans"/>
              </a:rPr>
              <a:t>Wrestle</a:t>
            </a:r>
            <a:endParaRPr lang="en-US" sz="3600" dirty="0">
              <a:solidFill>
                <a:schemeClr val="bg2">
                  <a:lumMod val="75000"/>
                </a:schemeClr>
              </a:solidFill>
            </a:endParaRPr>
          </a:p>
        </p:txBody>
      </p:sp>
      <p:sp>
        <p:nvSpPr>
          <p:cNvPr id="4" name="Rectangle 3">
            <a:extLst>
              <a:ext uri="{FF2B5EF4-FFF2-40B4-BE49-F238E27FC236}">
                <a16:creationId xmlns:a16="http://schemas.microsoft.com/office/drawing/2014/main" id="{E746ACE9-4281-4183-A4E2-3C1C12032FB4}"/>
              </a:ext>
            </a:extLst>
          </p:cNvPr>
          <p:cNvSpPr/>
          <p:nvPr/>
        </p:nvSpPr>
        <p:spPr>
          <a:xfrm>
            <a:off x="1018849" y="1458591"/>
            <a:ext cx="979580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 And Jacob was left alone; and there wrestled a man with him until the breaking of the day.</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when he saw that he prevailed not against him, he touched the hollow of his thigh; and the hollow of Jacob’s thigh was out of joint, as he wrestled with him.</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he said, Let me go, for the day breaketh. And he said, </a:t>
            </a:r>
            <a:r>
              <a:rPr lang="en-US" i="1" dirty="0">
                <a:solidFill>
                  <a:srgbClr val="FF0000"/>
                </a:solidFill>
                <a:latin typeface="Arial" panose="020B0604020202020204" pitchFamily="34" charset="0"/>
                <a:cs typeface="Arial" panose="020B0604020202020204" pitchFamily="34" charset="0"/>
              </a:rPr>
              <a:t>I will not let thee go, except thou bless me.</a:t>
            </a:r>
            <a:endParaRPr lang="en-US" b="0" i="1" dirty="0">
              <a:solidFill>
                <a:srgbClr val="FF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277E917-432B-4ACD-80E7-98CCE7EE6E89}"/>
              </a:ext>
            </a:extLst>
          </p:cNvPr>
          <p:cNvSpPr/>
          <p:nvPr/>
        </p:nvSpPr>
        <p:spPr>
          <a:xfrm>
            <a:off x="1005594" y="1076006"/>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32:24-26</a:t>
            </a:r>
          </a:p>
        </p:txBody>
      </p:sp>
      <p:sp>
        <p:nvSpPr>
          <p:cNvPr id="6" name="Rectangle 5">
            <a:extLst>
              <a:ext uri="{FF2B5EF4-FFF2-40B4-BE49-F238E27FC236}">
                <a16:creationId xmlns:a16="http://schemas.microsoft.com/office/drawing/2014/main" id="{F9740247-4741-4248-A1A2-B922584A9956}"/>
              </a:ext>
            </a:extLst>
          </p:cNvPr>
          <p:cNvSpPr/>
          <p:nvPr/>
        </p:nvSpPr>
        <p:spPr>
          <a:xfrm>
            <a:off x="1022250" y="3105834"/>
            <a:ext cx="97958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“wrestling” be a good way to describe what we must do as we seek blessings from the Lord?</a:t>
            </a:r>
          </a:p>
        </p:txBody>
      </p:sp>
      <p:sp>
        <p:nvSpPr>
          <p:cNvPr id="7" name="Rectangle 6">
            <a:extLst>
              <a:ext uri="{FF2B5EF4-FFF2-40B4-BE49-F238E27FC236}">
                <a16:creationId xmlns:a16="http://schemas.microsoft.com/office/drawing/2014/main" id="{DB23D64E-8EC8-4D93-ADEE-6EFA6CC27390}"/>
              </a:ext>
            </a:extLst>
          </p:cNvPr>
          <p:cNvSpPr/>
          <p:nvPr/>
        </p:nvSpPr>
        <p:spPr>
          <a:xfrm>
            <a:off x="1022249" y="3836960"/>
            <a:ext cx="93737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Jacob’s example about obtaining blessings from the Lord?</a:t>
            </a:r>
          </a:p>
        </p:txBody>
      </p:sp>
      <p:sp>
        <p:nvSpPr>
          <p:cNvPr id="8" name="Rectangle 7">
            <a:extLst>
              <a:ext uri="{FF2B5EF4-FFF2-40B4-BE49-F238E27FC236}">
                <a16:creationId xmlns:a16="http://schemas.microsoft.com/office/drawing/2014/main" id="{698A18A0-3C28-4268-A1DC-E7AECABA7AE3}"/>
              </a:ext>
            </a:extLst>
          </p:cNvPr>
          <p:cNvSpPr/>
          <p:nvPr/>
        </p:nvSpPr>
        <p:spPr>
          <a:xfrm>
            <a:off x="1022248" y="4439692"/>
            <a:ext cx="9795802" cy="369332"/>
          </a:xfrm>
          <a:prstGeom prst="rect">
            <a:avLst/>
          </a:prstGeom>
        </p:spPr>
        <p:txBody>
          <a:bodyPr wrap="square">
            <a:spAutoFit/>
          </a:bodyPr>
          <a:lstStyle/>
          <a:p>
            <a:pPr algn="ctr"/>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times, we may need to put forth great effort as we seek the Lord’s help and blessings.</a:t>
            </a:r>
          </a:p>
        </p:txBody>
      </p:sp>
      <p:sp>
        <p:nvSpPr>
          <p:cNvPr id="9" name="Rectangle 8">
            <a:extLst>
              <a:ext uri="{FF2B5EF4-FFF2-40B4-BE49-F238E27FC236}">
                <a16:creationId xmlns:a16="http://schemas.microsoft.com/office/drawing/2014/main" id="{75FA7A51-370F-4272-A048-9345E2CC1D62}"/>
              </a:ext>
            </a:extLst>
          </p:cNvPr>
          <p:cNvSpPr/>
          <p:nvPr/>
        </p:nvSpPr>
        <p:spPr>
          <a:xfrm>
            <a:off x="1022248" y="4904761"/>
            <a:ext cx="97958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requires us to put forth great effort before we receive some blessings?</a:t>
            </a:r>
          </a:p>
        </p:txBody>
      </p:sp>
      <p:sp>
        <p:nvSpPr>
          <p:cNvPr id="12" name="Rectangle 11">
            <a:extLst>
              <a:ext uri="{FF2B5EF4-FFF2-40B4-BE49-F238E27FC236}">
                <a16:creationId xmlns:a16="http://schemas.microsoft.com/office/drawing/2014/main" id="{97567A2D-87B6-4374-9CC2-5634B37F11DC}"/>
              </a:ext>
            </a:extLst>
          </p:cNvPr>
          <p:cNvSpPr/>
          <p:nvPr/>
        </p:nvSpPr>
        <p:spPr>
          <a:xfrm>
            <a:off x="4510822" y="3212539"/>
            <a:ext cx="3170355" cy="1200329"/>
          </a:xfrm>
          <a:prstGeom prst="rect">
            <a:avLst/>
          </a:prstGeom>
        </p:spPr>
        <p:txBody>
          <a:bodyPr wrap="none">
            <a:spAutoFit/>
          </a:bodyPr>
          <a:lstStyle/>
          <a:p>
            <a:r>
              <a:rPr lang="en-US" sz="7200" i="1" dirty="0">
                <a:solidFill>
                  <a:schemeClr val="tx2">
                    <a:lumMod val="75000"/>
                  </a:schemeClr>
                </a:solidFill>
                <a:latin typeface="Open Sans"/>
              </a:rPr>
              <a:t>Wrestle</a:t>
            </a:r>
            <a:endParaRPr lang="en-US" sz="7200" dirty="0">
              <a:solidFill>
                <a:schemeClr val="tx2">
                  <a:lumMod val="75000"/>
                </a:schemeClr>
              </a:solidFill>
            </a:endParaRPr>
          </a:p>
        </p:txBody>
      </p:sp>
    </p:spTree>
    <p:extLst>
      <p:ext uri="{BB962C8B-B14F-4D97-AF65-F5344CB8AC3E}">
        <p14:creationId xmlns:p14="http://schemas.microsoft.com/office/powerpoint/2010/main" val="392888427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strVal val="#ppt_w+.3"/>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build="p"/>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E0820F-9C49-4961-B87F-C47C9C97F2A9}"/>
              </a:ext>
            </a:extLst>
          </p:cNvPr>
          <p:cNvSpPr/>
          <p:nvPr/>
        </p:nvSpPr>
        <p:spPr>
          <a:xfrm>
            <a:off x="7936500" y="2091657"/>
            <a:ext cx="1271502" cy="523220"/>
          </a:xfrm>
          <a:prstGeom prst="rect">
            <a:avLst/>
          </a:prstGeom>
        </p:spPr>
        <p:txBody>
          <a:bodyPr wrap="none">
            <a:spAutoFit/>
          </a:bodyPr>
          <a:lstStyle/>
          <a:p>
            <a:r>
              <a:rPr lang="en-US" sz="2800" b="1" i="1" u="sng" dirty="0">
                <a:solidFill>
                  <a:srgbClr val="FF0000"/>
                </a:solidFill>
                <a:latin typeface="MS Gothic" panose="020B0609070205080204" pitchFamily="49" charset="-128"/>
                <a:ea typeface="MS Gothic" panose="020B0609070205080204" pitchFamily="49" charset="-128"/>
              </a:rPr>
              <a:t>Israel</a:t>
            </a:r>
          </a:p>
        </p:txBody>
      </p:sp>
      <p:sp>
        <p:nvSpPr>
          <p:cNvPr id="7" name="Rectangle 6">
            <a:extLst>
              <a:ext uri="{FF2B5EF4-FFF2-40B4-BE49-F238E27FC236}">
                <a16:creationId xmlns:a16="http://schemas.microsoft.com/office/drawing/2014/main" id="{2875DF30-D5B1-4819-BCD3-808AE3727CD1}"/>
              </a:ext>
            </a:extLst>
          </p:cNvPr>
          <p:cNvSpPr/>
          <p:nvPr/>
        </p:nvSpPr>
        <p:spPr>
          <a:xfrm>
            <a:off x="914400" y="3673736"/>
            <a:ext cx="5023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change Jacob’s name to?</a:t>
            </a:r>
          </a:p>
        </p:txBody>
      </p:sp>
      <p:sp>
        <p:nvSpPr>
          <p:cNvPr id="6" name="Rectangle 5">
            <a:extLst>
              <a:ext uri="{FF2B5EF4-FFF2-40B4-BE49-F238E27FC236}">
                <a16:creationId xmlns:a16="http://schemas.microsoft.com/office/drawing/2014/main" id="{20DC481D-6A94-442C-9033-EBFB13CA90B9}"/>
              </a:ext>
            </a:extLst>
          </p:cNvPr>
          <p:cNvSpPr/>
          <p:nvPr/>
        </p:nvSpPr>
        <p:spPr>
          <a:xfrm>
            <a:off x="872199" y="908203"/>
            <a:ext cx="2140134" cy="8065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602BF35-FECC-48F0-B784-33C603FECDBF}"/>
              </a:ext>
            </a:extLst>
          </p:cNvPr>
          <p:cNvSpPr/>
          <p:nvPr/>
        </p:nvSpPr>
        <p:spPr>
          <a:xfrm>
            <a:off x="858128" y="1337605"/>
            <a:ext cx="9945858" cy="20913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394C58D-9561-4A1E-842D-89B2DF482627}"/>
              </a:ext>
            </a:extLst>
          </p:cNvPr>
          <p:cNvSpPr/>
          <p:nvPr/>
        </p:nvSpPr>
        <p:spPr>
          <a:xfrm>
            <a:off x="914400" y="1337605"/>
            <a:ext cx="981924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said unto him, What is thy name? And he said, Jacob.</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he said, Thy name shall be called no more Jacob, but Israel: for as a prince hast thou power with God and with men, and hast prevailed.</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Jacob asked him, and said, Tell me, I pray thee, thy name. And he said, Wherefore is it that thou dost ask after my name? And he blessed him there.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Jacob called the name of the place Peniel: for I have seen God face to face, and my life is preserved.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BC0E94-F5B2-4BD3-83AF-9994EB23E305}"/>
              </a:ext>
            </a:extLst>
          </p:cNvPr>
          <p:cNvSpPr/>
          <p:nvPr/>
        </p:nvSpPr>
        <p:spPr>
          <a:xfrm>
            <a:off x="91440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32:27-30</a:t>
            </a:r>
          </a:p>
        </p:txBody>
      </p:sp>
      <p:sp>
        <p:nvSpPr>
          <p:cNvPr id="9" name="Rectangle 8">
            <a:extLst>
              <a:ext uri="{FF2B5EF4-FFF2-40B4-BE49-F238E27FC236}">
                <a16:creationId xmlns:a16="http://schemas.microsoft.com/office/drawing/2014/main" id="{006E4E62-26F4-4A4F-854C-25AE53DA7DD0}"/>
              </a:ext>
            </a:extLst>
          </p:cNvPr>
          <p:cNvSpPr/>
          <p:nvPr/>
        </p:nvSpPr>
        <p:spPr>
          <a:xfrm>
            <a:off x="4743504" y="4454153"/>
            <a:ext cx="5434501" cy="523220"/>
          </a:xfrm>
          <a:prstGeom prst="rect">
            <a:avLst/>
          </a:prstGeom>
        </p:spPr>
        <p:txBody>
          <a:bodyPr wrap="none">
            <a:spAutoFit/>
          </a:bodyPr>
          <a:lstStyle/>
          <a:p>
            <a:r>
              <a:rPr lang="en-US" sz="2800" b="1" i="1" dirty="0">
                <a:solidFill>
                  <a:srgbClr val="002060"/>
                </a:solidFill>
                <a:latin typeface="MS Gothic" panose="020B0609070205080204" pitchFamily="49" charset="-128"/>
                <a:ea typeface="MS Gothic" panose="020B0609070205080204" pitchFamily="49" charset="-128"/>
              </a:rPr>
              <a:t>“one who prevails with God”</a:t>
            </a:r>
          </a:p>
        </p:txBody>
      </p:sp>
      <p:sp>
        <p:nvSpPr>
          <p:cNvPr id="10" name="Arrow: Right 9">
            <a:extLst>
              <a:ext uri="{FF2B5EF4-FFF2-40B4-BE49-F238E27FC236}">
                <a16:creationId xmlns:a16="http://schemas.microsoft.com/office/drawing/2014/main" id="{35555756-AE07-46C4-820F-728AD8BB9F90}"/>
              </a:ext>
            </a:extLst>
          </p:cNvPr>
          <p:cNvSpPr/>
          <p:nvPr/>
        </p:nvSpPr>
        <p:spPr>
          <a:xfrm>
            <a:off x="4028877" y="4608041"/>
            <a:ext cx="59084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27E600-4A1A-4772-B43E-740B1A7AA856}"/>
              </a:ext>
            </a:extLst>
          </p:cNvPr>
          <p:cNvSpPr/>
          <p:nvPr/>
        </p:nvSpPr>
        <p:spPr>
          <a:xfrm>
            <a:off x="914400" y="5203792"/>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“prevail” with God (verse 28)?</a:t>
            </a:r>
          </a:p>
        </p:txBody>
      </p:sp>
    </p:spTree>
    <p:extLst>
      <p:ext uri="{BB962C8B-B14F-4D97-AF65-F5344CB8AC3E}">
        <p14:creationId xmlns:p14="http://schemas.microsoft.com/office/powerpoint/2010/main" val="27366288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4.79167E-6 4.44444E-6 L -0.49986 0.35023 " pathEditMode="relative" rAng="0" ptsTypes="AA">
                                      <p:cBhvr>
                                        <p:cTn id="24" dur="2000" fill="hold"/>
                                        <p:tgtEl>
                                          <p:spTgt spid="8"/>
                                        </p:tgtEl>
                                        <p:attrNameLst>
                                          <p:attrName>ppt_x</p:attrName>
                                          <p:attrName>ppt_y</p:attrName>
                                        </p:attrNameLst>
                                      </p:cBhvr>
                                      <p:rCtr x="-25000" y="1750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E1C58272-DC87-4A8D-81A4-A14103D389B0}"/>
              </a:ext>
            </a:extLst>
          </p:cNvPr>
          <p:cNvSpPr/>
          <p:nvPr/>
        </p:nvSpPr>
        <p:spPr>
          <a:xfrm>
            <a:off x="3234479" y="2875002"/>
            <a:ext cx="5723042" cy="1107996"/>
          </a:xfrm>
          <a:prstGeom prst="rect">
            <a:avLst/>
          </a:prstGeom>
        </p:spPr>
        <p:txBody>
          <a:bodyPr wrap="none">
            <a:spAutoFit/>
          </a:bodyPr>
          <a:lstStyle/>
          <a:p>
            <a:pPr fontAlgn="base"/>
            <a:r>
              <a:rPr lang="en-US" sz="66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Genesis 31-32</a:t>
            </a:r>
            <a:endParaRPr lang="en-US" sz="6600" b="1" i="0"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Tree>
    <p:extLst>
      <p:ext uri="{BB962C8B-B14F-4D97-AF65-F5344CB8AC3E}">
        <p14:creationId xmlns:p14="http://schemas.microsoft.com/office/powerpoint/2010/main" val="3399110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76E94-B4A9-432F-831A-300F38EF242B}"/>
              </a:ext>
            </a:extLst>
          </p:cNvPr>
          <p:cNvSpPr/>
          <p:nvPr/>
        </p:nvSpPr>
        <p:spPr>
          <a:xfrm>
            <a:off x="1902512" y="2705725"/>
            <a:ext cx="8386976" cy="1446550"/>
          </a:xfrm>
          <a:prstGeom prst="rect">
            <a:avLst/>
          </a:prstGeom>
        </p:spPr>
        <p:txBody>
          <a:bodyPr wrap="none">
            <a:spAutoFit/>
          </a:bodyPr>
          <a:lstStyle/>
          <a:p>
            <a:pPr algn="ctr" fontAlgn="base"/>
            <a:r>
              <a:rPr lang="en-US" sz="4400" b="1" dirty="0">
                <a:solidFill>
                  <a:srgbClr val="FF0000"/>
                </a:solidFill>
                <a:latin typeface="Open Sans"/>
              </a:rPr>
              <a:t>“The Lord commands Jacob to </a:t>
            </a:r>
          </a:p>
          <a:p>
            <a:pPr algn="ctr" fontAlgn="base"/>
            <a:r>
              <a:rPr lang="en-US" sz="4400" b="1" dirty="0">
                <a:solidFill>
                  <a:srgbClr val="FF0000"/>
                </a:solidFill>
                <a:latin typeface="Open Sans"/>
              </a:rPr>
              <a:t>return to Canaan”</a:t>
            </a:r>
            <a:endParaRPr lang="en-US" sz="4400" b="1" dirty="0">
              <a:solidFill>
                <a:srgbClr val="FF0000"/>
              </a:solidFill>
              <a:effectLst/>
              <a:latin typeface="Open Sans"/>
            </a:endParaRPr>
          </a:p>
        </p:txBody>
      </p:sp>
      <p:sp>
        <p:nvSpPr>
          <p:cNvPr id="5" name="Rectangle 4">
            <a:extLst>
              <a:ext uri="{FF2B5EF4-FFF2-40B4-BE49-F238E27FC236}">
                <a16:creationId xmlns:a16="http://schemas.microsoft.com/office/drawing/2014/main" id="{800518C6-842A-4EEC-9DAD-361FF591C294}"/>
              </a:ext>
            </a:extLst>
          </p:cNvPr>
          <p:cNvSpPr/>
          <p:nvPr/>
        </p:nvSpPr>
        <p:spPr>
          <a:xfrm>
            <a:off x="1130356"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31:1-55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1006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CF50F-0C65-4920-944A-319366029AAE}"/>
              </a:ext>
            </a:extLst>
          </p:cNvPr>
          <p:cNvSpPr/>
          <p:nvPr/>
        </p:nvSpPr>
        <p:spPr>
          <a:xfrm>
            <a:off x="1050387" y="1152937"/>
            <a:ext cx="7967003" cy="369332"/>
          </a:xfrm>
          <a:prstGeom prst="rect">
            <a:avLst/>
          </a:prstGeom>
        </p:spPr>
        <p:txBody>
          <a:bodyPr wrap="square">
            <a:spAutoFit/>
          </a:bodyPr>
          <a:lstStyle/>
          <a:p>
            <a:pPr algn="just"/>
            <a:r>
              <a:rPr lang="en-US" b="1" i="1" dirty="0">
                <a:solidFill>
                  <a:srgbClr val="FF0000"/>
                </a:solidFill>
                <a:latin typeface="Arial" panose="020B0604020202020204" pitchFamily="34" charset="0"/>
                <a:cs typeface="Arial" panose="020B0604020202020204" pitchFamily="34" charset="0"/>
              </a:rPr>
              <a:t>a.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the command so it will be simple and easy for you to accomplish.</a:t>
            </a:r>
          </a:p>
        </p:txBody>
      </p:sp>
      <p:sp>
        <p:nvSpPr>
          <p:cNvPr id="4" name="Rectangle 3">
            <a:extLst>
              <a:ext uri="{FF2B5EF4-FFF2-40B4-BE49-F238E27FC236}">
                <a16:creationId xmlns:a16="http://schemas.microsoft.com/office/drawing/2014/main" id="{FA48798C-C16B-4A2B-AC6B-609CA11F7FC9}"/>
              </a:ext>
            </a:extLst>
          </p:cNvPr>
          <p:cNvSpPr/>
          <p:nvPr/>
        </p:nvSpPr>
        <p:spPr>
          <a:xfrm>
            <a:off x="1050387" y="1857299"/>
            <a:ext cx="9415976" cy="369332"/>
          </a:xfrm>
          <a:prstGeom prst="rect">
            <a:avLst/>
          </a:prstGeom>
        </p:spPr>
        <p:txBody>
          <a:bodyPr wrap="squar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 your efforts by providing a way for you to fulfill the command, even if it is difficult.</a:t>
            </a:r>
          </a:p>
        </p:txBody>
      </p:sp>
      <p:sp>
        <p:nvSpPr>
          <p:cNvPr id="5" name="Rectangle 4">
            <a:extLst>
              <a:ext uri="{FF2B5EF4-FFF2-40B4-BE49-F238E27FC236}">
                <a16:creationId xmlns:a16="http://schemas.microsoft.com/office/drawing/2014/main" id="{6E970B33-39E0-4196-B3CF-8FA08A7A113D}"/>
              </a:ext>
            </a:extLst>
          </p:cNvPr>
          <p:cNvSpPr/>
          <p:nvPr/>
        </p:nvSpPr>
        <p:spPr>
          <a:xfrm>
            <a:off x="1050387" y="2539972"/>
            <a:ext cx="4288353" cy="369332"/>
          </a:xfrm>
          <a:prstGeom prst="rect">
            <a:avLst/>
          </a:prstGeom>
        </p:spPr>
        <p:txBody>
          <a:bodyPr wrap="non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Intervene and do all the work for you.</a:t>
            </a:r>
          </a:p>
        </p:txBody>
      </p:sp>
      <p:sp>
        <p:nvSpPr>
          <p:cNvPr id="6" name="Rectangle 5">
            <a:extLst>
              <a:ext uri="{FF2B5EF4-FFF2-40B4-BE49-F238E27FC236}">
                <a16:creationId xmlns:a16="http://schemas.microsoft.com/office/drawing/2014/main" id="{D3AAEFDD-883F-45BA-8CBF-F40ED302E28D}"/>
              </a:ext>
            </a:extLst>
          </p:cNvPr>
          <p:cNvSpPr/>
          <p:nvPr/>
        </p:nvSpPr>
        <p:spPr>
          <a:xfrm>
            <a:off x="1050387" y="3244334"/>
            <a:ext cx="6616505" cy="369332"/>
          </a:xfrm>
          <a:prstGeom prst="rect">
            <a:avLst/>
          </a:prstGeom>
        </p:spPr>
        <p:txBody>
          <a:bodyPr wrap="squar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 you to do it entirely on your own without any help.</a:t>
            </a:r>
          </a:p>
        </p:txBody>
      </p:sp>
    </p:spTree>
    <p:extLst>
      <p:ext uri="{BB962C8B-B14F-4D97-AF65-F5344CB8AC3E}">
        <p14:creationId xmlns:p14="http://schemas.microsoft.com/office/powerpoint/2010/main" val="87146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815327-B007-4408-938B-31714453D50D}"/>
              </a:ext>
            </a:extLst>
          </p:cNvPr>
          <p:cNvSpPr/>
          <p:nvPr/>
        </p:nvSpPr>
        <p:spPr>
          <a:xfrm>
            <a:off x="658981" y="608844"/>
            <a:ext cx="2308342" cy="81522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E3748A8-0864-4FF5-864E-2D5F6CBC72E0}"/>
              </a:ext>
            </a:extLst>
          </p:cNvPr>
          <p:cNvSpPr/>
          <p:nvPr/>
        </p:nvSpPr>
        <p:spPr>
          <a:xfrm>
            <a:off x="658981" y="1121963"/>
            <a:ext cx="10089982" cy="146799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2B8FED-D33F-4747-BEA4-DB66BF8C1769}"/>
              </a:ext>
            </a:extLst>
          </p:cNvPr>
          <p:cNvSpPr/>
          <p:nvPr/>
        </p:nvSpPr>
        <p:spPr>
          <a:xfrm>
            <a:off x="694072" y="2794489"/>
            <a:ext cx="9950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“return[ing] unto the land of [his] fathers” (verse 3) have been difficult for Jacob?</a:t>
            </a:r>
          </a:p>
        </p:txBody>
      </p:sp>
      <p:sp>
        <p:nvSpPr>
          <p:cNvPr id="4" name="Rectangle 3">
            <a:extLst>
              <a:ext uri="{FF2B5EF4-FFF2-40B4-BE49-F238E27FC236}">
                <a16:creationId xmlns:a16="http://schemas.microsoft.com/office/drawing/2014/main" id="{05A553F8-7507-467A-B0FC-11E69C8740ED}"/>
              </a:ext>
            </a:extLst>
          </p:cNvPr>
          <p:cNvSpPr/>
          <p:nvPr/>
        </p:nvSpPr>
        <p:spPr>
          <a:xfrm>
            <a:off x="684627" y="3459687"/>
            <a:ext cx="62504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Jacob according to verse 3?</a:t>
            </a:r>
          </a:p>
        </p:txBody>
      </p:sp>
      <p:sp>
        <p:nvSpPr>
          <p:cNvPr id="5" name="Rectangle 4">
            <a:extLst>
              <a:ext uri="{FF2B5EF4-FFF2-40B4-BE49-F238E27FC236}">
                <a16:creationId xmlns:a16="http://schemas.microsoft.com/office/drawing/2014/main" id="{E7D10E78-DC15-4102-8C2B-A64F7BBD8D2D}"/>
              </a:ext>
            </a:extLst>
          </p:cNvPr>
          <p:cNvSpPr/>
          <p:nvPr/>
        </p:nvSpPr>
        <p:spPr>
          <a:xfrm>
            <a:off x="694072" y="3989930"/>
            <a:ext cx="59084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Lord’s words to Jacob? </a:t>
            </a:r>
          </a:p>
        </p:txBody>
      </p:sp>
      <p:sp>
        <p:nvSpPr>
          <p:cNvPr id="6" name="Rectangle 5">
            <a:extLst>
              <a:ext uri="{FF2B5EF4-FFF2-40B4-BE49-F238E27FC236}">
                <a16:creationId xmlns:a16="http://schemas.microsoft.com/office/drawing/2014/main" id="{78211512-5549-4976-9B08-1A696B9A8D1A}"/>
              </a:ext>
            </a:extLst>
          </p:cNvPr>
          <p:cNvSpPr/>
          <p:nvPr/>
        </p:nvSpPr>
        <p:spPr>
          <a:xfrm>
            <a:off x="2677179" y="4520174"/>
            <a:ext cx="5984331" cy="400110"/>
          </a:xfrm>
          <a:prstGeom prst="rect">
            <a:avLst/>
          </a:prstGeom>
        </p:spPr>
        <p:txBody>
          <a:bodyPr wrap="none">
            <a:spAutoFit/>
          </a:bodyPr>
          <a:lstStyle/>
          <a:p>
            <a:pPr algn="just"/>
            <a:r>
              <a:rPr lang="en-US" sz="2000"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be with us when we do what He asks.</a:t>
            </a:r>
          </a:p>
        </p:txBody>
      </p:sp>
      <p:sp>
        <p:nvSpPr>
          <p:cNvPr id="7" name="Rectangle 6">
            <a:extLst>
              <a:ext uri="{FF2B5EF4-FFF2-40B4-BE49-F238E27FC236}">
                <a16:creationId xmlns:a16="http://schemas.microsoft.com/office/drawing/2014/main" id="{DC487017-EAC0-49AB-9E65-558D77536DAA}"/>
              </a:ext>
            </a:extLst>
          </p:cNvPr>
          <p:cNvSpPr/>
          <p:nvPr/>
        </p:nvSpPr>
        <p:spPr>
          <a:xfrm>
            <a:off x="694072" y="5136228"/>
            <a:ext cx="99505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believing this principle help us do what the Lord asks, even when it is difficult?</a:t>
            </a:r>
          </a:p>
        </p:txBody>
      </p:sp>
      <p:sp>
        <p:nvSpPr>
          <p:cNvPr id="8" name="Rectangle 7">
            <a:extLst>
              <a:ext uri="{FF2B5EF4-FFF2-40B4-BE49-F238E27FC236}">
                <a16:creationId xmlns:a16="http://schemas.microsoft.com/office/drawing/2014/main" id="{E967585E-4643-486E-830D-BB4B698F8F61}"/>
              </a:ext>
            </a:extLst>
          </p:cNvPr>
          <p:cNvSpPr/>
          <p:nvPr/>
        </p:nvSpPr>
        <p:spPr>
          <a:xfrm>
            <a:off x="798417" y="1121963"/>
            <a:ext cx="995054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he heard the words of Laban’s sons, saying, Jacob hath taken away all that was our father’s; and of that which was our father’s hath he gotten all this glory.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Jacob beheld the countenance of Laban, and, behold, it was not toward him as before.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Jacob, Return unto the land of thy fathers, and to thy kindred; and I will be with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0F43694-1F6F-47DF-B157-1CAA4223B9A7}"/>
              </a:ext>
            </a:extLst>
          </p:cNvPr>
          <p:cNvSpPr/>
          <p:nvPr/>
        </p:nvSpPr>
        <p:spPr>
          <a:xfrm>
            <a:off x="798417" y="698971"/>
            <a:ext cx="2025788"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7BEDC54-CCB7-4E18-BABD-6AD4C66E7EBA}"/>
              </a:ext>
            </a:extLst>
          </p:cNvPr>
          <p:cNvSpPr/>
          <p:nvPr/>
        </p:nvSpPr>
        <p:spPr>
          <a:xfrm>
            <a:off x="694072" y="5717819"/>
            <a:ext cx="87760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Jacob and his family decided to leave without telling Laban?</a:t>
            </a:r>
          </a:p>
        </p:txBody>
      </p:sp>
    </p:spTree>
    <p:extLst>
      <p:ext uri="{BB962C8B-B14F-4D97-AF65-F5344CB8AC3E}">
        <p14:creationId xmlns:p14="http://schemas.microsoft.com/office/powerpoint/2010/main" val="25112259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2500"/>
                            </p:stCondLst>
                            <p:childTnLst>
                              <p:par>
                                <p:cTn id="9" presetID="22" presetClass="entr" presetSubtype="8"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par>
                          <p:cTn id="12" fill="hold">
                            <p:stCondLst>
                              <p:cond delay="5000"/>
                            </p:stCondLst>
                            <p:childTnLst>
                              <p:par>
                                <p:cTn id="13" presetID="22" presetClass="entr" presetSubtype="8" fill="hold" grpId="0" nodeType="afterEffect">
                                  <p:stCondLst>
                                    <p:cond delay="7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CA9550-A28F-4E25-B5BA-C05D36EF9D03}"/>
              </a:ext>
            </a:extLst>
          </p:cNvPr>
          <p:cNvSpPr/>
          <p:nvPr/>
        </p:nvSpPr>
        <p:spPr>
          <a:xfrm>
            <a:off x="554636" y="807568"/>
            <a:ext cx="2568391" cy="11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BF266E6-62DE-4C20-B7C1-CB1D94FD90C8}"/>
              </a:ext>
            </a:extLst>
          </p:cNvPr>
          <p:cNvSpPr/>
          <p:nvPr/>
        </p:nvSpPr>
        <p:spPr>
          <a:xfrm>
            <a:off x="554636" y="1239102"/>
            <a:ext cx="10307467" cy="35207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9363DD-1792-4474-8368-CD341885C402}"/>
              </a:ext>
            </a:extLst>
          </p:cNvPr>
          <p:cNvSpPr/>
          <p:nvPr/>
        </p:nvSpPr>
        <p:spPr>
          <a:xfrm>
            <a:off x="740899" y="1314052"/>
            <a:ext cx="10091224"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God came to Laban the Syrian in a dream by night, and said unto him, Take heed that thou speak not to Jacob either good or bad.</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Then Laban overtook Jacob. Now Jacob had pitched his tent in the mount: and Laban with his brethren pitched in the mount of Gilead.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Laban said to Jacob, What hast thou done, that thou hast stolen away unawares to me, and carried away my daughters, as captives taken with the sword?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Wherefore didst thou flee away secretly, and steal away from me; and didst not tell me, that I might have sent thee away with mirth, and with songs, with tabret, and with harp?</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hast not suffered me to kiss my sons and my daughters? thou hast now done foolishly in so doing.</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It is in the power of my hand to do you hurt: but the God of your father spake unto me yesternight, saying, Take thou heed that thou speak not to Jacob either good or bad.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2A6FC76-42B6-4C91-8172-326E685F8995}"/>
              </a:ext>
            </a:extLst>
          </p:cNvPr>
          <p:cNvSpPr/>
          <p:nvPr/>
        </p:nvSpPr>
        <p:spPr>
          <a:xfrm>
            <a:off x="740898" y="868972"/>
            <a:ext cx="2382129"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31:24-29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19E100F-BEB0-4A8E-AA4D-4737F530D0B8}"/>
              </a:ext>
            </a:extLst>
          </p:cNvPr>
          <p:cNvSpPr/>
          <p:nvPr/>
        </p:nvSpPr>
        <p:spPr>
          <a:xfrm>
            <a:off x="740898" y="4866193"/>
            <a:ext cx="84312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Laban claim he would have done if Jacob had not left in secret?</a:t>
            </a:r>
          </a:p>
        </p:txBody>
      </p:sp>
      <p:sp>
        <p:nvSpPr>
          <p:cNvPr id="6" name="Rectangle 5">
            <a:extLst>
              <a:ext uri="{FF2B5EF4-FFF2-40B4-BE49-F238E27FC236}">
                <a16:creationId xmlns:a16="http://schemas.microsoft.com/office/drawing/2014/main" id="{4BF94A02-95F4-4617-88E6-77AD972D3C7E}"/>
              </a:ext>
            </a:extLst>
          </p:cNvPr>
          <p:cNvSpPr/>
          <p:nvPr/>
        </p:nvSpPr>
        <p:spPr>
          <a:xfrm>
            <a:off x="740900" y="5266949"/>
            <a:ext cx="10091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Laban might have been planning to do to Jacob before the Lord spoke to him in the dream?</a:t>
            </a:r>
          </a:p>
        </p:txBody>
      </p:sp>
      <p:sp>
        <p:nvSpPr>
          <p:cNvPr id="7" name="Rectangle 6">
            <a:extLst>
              <a:ext uri="{FF2B5EF4-FFF2-40B4-BE49-F238E27FC236}">
                <a16:creationId xmlns:a16="http://schemas.microsoft.com/office/drawing/2014/main" id="{03D9AEBD-208F-4718-ADD8-41AB35F8FCEF}"/>
              </a:ext>
            </a:extLst>
          </p:cNvPr>
          <p:cNvSpPr/>
          <p:nvPr/>
        </p:nvSpPr>
        <p:spPr>
          <a:xfrm>
            <a:off x="740898" y="5944058"/>
            <a:ext cx="8867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fulfill His promise that He would “be with [Jacob]” (verse 3)?</a:t>
            </a:r>
          </a:p>
        </p:txBody>
      </p:sp>
    </p:spTree>
    <p:extLst>
      <p:ext uri="{BB962C8B-B14F-4D97-AF65-F5344CB8AC3E}">
        <p14:creationId xmlns:p14="http://schemas.microsoft.com/office/powerpoint/2010/main" val="1670371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68482E-4F47-48EE-9DF7-AF4A92E8A97C}"/>
              </a:ext>
            </a:extLst>
          </p:cNvPr>
          <p:cNvSpPr/>
          <p:nvPr/>
        </p:nvSpPr>
        <p:spPr>
          <a:xfrm>
            <a:off x="914400" y="832265"/>
            <a:ext cx="2382129" cy="966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E84678C-F272-4924-8FF5-5AF1F9F5353A}"/>
              </a:ext>
            </a:extLst>
          </p:cNvPr>
          <p:cNvSpPr/>
          <p:nvPr/>
        </p:nvSpPr>
        <p:spPr>
          <a:xfrm>
            <a:off x="914400" y="1265481"/>
            <a:ext cx="9908498"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044FFF2-7458-4033-AC7F-B1FD266CFD7D}"/>
              </a:ext>
            </a:extLst>
          </p:cNvPr>
          <p:cNvSpPr/>
          <p:nvPr/>
        </p:nvSpPr>
        <p:spPr>
          <a:xfrm>
            <a:off x="914400" y="1265481"/>
            <a:ext cx="979580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Thus have I been twenty years in thy house; I served thee fourteen years for thy two daughters, and six years for thy cattle: and thou hast changed my wages ten times.</a:t>
            </a:r>
          </a:p>
          <a:p>
            <a:pPr algn="just" fontAlgn="base"/>
            <a:r>
              <a:rPr lang="en-US" b="1" dirty="0">
                <a:solidFill>
                  <a:schemeClr val="bg1"/>
                </a:solidFill>
                <a:latin typeface="Arial" panose="020B0604020202020204" pitchFamily="34" charset="0"/>
                <a:cs typeface="Arial" panose="020B0604020202020204" pitchFamily="34" charset="0"/>
              </a:rPr>
              <a:t>42 </a:t>
            </a:r>
            <a:r>
              <a:rPr lang="en-US" dirty="0">
                <a:solidFill>
                  <a:schemeClr val="bg1"/>
                </a:solidFill>
                <a:latin typeface="Arial" panose="020B0604020202020204" pitchFamily="34" charset="0"/>
                <a:cs typeface="Arial" panose="020B0604020202020204" pitchFamily="34" charset="0"/>
              </a:rPr>
              <a:t>Except the God of my father, the God of Abraham, and the fear of Isaac, had been with me, surely thou hadst sent me away now empty. God hath seen mine affliction and the labour of my hands, and rebuked thee yesternight.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7AE839-589F-4BC2-883D-60F2CF451AE2}"/>
              </a:ext>
            </a:extLst>
          </p:cNvPr>
          <p:cNvSpPr/>
          <p:nvPr/>
        </p:nvSpPr>
        <p:spPr>
          <a:xfrm>
            <a:off x="914400" y="892225"/>
            <a:ext cx="2382129"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31:41-42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23781B-30C6-4918-861A-33F0C3B65942}"/>
              </a:ext>
            </a:extLst>
          </p:cNvPr>
          <p:cNvSpPr/>
          <p:nvPr/>
        </p:nvSpPr>
        <p:spPr>
          <a:xfrm>
            <a:off x="914400" y="3468861"/>
            <a:ext cx="97958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these verses that the Lord had fulfilled His promise to be with Jacob?</a:t>
            </a:r>
          </a:p>
        </p:txBody>
      </p:sp>
    </p:spTree>
    <p:extLst>
      <p:ext uri="{BB962C8B-B14F-4D97-AF65-F5344CB8AC3E}">
        <p14:creationId xmlns:p14="http://schemas.microsoft.com/office/powerpoint/2010/main" val="26260275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D61951-734A-4AA9-B702-8F30F155D055}"/>
              </a:ext>
            </a:extLst>
          </p:cNvPr>
          <p:cNvSpPr/>
          <p:nvPr/>
        </p:nvSpPr>
        <p:spPr>
          <a:xfrm>
            <a:off x="1917895" y="2367171"/>
            <a:ext cx="8356209" cy="2123658"/>
          </a:xfrm>
          <a:prstGeom prst="rect">
            <a:avLst/>
          </a:prstGeom>
        </p:spPr>
        <p:txBody>
          <a:bodyPr wrap="square">
            <a:spAutoFit/>
          </a:bodyPr>
          <a:lstStyle/>
          <a:p>
            <a:pPr algn="ctr" fontAlgn="base"/>
            <a:r>
              <a:rPr lang="en-US" sz="4400" b="1" dirty="0">
                <a:solidFill>
                  <a:srgbClr val="FF0000"/>
                </a:solidFill>
                <a:latin typeface="Open Sans"/>
              </a:rPr>
              <a:t>“Jacob worries that Esau will seek revenge against him and his family”</a:t>
            </a:r>
            <a:endParaRPr lang="en-US" sz="4400" b="1" dirty="0">
              <a:solidFill>
                <a:srgbClr val="FF0000"/>
              </a:solidFill>
              <a:effectLst/>
              <a:latin typeface="Open Sans"/>
            </a:endParaRPr>
          </a:p>
        </p:txBody>
      </p:sp>
      <p:sp>
        <p:nvSpPr>
          <p:cNvPr id="4" name="Rectangle 3">
            <a:extLst>
              <a:ext uri="{FF2B5EF4-FFF2-40B4-BE49-F238E27FC236}">
                <a16:creationId xmlns:a16="http://schemas.microsoft.com/office/drawing/2014/main" id="{916249DC-781A-4C9C-BC42-5EBDDCBD62E3}"/>
              </a:ext>
            </a:extLst>
          </p:cNvPr>
          <p:cNvSpPr/>
          <p:nvPr/>
        </p:nvSpPr>
        <p:spPr>
          <a:xfrm>
            <a:off x="1130356"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32:1-21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4819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9E8C7D-8A9E-4F60-BB00-9E5D5DC4AA35}"/>
              </a:ext>
            </a:extLst>
          </p:cNvPr>
          <p:cNvSpPr/>
          <p:nvPr/>
        </p:nvSpPr>
        <p:spPr>
          <a:xfrm>
            <a:off x="848140" y="1733638"/>
            <a:ext cx="1879577" cy="93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3484750-D52F-4256-AD65-048DDD9BD282}"/>
              </a:ext>
            </a:extLst>
          </p:cNvPr>
          <p:cNvSpPr/>
          <p:nvPr/>
        </p:nvSpPr>
        <p:spPr>
          <a:xfrm>
            <a:off x="848140" y="2117084"/>
            <a:ext cx="9422296" cy="26045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A854E43-A2FA-4B36-8994-8AC1403A61EA}"/>
              </a:ext>
            </a:extLst>
          </p:cNvPr>
          <p:cNvSpPr/>
          <p:nvPr/>
        </p:nvSpPr>
        <p:spPr>
          <a:xfrm>
            <a:off x="914400" y="1152939"/>
            <a:ext cx="5917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think if you were given that advice?</a:t>
            </a:r>
          </a:p>
        </p:txBody>
      </p:sp>
      <p:sp>
        <p:nvSpPr>
          <p:cNvPr id="4" name="Rectangle 3">
            <a:extLst>
              <a:ext uri="{FF2B5EF4-FFF2-40B4-BE49-F238E27FC236}">
                <a16:creationId xmlns:a16="http://schemas.microsoft.com/office/drawing/2014/main" id="{DD8DC4E0-4810-4C7D-BE1E-BD6B4C1E7A50}"/>
              </a:ext>
            </a:extLst>
          </p:cNvPr>
          <p:cNvSpPr/>
          <p:nvPr/>
        </p:nvSpPr>
        <p:spPr>
          <a:xfrm>
            <a:off x="914400" y="2136338"/>
            <a:ext cx="9422296"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Jacob went on his way, and the angels of God met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when Jacob saw them, he said, This is God’s host: and he called the name of that place Mahanaim.</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Jacob sent messengers before him to Esau his brother unto the land of Seir, the country of Edom.</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commanded them, saying, Thus shall ye speak unto my lord Esau; Thy servant Jacob saith thus, I have sojourned with Laban, and stayed there until now:</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 have oxen, and asses, flocks, and menservants, and women servants: and I have sent to tell my lord, that I may find grace in thy sight.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DF84ED-59EE-4FDD-A00D-9DC2D2400E7A}"/>
              </a:ext>
            </a:extLst>
          </p:cNvPr>
          <p:cNvSpPr/>
          <p:nvPr/>
        </p:nvSpPr>
        <p:spPr>
          <a:xfrm>
            <a:off x="901148" y="1786646"/>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32:1-5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7CC0BED-B706-483F-B466-970E76D1FA33}"/>
              </a:ext>
            </a:extLst>
          </p:cNvPr>
          <p:cNvSpPr/>
          <p:nvPr/>
        </p:nvSpPr>
        <p:spPr>
          <a:xfrm>
            <a:off x="914400" y="5027279"/>
            <a:ext cx="5827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Jacob sent messengers to Esau?</a:t>
            </a:r>
          </a:p>
        </p:txBody>
      </p:sp>
    </p:spTree>
    <p:extLst>
      <p:ext uri="{BB962C8B-B14F-4D97-AF65-F5344CB8AC3E}">
        <p14:creationId xmlns:p14="http://schemas.microsoft.com/office/powerpoint/2010/main" val="2825533633"/>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1729</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Gothic</vt:lpstr>
      <vt:lpstr>Arial</vt:lpstr>
      <vt:lpstr>Calibri</vt:lpstr>
      <vt:lpstr>Cambria</vt:lpstr>
      <vt:lpstr>Century Gothic</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3972</cp:revision>
  <dcterms:created xsi:type="dcterms:W3CDTF">2018-08-29T04:26:39Z</dcterms:created>
  <dcterms:modified xsi:type="dcterms:W3CDTF">2022-01-21T00:26:20Z</dcterms:modified>
</cp:coreProperties>
</file>