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9"/>
  </p:notesMasterIdLst>
  <p:sldIdLst>
    <p:sldId id="296" r:id="rId2"/>
    <p:sldId id="378" r:id="rId3"/>
    <p:sldId id="379" r:id="rId4"/>
    <p:sldId id="380" r:id="rId5"/>
    <p:sldId id="381" r:id="rId6"/>
    <p:sldId id="382" r:id="rId7"/>
    <p:sldId id="383" r:id="rId8"/>
    <p:sldId id="384" r:id="rId9"/>
    <p:sldId id="385" r:id="rId10"/>
    <p:sldId id="386" r:id="rId11"/>
    <p:sldId id="387" r:id="rId12"/>
    <p:sldId id="388" r:id="rId13"/>
    <p:sldId id="389" r:id="rId14"/>
    <p:sldId id="390" r:id="rId15"/>
    <p:sldId id="391" r:id="rId16"/>
    <p:sldId id="392" r:id="rId17"/>
    <p:sldId id="39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7CBF"/>
    <a:srgbClr val="FFD757"/>
    <a:srgbClr val="0BA2C5"/>
    <a:srgbClr val="B9DF63"/>
    <a:srgbClr val="FF6600"/>
    <a:srgbClr val="801A12"/>
    <a:srgbClr val="D88028"/>
    <a:srgbClr val="D6E513"/>
    <a:srgbClr val="E9715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8" d="100"/>
          <a:sy n="78" d="100"/>
        </p:scale>
        <p:origin x="883" y="77"/>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ideo" Target="https://www.youtube.com/embed/mEwxLO-Z29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5A0367-6432-41C9-A476-A8EEEAF83EB0}"/>
              </a:ext>
            </a:extLst>
          </p:cNvPr>
          <p:cNvSpPr/>
          <p:nvPr/>
        </p:nvSpPr>
        <p:spPr>
          <a:xfrm>
            <a:off x="914400" y="878214"/>
            <a:ext cx="2119462" cy="9638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775D561-176D-4CF9-8CED-A62922B6807F}"/>
              </a:ext>
            </a:extLst>
          </p:cNvPr>
          <p:cNvSpPr/>
          <p:nvPr/>
        </p:nvSpPr>
        <p:spPr>
          <a:xfrm>
            <a:off x="914400" y="1321139"/>
            <a:ext cx="9706707" cy="262813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2B98430-F4F1-4930-91B1-3CF36942D205}"/>
              </a:ext>
            </a:extLst>
          </p:cNvPr>
          <p:cNvSpPr/>
          <p:nvPr/>
        </p:nvSpPr>
        <p:spPr>
          <a:xfrm>
            <a:off x="1041009" y="1363954"/>
            <a:ext cx="9580098"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Then on the third day Abraham lifted up his eyes, and saw the place afar off.</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Abraham said unto his young men, Abide ye here with the ass; and I and the lad will go yonder and worship, and come again to you.</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Abraham took the wood of the burnt offering, and laid it upon Isaac his son; and he took the fire in his hand, and a knife; and they went both of them together.</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Isaac spake unto Abraham his father, and said, My father: and he said, Here am I, my son. And he said, Behold the fire and the wood: but where is the lamb for a burnt offering?</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Abraham said, My son, God will provide himself a lamb for a burnt offering: so they went both of them together.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C16E048-6B4E-4942-837A-426E2CD067BE}"/>
              </a:ext>
            </a:extLst>
          </p:cNvPr>
          <p:cNvSpPr/>
          <p:nvPr/>
        </p:nvSpPr>
        <p:spPr>
          <a:xfrm>
            <a:off x="1041009" y="921029"/>
            <a:ext cx="1992853"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22:4-8</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8CEAD60-EF1B-425E-A7AD-766B110C01A3}"/>
              </a:ext>
            </a:extLst>
          </p:cNvPr>
          <p:cNvSpPr/>
          <p:nvPr/>
        </p:nvSpPr>
        <p:spPr>
          <a:xfrm>
            <a:off x="1041009" y="4160292"/>
            <a:ext cx="417716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did Abraham respond to Isaac?</a:t>
            </a:r>
          </a:p>
        </p:txBody>
      </p:sp>
    </p:spTree>
    <p:extLst>
      <p:ext uri="{BB962C8B-B14F-4D97-AF65-F5344CB8AC3E}">
        <p14:creationId xmlns:p14="http://schemas.microsoft.com/office/powerpoint/2010/main" val="33054657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3E579DA-4F39-4391-BAFD-7E4D5F05A3F8}"/>
              </a:ext>
            </a:extLst>
          </p:cNvPr>
          <p:cNvSpPr/>
          <p:nvPr/>
        </p:nvSpPr>
        <p:spPr>
          <a:xfrm>
            <a:off x="1219198" y="3010683"/>
            <a:ext cx="2451654" cy="76976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F10BEFC-C14F-4C8C-99CF-19D168831668}"/>
              </a:ext>
            </a:extLst>
          </p:cNvPr>
          <p:cNvSpPr/>
          <p:nvPr/>
        </p:nvSpPr>
        <p:spPr>
          <a:xfrm>
            <a:off x="1219199" y="3346532"/>
            <a:ext cx="9556652" cy="120032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3555DD-07DB-46E6-9FC6-BABEDC1248D3}"/>
              </a:ext>
            </a:extLst>
          </p:cNvPr>
          <p:cNvSpPr/>
          <p:nvPr/>
        </p:nvSpPr>
        <p:spPr>
          <a:xfrm>
            <a:off x="1179443" y="659726"/>
            <a:ext cx="2264018" cy="76976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A291D83-538F-4116-B0A9-B332E3FE4C4F}"/>
              </a:ext>
            </a:extLst>
          </p:cNvPr>
          <p:cNvSpPr/>
          <p:nvPr/>
        </p:nvSpPr>
        <p:spPr>
          <a:xfrm>
            <a:off x="1179443" y="1152939"/>
            <a:ext cx="9357258" cy="116828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B985274-A13E-4C94-958B-5263ABDA2F7F}"/>
              </a:ext>
            </a:extLst>
          </p:cNvPr>
          <p:cNvSpPr/>
          <p:nvPr/>
        </p:nvSpPr>
        <p:spPr>
          <a:xfrm>
            <a:off x="1275470" y="1120896"/>
            <a:ext cx="9261231"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And they came to the place which God had told him of; and Abraham built an altar there, and laid the wood in order, and bound Isaac his son, and laid him on the altar upon the wood.</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Abraham stretched forth his hand, and took the knife to slay his son.</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58EB63E-AAE4-46EF-9BA0-C293EAE632FE}"/>
              </a:ext>
            </a:extLst>
          </p:cNvPr>
          <p:cNvSpPr/>
          <p:nvPr/>
        </p:nvSpPr>
        <p:spPr>
          <a:xfrm>
            <a:off x="1275470" y="752829"/>
            <a:ext cx="213552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22:9-10</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C857592-AA7D-4B74-93C3-6FEBA9694238}"/>
              </a:ext>
            </a:extLst>
          </p:cNvPr>
          <p:cNvSpPr/>
          <p:nvPr/>
        </p:nvSpPr>
        <p:spPr>
          <a:xfrm>
            <a:off x="1275469" y="2514992"/>
            <a:ext cx="9852075" cy="361637"/>
          </a:xfrm>
          <a:prstGeom prst="rect">
            <a:avLst/>
          </a:prstGeom>
        </p:spPr>
        <p:txBody>
          <a:bodyPr wrap="square">
            <a:spAutoFit/>
          </a:bodyPr>
          <a:lstStyle/>
          <a:p>
            <a:pPr algn="just"/>
            <a:r>
              <a:rPr lang="en-US" sz="1750" b="1" dirty="0">
                <a:solidFill>
                  <a:schemeClr val="bg1"/>
                </a:solidFill>
                <a:latin typeface="Arial" panose="020B0604020202020204" pitchFamily="34" charset="0"/>
                <a:cs typeface="Arial" panose="020B0604020202020204" pitchFamily="34" charset="0"/>
              </a:rPr>
              <a:t>Why do you think Abraham was willing to obey the command to sacrifice his son Isaac?</a:t>
            </a:r>
          </a:p>
        </p:txBody>
      </p:sp>
      <p:sp>
        <p:nvSpPr>
          <p:cNvPr id="6" name="Rectangle 5">
            <a:extLst>
              <a:ext uri="{FF2B5EF4-FFF2-40B4-BE49-F238E27FC236}">
                <a16:creationId xmlns:a16="http://schemas.microsoft.com/office/drawing/2014/main" id="{C92C4F3F-4537-484D-B78A-A5E28E17E3AF}"/>
              </a:ext>
            </a:extLst>
          </p:cNvPr>
          <p:cNvSpPr/>
          <p:nvPr/>
        </p:nvSpPr>
        <p:spPr>
          <a:xfrm>
            <a:off x="1275469" y="2972926"/>
            <a:ext cx="2264018"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22:11-12</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DD7AA34-A519-4A13-93BD-4B88F41DEBC6}"/>
              </a:ext>
            </a:extLst>
          </p:cNvPr>
          <p:cNvSpPr/>
          <p:nvPr/>
        </p:nvSpPr>
        <p:spPr>
          <a:xfrm>
            <a:off x="1275468" y="3303307"/>
            <a:ext cx="9500383"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And the angel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called unto him out of heaven, and said, Abraham, Abraham: and he said, Here am I.</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And he said, Lay not thine hand upon the lad, neither do thou any thing unto him: for now I know that thou fearest God, seeing thou hast not withheld thy son, thine only son from me.</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7E71465-79EB-4FE8-ADB1-431FC917B875}"/>
              </a:ext>
            </a:extLst>
          </p:cNvPr>
          <p:cNvSpPr/>
          <p:nvPr/>
        </p:nvSpPr>
        <p:spPr>
          <a:xfrm>
            <a:off x="1275466" y="4596738"/>
            <a:ext cx="964106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imagine Abraham and Isaac might have felt after receiving this message?</a:t>
            </a:r>
          </a:p>
        </p:txBody>
      </p:sp>
      <p:sp>
        <p:nvSpPr>
          <p:cNvPr id="9" name="Rectangle 8">
            <a:extLst>
              <a:ext uri="{FF2B5EF4-FFF2-40B4-BE49-F238E27FC236}">
                <a16:creationId xmlns:a16="http://schemas.microsoft.com/office/drawing/2014/main" id="{73FD2734-C728-405F-AF5C-E430C53A7993}"/>
              </a:ext>
            </a:extLst>
          </p:cNvPr>
          <p:cNvSpPr/>
          <p:nvPr/>
        </p:nvSpPr>
        <p:spPr>
          <a:xfrm>
            <a:off x="1275466" y="5059173"/>
            <a:ext cx="658808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had Abraham shown about his feelings toward God?</a:t>
            </a:r>
          </a:p>
        </p:txBody>
      </p:sp>
    </p:spTree>
    <p:extLst>
      <p:ext uri="{BB962C8B-B14F-4D97-AF65-F5344CB8AC3E}">
        <p14:creationId xmlns:p14="http://schemas.microsoft.com/office/powerpoint/2010/main" val="21020848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strVal val="#ppt_w+.3"/>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animEffect transition="in" filter="fade">
                                      <p:cBhvr>
                                        <p:cTn id="24" dur="1000"/>
                                        <p:tgtEl>
                                          <p:spTgt spid="14"/>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strVal val="#ppt_w+.3"/>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animEffect transition="in" filter="fade">
                                      <p:cBhvr>
                                        <p:cTn id="29" dur="1000"/>
                                        <p:tgtEl>
                                          <p:spTgt spid="7"/>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ppt_w</p:attrName>
                                        </p:attrNameLst>
                                      </p:cBhvr>
                                      <p:tavLst>
                                        <p:tav tm="0">
                                          <p:val>
                                            <p:strVal val="#ppt_w+.3"/>
                                          </p:val>
                                        </p:tav>
                                        <p:tav tm="100000">
                                          <p:val>
                                            <p:strVal val="#ppt_w"/>
                                          </p:val>
                                        </p:tav>
                                      </p:tavLst>
                                    </p:anim>
                                    <p:anim calcmode="lin" valueType="num">
                                      <p:cBhvr>
                                        <p:cTn id="33" dur="1000" fill="hold"/>
                                        <p:tgtEl>
                                          <p:spTgt spid="13"/>
                                        </p:tgtEl>
                                        <p:attrNameLst>
                                          <p:attrName>ppt_h</p:attrName>
                                        </p:attrNameLst>
                                      </p:cBhvr>
                                      <p:tavLst>
                                        <p:tav tm="0">
                                          <p:val>
                                            <p:strVal val="#ppt_h"/>
                                          </p:val>
                                        </p:tav>
                                        <p:tav tm="100000">
                                          <p:val>
                                            <p:strVal val="#ppt_h"/>
                                          </p:val>
                                        </p:tav>
                                      </p:tavLst>
                                    </p:anim>
                                    <p:animEffect transition="in" filter="fade">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right)">
                                      <p:cBhvr>
                                        <p:cTn id="39" dur="75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FFE00A-CE4D-4B3B-9FB7-2FE82BD65B27}"/>
              </a:ext>
            </a:extLst>
          </p:cNvPr>
          <p:cNvSpPr/>
          <p:nvPr/>
        </p:nvSpPr>
        <p:spPr>
          <a:xfrm>
            <a:off x="1064451" y="1056913"/>
            <a:ext cx="966919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Abraham and Isaac’s experience about what we can do to show the Lord that we love Him? </a:t>
            </a:r>
          </a:p>
        </p:txBody>
      </p:sp>
      <p:sp>
        <p:nvSpPr>
          <p:cNvPr id="2" name="Rectangle 1">
            <a:extLst>
              <a:ext uri="{FF2B5EF4-FFF2-40B4-BE49-F238E27FC236}">
                <a16:creationId xmlns:a16="http://schemas.microsoft.com/office/drawing/2014/main" id="{683AE860-152E-423E-A35B-AF180604AF9C}"/>
              </a:ext>
            </a:extLst>
          </p:cNvPr>
          <p:cNvSpPr/>
          <p:nvPr/>
        </p:nvSpPr>
        <p:spPr>
          <a:xfrm>
            <a:off x="1064451" y="1999786"/>
            <a:ext cx="9514454" cy="353943"/>
          </a:xfrm>
          <a:prstGeom prst="rect">
            <a:avLst/>
          </a:prstGeom>
        </p:spPr>
        <p:txBody>
          <a:bodyPr wrap="square">
            <a:spAutoFit/>
          </a:bodyPr>
          <a:lstStyle/>
          <a:p>
            <a:pPr algn="just"/>
            <a:r>
              <a:rPr lang="en-US" sz="1700" i="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we are willing to do what the Lord commands us, we show our reverence and love for Him.</a:t>
            </a:r>
          </a:p>
        </p:txBody>
      </p:sp>
      <p:sp>
        <p:nvSpPr>
          <p:cNvPr id="5" name="Rectangle 4">
            <a:extLst>
              <a:ext uri="{FF2B5EF4-FFF2-40B4-BE49-F238E27FC236}">
                <a16:creationId xmlns:a16="http://schemas.microsoft.com/office/drawing/2014/main" id="{201FC1EF-6771-4A8C-887D-E76AE87217E8}"/>
              </a:ext>
            </a:extLst>
          </p:cNvPr>
          <p:cNvSpPr/>
          <p:nvPr/>
        </p:nvSpPr>
        <p:spPr>
          <a:xfrm>
            <a:off x="1064451" y="2797772"/>
            <a:ext cx="9514454"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does our willingness to obey these commandments show the Lord that we love Him?</a:t>
            </a:r>
          </a:p>
        </p:txBody>
      </p:sp>
    </p:spTree>
    <p:extLst>
      <p:ext uri="{BB962C8B-B14F-4D97-AF65-F5344CB8AC3E}">
        <p14:creationId xmlns:p14="http://schemas.microsoft.com/office/powerpoint/2010/main" val="10041315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7C80F187-4662-4E07-850B-04C26A681C00}"/>
              </a:ext>
            </a:extLst>
          </p:cNvPr>
          <p:cNvSpPr/>
          <p:nvPr/>
        </p:nvSpPr>
        <p:spPr>
          <a:xfrm>
            <a:off x="2256534" y="875483"/>
            <a:ext cx="7731940" cy="2585323"/>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8F05287-85ED-452A-B325-118F9FCDDFD7}"/>
              </a:ext>
            </a:extLst>
          </p:cNvPr>
          <p:cNvSpPr/>
          <p:nvPr/>
        </p:nvSpPr>
        <p:spPr>
          <a:xfrm>
            <a:off x="3839466" y="875483"/>
            <a:ext cx="6096000" cy="2585323"/>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“The submission of one’s will is really the only uniquely personal thing we have to place on God’s altar. The many other things we ‘give,’ brothers and sisters, are actually the things He has already given or loaned to us. However, when you and I finally submit ourselves, by letting our individual wills be swallowed up in God’s will, then we are really giving something to Him!” (Neal A. Maxwell, “Swallowed Up in the Will of the Father,”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Nov. 1995, 24).</a:t>
            </a:r>
          </a:p>
        </p:txBody>
      </p:sp>
      <p:pic>
        <p:nvPicPr>
          <p:cNvPr id="3074" name="Picture 2" descr="Neal A. Maxwell">
            <a:extLst>
              <a:ext uri="{FF2B5EF4-FFF2-40B4-BE49-F238E27FC236}">
                <a16:creationId xmlns:a16="http://schemas.microsoft.com/office/drawing/2014/main" id="{369C157C-09E8-45D0-A536-176B66496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441" y="984126"/>
            <a:ext cx="1252025" cy="16651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15A4A69-563E-4448-96CD-59EE0E81D4D7}"/>
              </a:ext>
            </a:extLst>
          </p:cNvPr>
          <p:cNvSpPr/>
          <p:nvPr/>
        </p:nvSpPr>
        <p:spPr>
          <a:xfrm>
            <a:off x="2620412" y="2757962"/>
            <a:ext cx="1239442"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Elder</a:t>
            </a:r>
          </a:p>
          <a:p>
            <a:pPr algn="ctr"/>
            <a:r>
              <a:rPr lang="en-US" sz="1100" b="1" dirty="0">
                <a:solidFill>
                  <a:schemeClr val="bg1"/>
                </a:solidFill>
                <a:latin typeface="Arial" panose="020B0604020202020204" pitchFamily="34" charset="0"/>
                <a:cs typeface="Arial" panose="020B0604020202020204" pitchFamily="34" charset="0"/>
              </a:rPr>
              <a:t>Neal A. Maxwell</a:t>
            </a:r>
            <a:endParaRPr lang="en-US" sz="1100" b="1" dirty="0">
              <a:solidFill>
                <a:schemeClr val="bg1"/>
              </a:solidFill>
            </a:endParaRPr>
          </a:p>
        </p:txBody>
      </p:sp>
      <p:sp>
        <p:nvSpPr>
          <p:cNvPr id="5" name="Rectangle 4">
            <a:extLst>
              <a:ext uri="{FF2B5EF4-FFF2-40B4-BE49-F238E27FC236}">
                <a16:creationId xmlns:a16="http://schemas.microsoft.com/office/drawing/2014/main" id="{63A97CDB-AB1C-4059-A4C4-7916CE99ED3C}"/>
              </a:ext>
            </a:extLst>
          </p:cNvPr>
          <p:cNvSpPr/>
          <p:nvPr/>
        </p:nvSpPr>
        <p:spPr>
          <a:xfrm>
            <a:off x="2042973" y="3929861"/>
            <a:ext cx="8106053" cy="646331"/>
          </a:xfrm>
          <a:prstGeom prst="rect">
            <a:avLst/>
          </a:prstGeom>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Which commandments can you begin obeying or obey more willingly to show your love for the Lord?</a:t>
            </a:r>
          </a:p>
        </p:txBody>
      </p:sp>
    </p:spTree>
    <p:extLst>
      <p:ext uri="{BB962C8B-B14F-4D97-AF65-F5344CB8AC3E}">
        <p14:creationId xmlns:p14="http://schemas.microsoft.com/office/powerpoint/2010/main" val="20473639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https://www.lds.org/bc/content/shared/content/images/gospel-library/manual/PD60004368/0001230crp2.jpg">
            <a:extLst>
              <a:ext uri="{FF2B5EF4-FFF2-40B4-BE49-F238E27FC236}">
                <a16:creationId xmlns:a16="http://schemas.microsoft.com/office/drawing/2014/main" id="{EAF9C101-CB00-412E-A569-4841AA577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2971" y="851095"/>
            <a:ext cx="6866057" cy="5155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7019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AB15D8-86AB-43AF-BAFC-0D281A44931B}"/>
              </a:ext>
            </a:extLst>
          </p:cNvPr>
          <p:cNvSpPr/>
          <p:nvPr/>
        </p:nvSpPr>
        <p:spPr>
          <a:xfrm>
            <a:off x="1626376" y="3242287"/>
            <a:ext cx="924560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Abraham’s sacrifice of Isaac teach us about Heavenly Father’s sacrifice of Jesus Christ?</a:t>
            </a:r>
          </a:p>
        </p:txBody>
      </p:sp>
      <p:graphicFrame>
        <p:nvGraphicFramePr>
          <p:cNvPr id="2" name="Table 1">
            <a:extLst>
              <a:ext uri="{FF2B5EF4-FFF2-40B4-BE49-F238E27FC236}">
                <a16:creationId xmlns:a16="http://schemas.microsoft.com/office/drawing/2014/main" id="{BEC83475-E4B5-4DC8-8608-D6CBDD468C73}"/>
              </a:ext>
            </a:extLst>
          </p:cNvPr>
          <p:cNvGraphicFramePr>
            <a:graphicFrameLocks noGrp="1"/>
          </p:cNvGraphicFramePr>
          <p:nvPr>
            <p:extLst>
              <p:ext uri="{D42A27DB-BD31-4B8C-83A1-F6EECF244321}">
                <p14:modId xmlns:p14="http://schemas.microsoft.com/office/powerpoint/2010/main" val="1923377604"/>
              </p:ext>
            </p:extLst>
          </p:nvPr>
        </p:nvGraphicFramePr>
        <p:xfrm>
          <a:off x="1991427" y="1186524"/>
          <a:ext cx="8434364" cy="1752600"/>
        </p:xfrm>
        <a:graphic>
          <a:graphicData uri="http://schemas.openxmlformats.org/drawingml/2006/table">
            <a:tbl>
              <a:tblPr firstRow="1" bandRow="1">
                <a:tableStyleId>{5C22544A-7EE6-4342-B048-85BDC9FD1C3A}</a:tableStyleId>
              </a:tblPr>
              <a:tblGrid>
                <a:gridCol w="4017109">
                  <a:extLst>
                    <a:ext uri="{9D8B030D-6E8A-4147-A177-3AD203B41FA5}">
                      <a16:colId xmlns:a16="http://schemas.microsoft.com/office/drawing/2014/main" val="754396065"/>
                    </a:ext>
                  </a:extLst>
                </a:gridCol>
                <a:gridCol w="4417255">
                  <a:extLst>
                    <a:ext uri="{9D8B030D-6E8A-4147-A177-3AD203B41FA5}">
                      <a16:colId xmlns:a16="http://schemas.microsoft.com/office/drawing/2014/main" val="2687193107"/>
                    </a:ext>
                  </a:extLst>
                </a:gridCol>
              </a:tblGrid>
              <a:tr h="370840">
                <a:tc>
                  <a:txBody>
                    <a:bodyPr/>
                    <a:lstStyle/>
                    <a:p>
                      <a:pPr algn="ctr"/>
                      <a:r>
                        <a:rPr lang="en-US" sz="1800" b="1" i="0" kern="1200" dirty="0">
                          <a:solidFill>
                            <a:schemeClr val="bg1"/>
                          </a:solidFill>
                          <a:effectLst/>
                          <a:latin typeface="Arial" panose="020B0604020202020204" pitchFamily="34" charset="0"/>
                          <a:ea typeface="+mn-ea"/>
                          <a:cs typeface="Arial" panose="020B0604020202020204" pitchFamily="34" charset="0"/>
                        </a:rPr>
                        <a:t>Abraham’s Sacrifice of Isaac</a:t>
                      </a:r>
                      <a:endParaRPr lang="en-US"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US" sz="1600" b="1" i="0" kern="1200" dirty="0">
                          <a:solidFill>
                            <a:schemeClr val="bg1"/>
                          </a:solidFill>
                          <a:effectLst/>
                          <a:latin typeface="Arial" panose="020B0604020202020204" pitchFamily="34" charset="0"/>
                          <a:ea typeface="+mn-ea"/>
                          <a:cs typeface="Arial" panose="020B0604020202020204" pitchFamily="34" charset="0"/>
                        </a:rPr>
                        <a:t>Heavenly Father’s Sacrifice of Jesus Christ</a:t>
                      </a:r>
                      <a:endParaRPr lang="en-US" sz="16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65508444"/>
                  </a:ext>
                </a:extLst>
              </a:tr>
              <a:tr h="370840">
                <a:tc>
                  <a:txBody>
                    <a:bodyPr/>
                    <a:lstStyle/>
                    <a:p>
                      <a:r>
                        <a:rPr lang="en-US" sz="1800" b="0" i="0" kern="1200" dirty="0">
                          <a:solidFill>
                            <a:schemeClr val="dk1"/>
                          </a:solidFill>
                          <a:effectLst/>
                          <a:latin typeface="+mn-lt"/>
                          <a:ea typeface="+mn-ea"/>
                          <a:cs typeface="+mn-cs"/>
                        </a:rPr>
                        <a:t>Isaac was to be sacrificed in place of a lamb.</a:t>
                      </a:r>
                      <a:endParaRPr lang="en-US" dirty="0"/>
                    </a:p>
                  </a:txBody>
                  <a:tcPr/>
                </a:tc>
                <a:tc>
                  <a:txBody>
                    <a:bodyPr/>
                    <a:lstStyle/>
                    <a:p>
                      <a:r>
                        <a:rPr lang="en-US" sz="1800" b="0" i="0" kern="1200" dirty="0">
                          <a:solidFill>
                            <a:schemeClr val="dk1"/>
                          </a:solidFill>
                          <a:effectLst/>
                          <a:latin typeface="+mn-lt"/>
                          <a:ea typeface="+mn-ea"/>
                          <a:cs typeface="+mn-cs"/>
                        </a:rPr>
                        <a:t>Jesus Christ was the Lamb of God and was sacrificed for our sins.</a:t>
                      </a:r>
                      <a:endParaRPr lang="en-US" dirty="0"/>
                    </a:p>
                  </a:txBody>
                  <a:tcPr/>
                </a:tc>
                <a:extLst>
                  <a:ext uri="{0D108BD9-81ED-4DB2-BD59-A6C34878D82A}">
                    <a16:rowId xmlns:a16="http://schemas.microsoft.com/office/drawing/2014/main" val="1162931438"/>
                  </a:ext>
                </a:extLst>
              </a:tr>
              <a:tr h="370840">
                <a:tc>
                  <a:txBody>
                    <a:bodyPr/>
                    <a:lstStyle/>
                    <a:p>
                      <a:r>
                        <a:rPr lang="en-US" sz="1800" b="0" i="0" kern="1200" dirty="0">
                          <a:solidFill>
                            <a:schemeClr val="dk1"/>
                          </a:solidFill>
                          <a:effectLst/>
                          <a:latin typeface="+mn-lt"/>
                          <a:ea typeface="+mn-ea"/>
                          <a:cs typeface="+mn-cs"/>
                        </a:rPr>
                        <a:t>Abraham willingly.</a:t>
                      </a:r>
                      <a:endParaRPr lang="en-US" dirty="0"/>
                    </a:p>
                  </a:txBody>
                  <a:tcPr/>
                </a:tc>
                <a:tc>
                  <a:txBody>
                    <a:bodyPr/>
                    <a:lstStyle/>
                    <a:p>
                      <a:r>
                        <a:rPr lang="en-US" sz="1800" b="0" i="0" kern="1200" dirty="0">
                          <a:solidFill>
                            <a:schemeClr val="dk1"/>
                          </a:solidFill>
                          <a:effectLst/>
                          <a:latin typeface="+mn-lt"/>
                          <a:ea typeface="+mn-ea"/>
                          <a:cs typeface="+mn-cs"/>
                        </a:rPr>
                        <a:t>Heavenly Father willingly.</a:t>
                      </a:r>
                      <a:endParaRPr lang="en-US" dirty="0"/>
                    </a:p>
                  </a:txBody>
                  <a:tcPr/>
                </a:tc>
                <a:extLst>
                  <a:ext uri="{0D108BD9-81ED-4DB2-BD59-A6C34878D82A}">
                    <a16:rowId xmlns:a16="http://schemas.microsoft.com/office/drawing/2014/main" val="3897842268"/>
                  </a:ext>
                </a:extLst>
              </a:tr>
              <a:tr h="370840">
                <a:tc>
                  <a:txBody>
                    <a:bodyPr/>
                    <a:lstStyle/>
                    <a:p>
                      <a:r>
                        <a:rPr lang="en-US" sz="1800" b="0" i="0" kern="1200" dirty="0">
                          <a:solidFill>
                            <a:schemeClr val="dk1"/>
                          </a:solidFill>
                          <a:effectLst/>
                          <a:latin typeface="+mn-lt"/>
                          <a:ea typeface="+mn-ea"/>
                          <a:cs typeface="+mn-cs"/>
                        </a:rPr>
                        <a:t>Isaac carried.</a:t>
                      </a:r>
                      <a:endParaRPr lang="en-US" dirty="0"/>
                    </a:p>
                  </a:txBody>
                  <a:tcPr/>
                </a:tc>
                <a:tc>
                  <a:txBody>
                    <a:bodyPr/>
                    <a:lstStyle/>
                    <a:p>
                      <a:r>
                        <a:rPr lang="en-US" sz="1800" b="0" i="0" kern="1200" dirty="0">
                          <a:solidFill>
                            <a:schemeClr val="dk1"/>
                          </a:solidFill>
                          <a:effectLst/>
                          <a:latin typeface="+mn-lt"/>
                          <a:ea typeface="+mn-ea"/>
                          <a:cs typeface="+mn-cs"/>
                        </a:rPr>
                        <a:t>Jesus Christ carried.</a:t>
                      </a:r>
                      <a:endParaRPr lang="en-US" dirty="0"/>
                    </a:p>
                  </a:txBody>
                  <a:tcPr/>
                </a:tc>
                <a:extLst>
                  <a:ext uri="{0D108BD9-81ED-4DB2-BD59-A6C34878D82A}">
                    <a16:rowId xmlns:a16="http://schemas.microsoft.com/office/drawing/2014/main" val="1762134683"/>
                  </a:ext>
                </a:extLst>
              </a:tr>
            </a:tbl>
          </a:graphicData>
        </a:graphic>
      </p:graphicFrame>
      <p:sp>
        <p:nvSpPr>
          <p:cNvPr id="4" name="Rectangle 3">
            <a:extLst>
              <a:ext uri="{FF2B5EF4-FFF2-40B4-BE49-F238E27FC236}">
                <a16:creationId xmlns:a16="http://schemas.microsoft.com/office/drawing/2014/main" id="{F0111B08-FB4A-4C28-B33F-7899764AD36F}"/>
              </a:ext>
            </a:extLst>
          </p:cNvPr>
          <p:cNvSpPr/>
          <p:nvPr/>
        </p:nvSpPr>
        <p:spPr>
          <a:xfrm>
            <a:off x="3857791" y="698828"/>
            <a:ext cx="447641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Similarities between the Two Sacrifices</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723422D-B2D9-4C73-8901-8C0D89BA01D8}"/>
              </a:ext>
            </a:extLst>
          </p:cNvPr>
          <p:cNvSpPr/>
          <p:nvPr/>
        </p:nvSpPr>
        <p:spPr>
          <a:xfrm>
            <a:off x="1626376" y="3986775"/>
            <a:ext cx="924560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 was Heavenly Father showing His love for by sacrificing His Son, Jesus Christ?</a:t>
            </a:r>
          </a:p>
        </p:txBody>
      </p:sp>
      <p:sp>
        <p:nvSpPr>
          <p:cNvPr id="7" name="Rectangle 6">
            <a:extLst>
              <a:ext uri="{FF2B5EF4-FFF2-40B4-BE49-F238E27FC236}">
                <a16:creationId xmlns:a16="http://schemas.microsoft.com/office/drawing/2014/main" id="{8F9ACEE5-85DD-47DA-B7DE-088A02669AE6}"/>
              </a:ext>
            </a:extLst>
          </p:cNvPr>
          <p:cNvSpPr/>
          <p:nvPr/>
        </p:nvSpPr>
        <p:spPr>
          <a:xfrm>
            <a:off x="1626378" y="4725309"/>
            <a:ext cx="9245601" cy="646331"/>
          </a:xfrm>
          <a:prstGeom prst="rect">
            <a:avLst/>
          </a:prstGeom>
        </p:spPr>
        <p:txBody>
          <a:bodyPr wrap="square">
            <a:spAutoFit/>
          </a:bodyPr>
          <a:lstStyle/>
          <a:p>
            <a:pPr algn="just"/>
            <a:r>
              <a:rPr lang="en-US" i="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Heavenly Father demonstrated His love for us through the sacrifice of His Son, Jesus Christ.</a:t>
            </a:r>
          </a:p>
        </p:txBody>
      </p:sp>
      <p:sp>
        <p:nvSpPr>
          <p:cNvPr id="8" name="Rectangle 7">
            <a:extLst>
              <a:ext uri="{FF2B5EF4-FFF2-40B4-BE49-F238E27FC236}">
                <a16:creationId xmlns:a16="http://schemas.microsoft.com/office/drawing/2014/main" id="{686B5D23-C372-47B5-A143-64BD61158A97}"/>
              </a:ext>
            </a:extLst>
          </p:cNvPr>
          <p:cNvSpPr/>
          <p:nvPr/>
        </p:nvSpPr>
        <p:spPr>
          <a:xfrm>
            <a:off x="1630016" y="5364344"/>
            <a:ext cx="934797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the sacrifice of Jesus Christ demonstrate Heavenly Father’s love for you?</a:t>
            </a:r>
          </a:p>
        </p:txBody>
      </p:sp>
    </p:spTree>
    <p:extLst>
      <p:ext uri="{BB962C8B-B14F-4D97-AF65-F5344CB8AC3E}">
        <p14:creationId xmlns:p14="http://schemas.microsoft.com/office/powerpoint/2010/main" val="32180259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 calcmode="lin" valueType="num">
                                      <p:cBhvr>
                                        <p:cTn id="26"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7" dur="250" fill="hold"/>
                                        <p:tgtEl>
                                          <p:spTgt spid="7"/>
                                        </p:tgtEl>
                                        <p:attrNameLst>
                                          <p:attrName>ppt_y</p:attrName>
                                        </p:attrNameLst>
                                      </p:cBhvr>
                                      <p:tavLst>
                                        <p:tav tm="0">
                                          <p:val>
                                            <p:strVal val="#ppt_y"/>
                                          </p:val>
                                        </p:tav>
                                        <p:tav tm="100000">
                                          <p:val>
                                            <p:strVal val="#ppt_y"/>
                                          </p:val>
                                        </p:tav>
                                      </p:tavLst>
                                    </p:anim>
                                    <p:anim calcmode="lin" valueType="num">
                                      <p:cBhvr>
                                        <p:cTn id="28"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9"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250" tmFilter="0,0; .5, 1; 1, 1"/>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79D6B-D2C0-44BD-ACCD-885791E90FE6}"/>
              </a:ext>
            </a:extLst>
          </p:cNvPr>
          <p:cNvSpPr/>
          <p:nvPr/>
        </p:nvSpPr>
        <p:spPr>
          <a:xfrm>
            <a:off x="1524000" y="2367171"/>
            <a:ext cx="9144000" cy="2123658"/>
          </a:xfrm>
          <a:prstGeom prst="rect">
            <a:avLst/>
          </a:prstGeom>
        </p:spPr>
        <p:txBody>
          <a:bodyPr wrap="square">
            <a:spAutoFit/>
          </a:bodyPr>
          <a:lstStyle/>
          <a:p>
            <a:pPr algn="ctr" fontAlgn="base"/>
            <a:r>
              <a:rPr lang="en-US" sz="4400" b="1" dirty="0">
                <a:solidFill>
                  <a:schemeClr val="accent5">
                    <a:lumMod val="50000"/>
                  </a:schemeClr>
                </a:solidFill>
                <a:latin typeface="Rockwell" panose="02060603020205020403" pitchFamily="18" charset="0"/>
              </a:rPr>
              <a:t>“The Lord reconfirms the promises of the Abrahamic covenant”</a:t>
            </a:r>
            <a:endParaRPr lang="en-US" sz="4400" b="1" dirty="0">
              <a:solidFill>
                <a:schemeClr val="accent5">
                  <a:lumMod val="50000"/>
                </a:schemeClr>
              </a:solidFill>
              <a:effectLst/>
              <a:latin typeface="Rockwell" panose="02060603020205020403" pitchFamily="18" charset="0"/>
            </a:endParaRPr>
          </a:p>
        </p:txBody>
      </p:sp>
      <p:sp>
        <p:nvSpPr>
          <p:cNvPr id="4" name="Rectangle 3">
            <a:extLst>
              <a:ext uri="{FF2B5EF4-FFF2-40B4-BE49-F238E27FC236}">
                <a16:creationId xmlns:a16="http://schemas.microsoft.com/office/drawing/2014/main" id="{E17921AF-B296-4958-9C64-1C4DD01FEF40}"/>
              </a:ext>
            </a:extLst>
          </p:cNvPr>
          <p:cNvSpPr/>
          <p:nvPr/>
        </p:nvSpPr>
        <p:spPr>
          <a:xfrm>
            <a:off x="1244190" y="968273"/>
            <a:ext cx="2278188"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22:15-24</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6858204"/>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30</a:t>
            </a:r>
          </a:p>
        </p:txBody>
      </p:sp>
      <p:pic>
        <p:nvPicPr>
          <p:cNvPr id="2" name="Online Media 1" title="Akedah (The Binding)">
            <a:hlinkClick r:id="" action="ppaction://media"/>
            <a:extLst>
              <a:ext uri="{FF2B5EF4-FFF2-40B4-BE49-F238E27FC236}">
                <a16:creationId xmlns:a16="http://schemas.microsoft.com/office/drawing/2014/main" id="{76D8789C-42AC-4B85-A8E4-C0A23CD2ACC7}"/>
              </a:ext>
            </a:extLst>
          </p:cNvPr>
          <p:cNvPicPr>
            <a:picLocks noRot="1" noChangeAspect="1"/>
          </p:cNvPicPr>
          <p:nvPr>
            <a:videoFile r:link="rId1"/>
          </p:nvPr>
        </p:nvPicPr>
        <p:blipFill>
          <a:blip r:embed="rId3"/>
          <a:stretch>
            <a:fillRect/>
          </a:stretch>
        </p:blipFill>
        <p:spPr>
          <a:xfrm>
            <a:off x="1547447" y="989575"/>
            <a:ext cx="9169790" cy="515800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227151031"/>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1" y="406428"/>
            <a:ext cx="2157111"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27 &amp; 28</a:t>
            </a:r>
          </a:p>
        </p:txBody>
      </p:sp>
      <p:sp>
        <p:nvSpPr>
          <p:cNvPr id="2" name="Rectangle 1">
            <a:extLst>
              <a:ext uri="{FF2B5EF4-FFF2-40B4-BE49-F238E27FC236}">
                <a16:creationId xmlns:a16="http://schemas.microsoft.com/office/drawing/2014/main" id="{32CDF92B-B3FA-4882-A2A3-558F4778AB10}"/>
              </a:ext>
            </a:extLst>
          </p:cNvPr>
          <p:cNvSpPr/>
          <p:nvPr/>
        </p:nvSpPr>
        <p:spPr>
          <a:xfrm>
            <a:off x="1974166" y="2028616"/>
            <a:ext cx="8243668" cy="2800767"/>
          </a:xfrm>
          <a:prstGeom prst="rect">
            <a:avLst/>
          </a:prstGeom>
        </p:spPr>
        <p:txBody>
          <a:bodyPr wrap="square">
            <a:spAutoFit/>
          </a:bodyPr>
          <a:lstStyle/>
          <a:p>
            <a:pPr algn="ctr" fontAlgn="base"/>
            <a:r>
              <a:rPr lang="en-US" sz="4400" b="1" dirty="0">
                <a:solidFill>
                  <a:schemeClr val="accent5">
                    <a:lumMod val="50000"/>
                  </a:schemeClr>
                </a:solidFill>
                <a:latin typeface="Rockwell" panose="02060603020205020403" pitchFamily="18" charset="0"/>
              </a:rPr>
              <a:t>“Abraham and Sarah travel to Gerar, and Isaac is born in fulfillment of God’s promise”</a:t>
            </a:r>
            <a:endParaRPr lang="en-US" sz="4400" b="1" dirty="0">
              <a:solidFill>
                <a:schemeClr val="accent5">
                  <a:lumMod val="50000"/>
                </a:schemeClr>
              </a:solidFill>
              <a:effectLst/>
              <a:latin typeface="Rockwell" panose="02060603020205020403" pitchFamily="18" charset="0"/>
            </a:endParaRPr>
          </a:p>
        </p:txBody>
      </p:sp>
      <p:sp>
        <p:nvSpPr>
          <p:cNvPr id="6" name="Rectangle 5">
            <a:extLst>
              <a:ext uri="{FF2B5EF4-FFF2-40B4-BE49-F238E27FC236}">
                <a16:creationId xmlns:a16="http://schemas.microsoft.com/office/drawing/2014/main" id="{2A7A4528-3D57-4FA4-81EA-31DB7A5439E9}"/>
              </a:ext>
            </a:extLst>
          </p:cNvPr>
          <p:cNvSpPr/>
          <p:nvPr/>
        </p:nvSpPr>
        <p:spPr>
          <a:xfrm>
            <a:off x="1271723" y="783607"/>
            <a:ext cx="2416046" cy="461665"/>
          </a:xfrm>
          <a:prstGeom prst="rect">
            <a:avLst/>
          </a:prstGeom>
        </p:spPr>
        <p:txBody>
          <a:bodyPr wrap="none">
            <a:spAutoFit/>
          </a:bodyPr>
          <a:lstStyle/>
          <a:p>
            <a:pPr fontAlgn="base"/>
            <a:r>
              <a:rPr lang="en-US" sz="2400" b="1" dirty="0">
                <a:solidFill>
                  <a:schemeClr val="bg1"/>
                </a:solidFill>
                <a:latin typeface="Open Sans"/>
              </a:rPr>
              <a:t>Genesis 20 - 22</a:t>
            </a:r>
            <a:endParaRPr lang="en-US" sz="2400" b="1" dirty="0">
              <a:solidFill>
                <a:schemeClr val="bg1"/>
              </a:solidFill>
              <a:effectLst/>
              <a:latin typeface="Open Sans"/>
            </a:endParaRPr>
          </a:p>
        </p:txBody>
      </p:sp>
    </p:spTree>
    <p:extLst>
      <p:ext uri="{BB962C8B-B14F-4D97-AF65-F5344CB8AC3E}">
        <p14:creationId xmlns:p14="http://schemas.microsoft.com/office/powerpoint/2010/main" val="103597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32DA1D-C072-49D8-847D-627689F8B594}"/>
              </a:ext>
            </a:extLst>
          </p:cNvPr>
          <p:cNvSpPr/>
          <p:nvPr/>
        </p:nvSpPr>
        <p:spPr>
          <a:xfrm>
            <a:off x="1317673" y="1763456"/>
            <a:ext cx="1813317" cy="8443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8E221DA-DC36-4ABA-84D8-FEB6E705EA6B}"/>
              </a:ext>
            </a:extLst>
          </p:cNvPr>
          <p:cNvSpPr/>
          <p:nvPr/>
        </p:nvSpPr>
        <p:spPr>
          <a:xfrm>
            <a:off x="1317673" y="2132789"/>
            <a:ext cx="9725465" cy="166199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CC0ED5E-53CB-4255-9D24-045467C33263}"/>
              </a:ext>
            </a:extLst>
          </p:cNvPr>
          <p:cNvSpPr/>
          <p:nvPr/>
        </p:nvSpPr>
        <p:spPr>
          <a:xfrm>
            <a:off x="1317673" y="981613"/>
            <a:ext cx="941597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your relationship with this person influence whether you believed they would keep their promise?</a:t>
            </a:r>
          </a:p>
        </p:txBody>
      </p:sp>
      <p:sp>
        <p:nvSpPr>
          <p:cNvPr id="4" name="Rectangle 3">
            <a:extLst>
              <a:ext uri="{FF2B5EF4-FFF2-40B4-BE49-F238E27FC236}">
                <a16:creationId xmlns:a16="http://schemas.microsoft.com/office/drawing/2014/main" id="{7F4443AD-8B73-4386-AC45-4C6F4426F584}"/>
              </a:ext>
            </a:extLst>
          </p:cNvPr>
          <p:cNvSpPr/>
          <p:nvPr/>
        </p:nvSpPr>
        <p:spPr>
          <a:xfrm>
            <a:off x="1336634" y="2167123"/>
            <a:ext cx="9725465" cy="166199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1 </a:t>
            </a:r>
            <a:r>
              <a:rPr lang="en-US" sz="1700" dirty="0">
                <a:solidFill>
                  <a:schemeClr val="bg1"/>
                </a:solidFill>
                <a:latin typeface="Arial" panose="020B0604020202020204" pitchFamily="34" charset="0"/>
                <a:cs typeface="Arial" panose="020B0604020202020204" pitchFamily="34" charset="0"/>
              </a:rPr>
              <a:t>And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visited Sarah as he had said, and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did unto Sarah as he had spoken.</a:t>
            </a:r>
          </a:p>
          <a:p>
            <a:pPr algn="just" fontAlgn="base"/>
            <a:r>
              <a:rPr lang="en-US" sz="1700" b="1" dirty="0">
                <a:solidFill>
                  <a:schemeClr val="bg1"/>
                </a:solidFill>
                <a:latin typeface="Arial" panose="020B0604020202020204" pitchFamily="34" charset="0"/>
                <a:cs typeface="Arial" panose="020B0604020202020204" pitchFamily="34" charset="0"/>
              </a:rPr>
              <a:t>2 </a:t>
            </a:r>
            <a:r>
              <a:rPr lang="en-US" sz="1700" dirty="0">
                <a:solidFill>
                  <a:schemeClr val="bg1"/>
                </a:solidFill>
                <a:latin typeface="Arial" panose="020B0604020202020204" pitchFamily="34" charset="0"/>
                <a:cs typeface="Arial" panose="020B0604020202020204" pitchFamily="34" charset="0"/>
              </a:rPr>
              <a:t>For Sarah conceived, and bare Abraham a son in his old age, at the set time of which God had spoken to him.</a:t>
            </a:r>
          </a:p>
          <a:p>
            <a:pPr algn="just" fontAlgn="base"/>
            <a:r>
              <a:rPr lang="en-US" sz="1700" b="1" dirty="0">
                <a:solidFill>
                  <a:schemeClr val="bg1"/>
                </a:solidFill>
                <a:latin typeface="Arial" panose="020B0604020202020204" pitchFamily="34" charset="0"/>
                <a:cs typeface="Arial" panose="020B0604020202020204" pitchFamily="34" charset="0"/>
              </a:rPr>
              <a:t>3 </a:t>
            </a:r>
            <a:r>
              <a:rPr lang="en-US" sz="1700" dirty="0">
                <a:solidFill>
                  <a:schemeClr val="bg1"/>
                </a:solidFill>
                <a:latin typeface="Arial" panose="020B0604020202020204" pitchFamily="34" charset="0"/>
                <a:cs typeface="Arial" panose="020B0604020202020204" pitchFamily="34" charset="0"/>
              </a:rPr>
              <a:t>And Abraham called the name of his son that was born unto him, whom Sarah bare to him, Isaac.</a:t>
            </a:r>
          </a:p>
          <a:p>
            <a:pPr algn="just" fontAlgn="base"/>
            <a:r>
              <a:rPr lang="en-US" sz="1700" b="1" dirty="0">
                <a:solidFill>
                  <a:schemeClr val="bg1"/>
                </a:solidFill>
                <a:latin typeface="Arial" panose="020B0604020202020204" pitchFamily="34" charset="0"/>
                <a:cs typeface="Arial" panose="020B0604020202020204" pitchFamily="34" charset="0"/>
              </a:rPr>
              <a:t>4 </a:t>
            </a:r>
            <a:r>
              <a:rPr lang="en-US" sz="1700" dirty="0">
                <a:solidFill>
                  <a:schemeClr val="bg1"/>
                </a:solidFill>
                <a:latin typeface="Arial" panose="020B0604020202020204" pitchFamily="34" charset="0"/>
                <a:cs typeface="Arial" panose="020B0604020202020204" pitchFamily="34" charset="0"/>
              </a:rPr>
              <a:t>And Abraham circumcised his son Isaac being eight days old, as God had commanded him.</a:t>
            </a:r>
          </a:p>
          <a:p>
            <a:pPr algn="just" fontAlgn="base"/>
            <a:r>
              <a:rPr lang="en-US" sz="1700" b="1" dirty="0">
                <a:solidFill>
                  <a:schemeClr val="bg1"/>
                </a:solidFill>
                <a:latin typeface="Arial" panose="020B0604020202020204" pitchFamily="34" charset="0"/>
                <a:cs typeface="Arial" panose="020B0604020202020204" pitchFamily="34" charset="0"/>
              </a:rPr>
              <a:t>5 </a:t>
            </a:r>
            <a:r>
              <a:rPr lang="en-US" sz="1700" dirty="0">
                <a:solidFill>
                  <a:schemeClr val="bg1"/>
                </a:solidFill>
                <a:latin typeface="Arial" panose="020B0604020202020204" pitchFamily="34" charset="0"/>
                <a:cs typeface="Arial" panose="020B0604020202020204" pitchFamily="34" charset="0"/>
              </a:rPr>
              <a:t>And Abraham was an hundred years old, when his son Isaac was born unto him.</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3E3B7A8-F153-451A-92E2-E86D9D9D08E5}"/>
              </a:ext>
            </a:extLst>
          </p:cNvPr>
          <p:cNvSpPr/>
          <p:nvPr/>
        </p:nvSpPr>
        <p:spPr>
          <a:xfrm>
            <a:off x="1347852" y="1791569"/>
            <a:ext cx="1813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Genesis 21:1-5</a:t>
            </a:r>
          </a:p>
        </p:txBody>
      </p:sp>
      <p:sp>
        <p:nvSpPr>
          <p:cNvPr id="6" name="Rectangle 5">
            <a:extLst>
              <a:ext uri="{FF2B5EF4-FFF2-40B4-BE49-F238E27FC236}">
                <a16:creationId xmlns:a16="http://schemas.microsoft.com/office/drawing/2014/main" id="{47963347-1F0A-41D3-8782-9E559A064D7B}"/>
              </a:ext>
            </a:extLst>
          </p:cNvPr>
          <p:cNvSpPr/>
          <p:nvPr/>
        </p:nvSpPr>
        <p:spPr>
          <a:xfrm>
            <a:off x="1317673" y="3930295"/>
            <a:ext cx="729175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this account about God’s promises? </a:t>
            </a:r>
          </a:p>
        </p:txBody>
      </p:sp>
      <p:sp>
        <p:nvSpPr>
          <p:cNvPr id="7" name="Rectangle 6">
            <a:extLst>
              <a:ext uri="{FF2B5EF4-FFF2-40B4-BE49-F238E27FC236}">
                <a16:creationId xmlns:a16="http://schemas.microsoft.com/office/drawing/2014/main" id="{70534C16-729B-41F3-9304-C8D8B7C228B4}"/>
              </a:ext>
            </a:extLst>
          </p:cNvPr>
          <p:cNvSpPr/>
          <p:nvPr/>
        </p:nvSpPr>
        <p:spPr>
          <a:xfrm>
            <a:off x="1317673" y="4501984"/>
            <a:ext cx="7643447" cy="369332"/>
          </a:xfrm>
          <a:prstGeom prst="rect">
            <a:avLst/>
          </a:prstGeom>
        </p:spPr>
        <p:txBody>
          <a:bodyPr wrap="square">
            <a:spAutoFit/>
          </a:bodyPr>
          <a:lstStyle/>
          <a:p>
            <a:pPr algn="just"/>
            <a:r>
              <a:rPr lang="en-US" i="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always keeps His promises to the faithful according to His timetable.</a:t>
            </a:r>
          </a:p>
        </p:txBody>
      </p:sp>
      <p:sp>
        <p:nvSpPr>
          <p:cNvPr id="8" name="Rectangle 7">
            <a:extLst>
              <a:ext uri="{FF2B5EF4-FFF2-40B4-BE49-F238E27FC236}">
                <a16:creationId xmlns:a16="http://schemas.microsoft.com/office/drawing/2014/main" id="{04783B45-D7C3-4937-88A7-3AB5FB91C501}"/>
              </a:ext>
            </a:extLst>
          </p:cNvPr>
          <p:cNvSpPr/>
          <p:nvPr/>
        </p:nvSpPr>
        <p:spPr>
          <a:xfrm>
            <a:off x="1317673" y="5006829"/>
            <a:ext cx="927529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knowing that God fulfills His promises to the faithful influence the choices you make?</a:t>
            </a:r>
          </a:p>
        </p:txBody>
      </p:sp>
    </p:spTree>
    <p:extLst>
      <p:ext uri="{BB962C8B-B14F-4D97-AF65-F5344CB8AC3E}">
        <p14:creationId xmlns:p14="http://schemas.microsoft.com/office/powerpoint/2010/main" val="176966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0.70"/>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0.7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7"/>
                                        </p:tgtEl>
                                        <p:attrNameLst>
                                          <p:attrName>style.visibility</p:attrName>
                                        </p:attrNameLst>
                                      </p:cBhvr>
                                      <p:to>
                                        <p:strVal val="visible"/>
                                      </p:to>
                                    </p:set>
                                    <p:anim calcmode="lin" valueType="num">
                                      <p:cBhvr>
                                        <p:cTn id="37"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8" dur="250" fill="hold"/>
                                        <p:tgtEl>
                                          <p:spTgt spid="7"/>
                                        </p:tgtEl>
                                        <p:attrNameLst>
                                          <p:attrName>ppt_y</p:attrName>
                                        </p:attrNameLst>
                                      </p:cBhvr>
                                      <p:tavLst>
                                        <p:tav tm="0">
                                          <p:val>
                                            <p:strVal val="#ppt_y"/>
                                          </p:val>
                                        </p:tav>
                                        <p:tav tm="100000">
                                          <p:val>
                                            <p:strVal val="#ppt_y"/>
                                          </p:val>
                                        </p:tav>
                                      </p:tavLst>
                                    </p:anim>
                                    <p:anim calcmode="lin" valueType="num">
                                      <p:cBhvr>
                                        <p:cTn id="39"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0"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1" dur="250" tmFilter="0,0; .5, 1; 1, 1"/>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D50A08B-91D9-426A-BB26-F303F39D7ABD}"/>
              </a:ext>
            </a:extLst>
          </p:cNvPr>
          <p:cNvSpPr/>
          <p:nvPr/>
        </p:nvSpPr>
        <p:spPr>
          <a:xfrm>
            <a:off x="1162929" y="783607"/>
            <a:ext cx="1813317" cy="8729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7093EB8A-AE66-453E-9D11-62A3D30133C1}"/>
              </a:ext>
            </a:extLst>
          </p:cNvPr>
          <p:cNvSpPr/>
          <p:nvPr/>
        </p:nvSpPr>
        <p:spPr>
          <a:xfrm>
            <a:off x="1162929" y="1152939"/>
            <a:ext cx="9134622" cy="147732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41B9B20-DBBD-4E6F-BEAE-37FFF6DAECFF}"/>
              </a:ext>
            </a:extLst>
          </p:cNvPr>
          <p:cNvSpPr/>
          <p:nvPr/>
        </p:nvSpPr>
        <p:spPr>
          <a:xfrm>
            <a:off x="1162929" y="1152939"/>
            <a:ext cx="9134622"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 And Sarah said, God hath made me to laugh, so that all that hear will laugh with me.</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she said, Who would have said unto Abraham, that Sarah should have given children suck? for I have born him a son in his old age.</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the child grew, and was weaned: and Abraham made a great feast the same day that Isaac was weaned.</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85C8035-5488-4D55-87B4-7E671FC69368}"/>
              </a:ext>
            </a:extLst>
          </p:cNvPr>
          <p:cNvSpPr/>
          <p:nvPr/>
        </p:nvSpPr>
        <p:spPr>
          <a:xfrm>
            <a:off x="1162929" y="783607"/>
            <a:ext cx="1813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Genesis 21:6-8</a:t>
            </a:r>
          </a:p>
        </p:txBody>
      </p:sp>
    </p:spTree>
    <p:extLst>
      <p:ext uri="{BB962C8B-B14F-4D97-AF65-F5344CB8AC3E}">
        <p14:creationId xmlns:p14="http://schemas.microsoft.com/office/powerpoint/2010/main" val="8171335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2C08DD-5ECF-4C78-9D02-3EAB00BF9BA2}"/>
              </a:ext>
            </a:extLst>
          </p:cNvPr>
          <p:cNvSpPr/>
          <p:nvPr/>
        </p:nvSpPr>
        <p:spPr>
          <a:xfrm>
            <a:off x="2200542" y="2828835"/>
            <a:ext cx="7790915" cy="1200329"/>
          </a:xfrm>
          <a:prstGeom prst="rect">
            <a:avLst/>
          </a:prstGeom>
        </p:spPr>
        <p:txBody>
          <a:bodyPr wrap="none">
            <a:spAutoFit/>
          </a:bodyPr>
          <a:lstStyle/>
          <a:p>
            <a:pPr algn="ctr" fontAlgn="base"/>
            <a:r>
              <a:rPr lang="en-US" sz="3600" b="1" dirty="0">
                <a:solidFill>
                  <a:schemeClr val="accent5">
                    <a:lumMod val="50000"/>
                  </a:schemeClr>
                </a:solidFill>
                <a:latin typeface="Arial" panose="020B0604020202020204" pitchFamily="34" charset="0"/>
                <a:cs typeface="Arial" panose="020B0604020202020204" pitchFamily="34" charset="0"/>
              </a:rPr>
              <a:t>“Ishmael and Hagar are sent away </a:t>
            </a:r>
          </a:p>
          <a:p>
            <a:pPr algn="ctr" fontAlgn="base"/>
            <a:r>
              <a:rPr lang="en-US" sz="3600" b="1" dirty="0">
                <a:solidFill>
                  <a:schemeClr val="accent5">
                    <a:lumMod val="50000"/>
                  </a:schemeClr>
                </a:solidFill>
                <a:latin typeface="Arial" panose="020B0604020202020204" pitchFamily="34" charset="0"/>
                <a:cs typeface="Arial" panose="020B0604020202020204" pitchFamily="34" charset="0"/>
              </a:rPr>
              <a:t>into the wilderness”</a:t>
            </a:r>
            <a:endParaRPr lang="en-US" sz="3600" b="1" dirty="0">
              <a:solidFill>
                <a:schemeClr val="accent5">
                  <a:lumMod val="50000"/>
                </a:schemeClr>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1D9B9CE-048F-40B9-844F-521B5B62513D}"/>
              </a:ext>
            </a:extLst>
          </p:cNvPr>
          <p:cNvSpPr/>
          <p:nvPr/>
        </p:nvSpPr>
        <p:spPr>
          <a:xfrm>
            <a:off x="1244190" y="968273"/>
            <a:ext cx="213552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21:9-34</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433619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C8FD93-0415-461D-9551-820654C42712}"/>
              </a:ext>
            </a:extLst>
          </p:cNvPr>
          <p:cNvSpPr/>
          <p:nvPr/>
        </p:nvSpPr>
        <p:spPr>
          <a:xfrm>
            <a:off x="2360842" y="2705725"/>
            <a:ext cx="7470315" cy="1446550"/>
          </a:xfrm>
          <a:prstGeom prst="rect">
            <a:avLst/>
          </a:prstGeom>
        </p:spPr>
        <p:txBody>
          <a:bodyPr wrap="none">
            <a:spAutoFit/>
          </a:bodyPr>
          <a:lstStyle/>
          <a:p>
            <a:pPr algn="ctr" fontAlgn="base"/>
            <a:r>
              <a:rPr lang="en-US" sz="4400" b="1" dirty="0">
                <a:solidFill>
                  <a:schemeClr val="accent5">
                    <a:lumMod val="50000"/>
                  </a:schemeClr>
                </a:solidFill>
                <a:latin typeface="Rockwell" panose="02060603020205020403" pitchFamily="18" charset="0"/>
              </a:rPr>
              <a:t>“Abraham is commanded </a:t>
            </a:r>
          </a:p>
          <a:p>
            <a:pPr algn="ctr" fontAlgn="base"/>
            <a:r>
              <a:rPr lang="en-US" sz="4400" b="1" dirty="0">
                <a:solidFill>
                  <a:schemeClr val="accent5">
                    <a:lumMod val="50000"/>
                  </a:schemeClr>
                </a:solidFill>
                <a:latin typeface="Rockwell" panose="02060603020205020403" pitchFamily="18" charset="0"/>
              </a:rPr>
              <a:t>to sacrifice Isaac”</a:t>
            </a:r>
            <a:endParaRPr lang="en-US" sz="4400" b="1" dirty="0">
              <a:solidFill>
                <a:schemeClr val="accent5">
                  <a:lumMod val="50000"/>
                </a:schemeClr>
              </a:solidFill>
              <a:effectLst/>
              <a:latin typeface="Rockwell" panose="02060603020205020403" pitchFamily="18" charset="0"/>
            </a:endParaRPr>
          </a:p>
        </p:txBody>
      </p:sp>
      <p:sp>
        <p:nvSpPr>
          <p:cNvPr id="4" name="Rectangle 3">
            <a:extLst>
              <a:ext uri="{FF2B5EF4-FFF2-40B4-BE49-F238E27FC236}">
                <a16:creationId xmlns:a16="http://schemas.microsoft.com/office/drawing/2014/main" id="{60C8A612-F334-4341-A314-1FCF1B75D9E7}"/>
              </a:ext>
            </a:extLst>
          </p:cNvPr>
          <p:cNvSpPr/>
          <p:nvPr/>
        </p:nvSpPr>
        <p:spPr>
          <a:xfrm>
            <a:off x="1244190" y="968273"/>
            <a:ext cx="213552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22:1-14</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376540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963858-5BBD-474E-92AA-F93E564269A1}"/>
              </a:ext>
            </a:extLst>
          </p:cNvPr>
          <p:cNvSpPr/>
          <p:nvPr/>
        </p:nvSpPr>
        <p:spPr>
          <a:xfrm>
            <a:off x="4783856" y="7189305"/>
            <a:ext cx="753090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is the greatest lesson we can learn in mortality?</a:t>
            </a:r>
          </a:p>
        </p:txBody>
      </p:sp>
      <p:sp>
        <p:nvSpPr>
          <p:cNvPr id="6" name="Rectangle: Rounded Corners 5">
            <a:extLst>
              <a:ext uri="{FF2B5EF4-FFF2-40B4-BE49-F238E27FC236}">
                <a16:creationId xmlns:a16="http://schemas.microsoft.com/office/drawing/2014/main" id="{0BAC7924-B102-4530-9621-90664C8497DC}"/>
              </a:ext>
            </a:extLst>
          </p:cNvPr>
          <p:cNvSpPr/>
          <p:nvPr/>
        </p:nvSpPr>
        <p:spPr>
          <a:xfrm>
            <a:off x="2474594" y="1526586"/>
            <a:ext cx="7779434" cy="2305872"/>
          </a:xfrm>
          <a:prstGeom prst="roundRect">
            <a:avLst/>
          </a:prstGeom>
          <a:solidFill>
            <a:srgbClr val="6F7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2F987CB-86CD-4206-AA88-982F1767536E}"/>
              </a:ext>
            </a:extLst>
          </p:cNvPr>
          <p:cNvSpPr/>
          <p:nvPr/>
        </p:nvSpPr>
        <p:spPr>
          <a:xfrm>
            <a:off x="4032739" y="1633082"/>
            <a:ext cx="6096000" cy="2092881"/>
          </a:xfrm>
          <a:prstGeom prst="rect">
            <a:avLst/>
          </a:prstGeom>
        </p:spPr>
        <p:txBody>
          <a:bodyPr>
            <a:spAutoFit/>
          </a:bodyPr>
          <a:lstStyle/>
          <a:p>
            <a:pPr algn="just"/>
            <a:r>
              <a:rPr lang="en-US" sz="2600" dirty="0">
                <a:solidFill>
                  <a:schemeClr val="bg1"/>
                </a:solidFill>
                <a:latin typeface="Arial" panose="020B0604020202020204" pitchFamily="34" charset="0"/>
                <a:cs typeface="Arial" panose="020B0604020202020204" pitchFamily="34" charset="0"/>
              </a:rPr>
              <a:t>“The greatest lesson we can learn in mortality is that when God speaks and we obey, we will always be right” (Thomas S. Monson, “They Marked the Path to Follow,” </a:t>
            </a:r>
            <a:r>
              <a:rPr lang="en-US" sz="2600" i="1" dirty="0">
                <a:solidFill>
                  <a:schemeClr val="bg1"/>
                </a:solidFill>
                <a:latin typeface="Arial" panose="020B0604020202020204" pitchFamily="34" charset="0"/>
                <a:cs typeface="Arial" panose="020B0604020202020204" pitchFamily="34" charset="0"/>
              </a:rPr>
              <a:t>Ensign,</a:t>
            </a:r>
            <a:r>
              <a:rPr lang="en-US" sz="2600" dirty="0">
                <a:solidFill>
                  <a:schemeClr val="bg1"/>
                </a:solidFill>
                <a:latin typeface="Arial" panose="020B0604020202020204" pitchFamily="34" charset="0"/>
                <a:cs typeface="Arial" panose="020B0604020202020204" pitchFamily="34" charset="0"/>
              </a:rPr>
              <a:t> Oct. 2007, 7).</a:t>
            </a:r>
          </a:p>
        </p:txBody>
      </p:sp>
      <p:pic>
        <p:nvPicPr>
          <p:cNvPr id="1026" name="Picture 2" descr="Thomas S. Monson">
            <a:extLst>
              <a:ext uri="{FF2B5EF4-FFF2-40B4-BE49-F238E27FC236}">
                <a16:creationId xmlns:a16="http://schemas.microsoft.com/office/drawing/2014/main" id="{70E0DF39-C9E3-4DA5-B370-EF3796A94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471" y="1633082"/>
            <a:ext cx="1089953" cy="14496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631B376-66CF-475B-912E-8E14FC3AAECB}"/>
              </a:ext>
            </a:extLst>
          </p:cNvPr>
          <p:cNvSpPr txBox="1"/>
          <p:nvPr/>
        </p:nvSpPr>
        <p:spPr>
          <a:xfrm>
            <a:off x="2549622" y="3141187"/>
            <a:ext cx="1589650" cy="430887"/>
          </a:xfrm>
          <a:prstGeom prst="rect">
            <a:avLst/>
          </a:prstGeom>
          <a:noFill/>
        </p:spPr>
        <p:txBody>
          <a:bodyPr wrap="square" rtlCol="0">
            <a:spAutoFit/>
          </a:bodyPr>
          <a:lstStyle/>
          <a:p>
            <a:pPr algn="ctr"/>
            <a:r>
              <a:rPr lang="en-US" sz="1100" b="1" dirty="0">
                <a:solidFill>
                  <a:schemeClr val="bg1"/>
                </a:solidFill>
                <a:latin typeface="Arial" panose="020B0604020202020204" pitchFamily="34" charset="0"/>
                <a:cs typeface="Arial" panose="020B0604020202020204" pitchFamily="34" charset="0"/>
              </a:rPr>
              <a:t>President </a:t>
            </a:r>
          </a:p>
          <a:p>
            <a:pPr algn="ctr"/>
            <a:r>
              <a:rPr lang="en-US" sz="1100" b="1" dirty="0">
                <a:solidFill>
                  <a:schemeClr val="bg1"/>
                </a:solidFill>
                <a:latin typeface="Arial" panose="020B0604020202020204" pitchFamily="34" charset="0"/>
                <a:cs typeface="Arial" panose="020B0604020202020204" pitchFamily="34" charset="0"/>
              </a:rPr>
              <a:t>Thomas S. Monson</a:t>
            </a:r>
          </a:p>
        </p:txBody>
      </p:sp>
    </p:spTree>
    <p:extLst>
      <p:ext uri="{BB962C8B-B14F-4D97-AF65-F5344CB8AC3E}">
        <p14:creationId xmlns:p14="http://schemas.microsoft.com/office/powerpoint/2010/main" val="217419088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path" presetSubtype="0" accel="50000" decel="50000" fill="hold" grpId="0" nodeType="clickEffect">
                                  <p:stCondLst>
                                    <p:cond delay="0"/>
                                  </p:stCondLst>
                                  <p:childTnLst>
                                    <p:animMotion origin="layout" path="M 0.67539 -0.99375 C 0.70925 -0.93866 0.74805 -0.88472 0.76459 -0.8162 C 0.78177 -0.73981 0.79024 -0.65092 0.79883 -0.56204 C 0.80729 -0.47315 0.79883 -0.39676 0.79024 -0.31412 C 0.78177 -0.23935 0.7694 -0.15694 0.73946 -0.08842 C 0.7138 -0.02014 0.6711 0.03565 0.62448 0.07685 C 0.58177 0.11852 0.53099 0.14514 0.47995 0.15949 C 0.42917 0.17199 0.37787 0.17199 0.33112 0.15949 C 0.28034 0.14514 0.23347 0.11181 0.19531 0.05625 C 0.15729 0.00857 0.12344 -0.05347 0.10651 -0.12986 C 0.08464 -0.19815 0.07643 -0.29352 0.07643 -0.36967 C 0.07188 -0.44444 0.07643 -0.53495 0.09831 -0.60949 C 0.11914 -0.67801 0.15729 -0.73356 0.20821 -0.76065 C 0.25899 -0.78125 0.31055 -0.75417 0.3444 -0.70648 C 0.37461 -0.65717 0.39518 -0.58264 0.39961 -0.49375 C 0.39961 -0.40301 0.39518 -0.32199 0.37461 -0.25208 C 0.35222 -0.18379 0.35703 -0.17106 0.27175 -0.08055 C 0.19531 0.01482 0.11914 -0.01227 0.07188 -0.00579 C 0.02552 -0.00579 -0.01276 -0.03287 -0.05989 -0.05995 C -0.11068 -0.09491 -0.15338 -0.15694 -0.18216 -0.2125 C -0.21237 -0.26643 -0.22487 -0.33472 -0.24193 -0.44444 C -0.25429 -0.55579 -0.25429 -0.60949 -0.25429 -0.69213 C -0.25429 -0.775 -0.25429 -0.85764 -0.25429 -0.93866 " pathEditMode="relative" rAng="0" ptsTypes="AAAAAAAAAAAAAAAAAAAAAAA">
                                      <p:cBhvr>
                                        <p:cTn id="6" dur="2000" fill="hold"/>
                                        <p:tgtEl>
                                          <p:spTgt spid="2"/>
                                        </p:tgtEl>
                                        <p:attrNameLst>
                                          <p:attrName>ppt_x</p:attrName>
                                          <p:attrName>ppt_y</p:attrName>
                                        </p:attrNameLst>
                                      </p:cBhvr>
                                      <p:rCtr x="-40143" y="58125"/>
                                    </p:animMotion>
                                  </p:childTnLst>
                                </p:cTn>
                              </p:par>
                            </p:childTnLst>
                          </p:cTn>
                        </p:par>
                      </p:childTnLst>
                    </p:cTn>
                  </p:par>
                  <p:par>
                    <p:cTn id="7" fill="hold">
                      <p:stCondLst>
                        <p:cond delay="indefinite"/>
                      </p:stCondLst>
                      <p:childTnLst>
                        <p:par>
                          <p:cTn id="8" fill="hold">
                            <p:stCondLst>
                              <p:cond delay="0"/>
                            </p:stCondLst>
                            <p:childTnLst>
                              <p:par>
                                <p:cTn id="9" presetID="21" presetClass="entr" presetSubtype="2"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2)">
                                      <p:cBhvr>
                                        <p:cTn id="11" dur="2000"/>
                                        <p:tgtEl>
                                          <p:spTgt spid="6"/>
                                        </p:tgtEl>
                                      </p:cBhvr>
                                    </p:animEffect>
                                  </p:childTnLst>
                                </p:cTn>
                              </p:par>
                              <p:par>
                                <p:cTn id="12" presetID="21" presetClass="entr" presetSubtype="2"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heel(2)">
                                      <p:cBhvr>
                                        <p:cTn id="14" dur="2000"/>
                                        <p:tgtEl>
                                          <p:spTgt spid="1026"/>
                                        </p:tgtEl>
                                      </p:cBhvr>
                                    </p:animEffect>
                                  </p:childTnLst>
                                </p:cTn>
                              </p:par>
                              <p:par>
                                <p:cTn id="15" presetID="21" presetClass="entr" presetSubtype="2"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2)">
                                      <p:cBhvr>
                                        <p:cTn id="17" dur="2000"/>
                                        <p:tgtEl>
                                          <p:spTgt spid="5"/>
                                        </p:tgtEl>
                                      </p:cBhvr>
                                    </p:animEffect>
                                  </p:childTnLst>
                                </p:cTn>
                              </p:par>
                              <p:par>
                                <p:cTn id="18" presetID="21" presetClass="entr" presetSubtype="2"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2)">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5F524D-876D-4D6E-BA21-D0D89B59582A}"/>
              </a:ext>
            </a:extLst>
          </p:cNvPr>
          <p:cNvSpPr/>
          <p:nvPr/>
        </p:nvSpPr>
        <p:spPr>
          <a:xfrm>
            <a:off x="5345723" y="952894"/>
            <a:ext cx="1992853" cy="74651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367AC19-88E6-4FEF-AB8E-02BAD19A63C8}"/>
              </a:ext>
            </a:extLst>
          </p:cNvPr>
          <p:cNvSpPr/>
          <p:nvPr/>
        </p:nvSpPr>
        <p:spPr>
          <a:xfrm>
            <a:off x="5345723" y="1397675"/>
            <a:ext cx="6448712" cy="207599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24519C6-B668-43F4-BFF4-57061ECEA8BC}"/>
              </a:ext>
            </a:extLst>
          </p:cNvPr>
          <p:cNvPicPr>
            <a:picLocks noChangeAspect="1"/>
          </p:cNvPicPr>
          <p:nvPr/>
        </p:nvPicPr>
        <p:blipFill rotWithShape="1">
          <a:blip r:embed="rId2"/>
          <a:srcRect l="15692" t="24808" r="15884" b="21832"/>
          <a:stretch/>
        </p:blipFill>
        <p:spPr>
          <a:xfrm>
            <a:off x="515814" y="1197619"/>
            <a:ext cx="4632985" cy="2231381"/>
          </a:xfrm>
          <a:prstGeom prst="rect">
            <a:avLst/>
          </a:prstGeom>
        </p:spPr>
      </p:pic>
      <p:sp>
        <p:nvSpPr>
          <p:cNvPr id="4" name="Rectangle 3">
            <a:extLst>
              <a:ext uri="{FF2B5EF4-FFF2-40B4-BE49-F238E27FC236}">
                <a16:creationId xmlns:a16="http://schemas.microsoft.com/office/drawing/2014/main" id="{82DB463F-CBF7-4D17-AFBB-3BF722897616}"/>
              </a:ext>
            </a:extLst>
          </p:cNvPr>
          <p:cNvSpPr/>
          <p:nvPr/>
        </p:nvSpPr>
        <p:spPr>
          <a:xfrm>
            <a:off x="5345723" y="1412688"/>
            <a:ext cx="6448712"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it came to pass after these things, that God did tempt Abraham, and said unto him, Abraham: and he said, Behold, here I am.</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he said, Take now thy son, thine only son Isaac, whom thou lovest, and get thee into the land of Moriah; and offer him there for a burnt offering upon one of the mountains which I will tell thee of.</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C7CEFE9-1175-4BD3-891D-CF82AE05574E}"/>
              </a:ext>
            </a:extLst>
          </p:cNvPr>
          <p:cNvSpPr/>
          <p:nvPr/>
        </p:nvSpPr>
        <p:spPr>
          <a:xfrm>
            <a:off x="5377904" y="982736"/>
            <a:ext cx="1992853"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22:1-2</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0F87ABE-9A11-4C71-9159-A9CAE6E96234}"/>
              </a:ext>
            </a:extLst>
          </p:cNvPr>
          <p:cNvSpPr/>
          <p:nvPr/>
        </p:nvSpPr>
        <p:spPr>
          <a:xfrm>
            <a:off x="776117" y="3746693"/>
            <a:ext cx="512614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command Abraham to do?</a:t>
            </a:r>
          </a:p>
        </p:txBody>
      </p:sp>
      <p:sp>
        <p:nvSpPr>
          <p:cNvPr id="7" name="Rectangle 6">
            <a:extLst>
              <a:ext uri="{FF2B5EF4-FFF2-40B4-BE49-F238E27FC236}">
                <a16:creationId xmlns:a16="http://schemas.microsoft.com/office/drawing/2014/main" id="{8E9F2C71-7A6B-4530-98AA-E4B6A9DB5A54}"/>
              </a:ext>
            </a:extLst>
          </p:cNvPr>
          <p:cNvSpPr/>
          <p:nvPr/>
        </p:nvSpPr>
        <p:spPr>
          <a:xfrm>
            <a:off x="776117" y="4234177"/>
            <a:ext cx="1077345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words or phrases in verse 2 can help us understand how difficult this command must have been for Abraham?</a:t>
            </a:r>
          </a:p>
        </p:txBody>
      </p:sp>
      <p:sp>
        <p:nvSpPr>
          <p:cNvPr id="8" name="Rectangle 7">
            <a:extLst>
              <a:ext uri="{FF2B5EF4-FFF2-40B4-BE49-F238E27FC236}">
                <a16:creationId xmlns:a16="http://schemas.microsoft.com/office/drawing/2014/main" id="{F41ABA4F-8088-4046-8A7B-B84297D17FEB}"/>
              </a:ext>
            </a:extLst>
          </p:cNvPr>
          <p:cNvSpPr/>
          <p:nvPr/>
        </p:nvSpPr>
        <p:spPr>
          <a:xfrm>
            <a:off x="827677" y="4998660"/>
            <a:ext cx="1072189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promises had the Lord made to Abraham that would have made sacrificing his son an even more difficult trial of faith than it already was?</a:t>
            </a:r>
          </a:p>
        </p:txBody>
      </p:sp>
      <p:pic>
        <p:nvPicPr>
          <p:cNvPr id="11" name="Picture 10">
            <a:extLst>
              <a:ext uri="{FF2B5EF4-FFF2-40B4-BE49-F238E27FC236}">
                <a16:creationId xmlns:a16="http://schemas.microsoft.com/office/drawing/2014/main" id="{D20694DE-2A2A-4D14-B618-996455ADA286}"/>
              </a:ext>
            </a:extLst>
          </p:cNvPr>
          <p:cNvPicPr>
            <a:picLocks noChangeAspect="1"/>
          </p:cNvPicPr>
          <p:nvPr/>
        </p:nvPicPr>
        <p:blipFill rotWithShape="1">
          <a:blip r:embed="rId2"/>
          <a:srcRect l="15692" t="24808" r="15884" b="21832"/>
          <a:stretch/>
        </p:blipFill>
        <p:spPr>
          <a:xfrm>
            <a:off x="1717460" y="1531628"/>
            <a:ext cx="8369608" cy="4031048"/>
          </a:xfrm>
          <a:prstGeom prst="rect">
            <a:avLst/>
          </a:prstGeom>
        </p:spPr>
      </p:pic>
    </p:spTree>
    <p:extLst>
      <p:ext uri="{BB962C8B-B14F-4D97-AF65-F5344CB8AC3E}">
        <p14:creationId xmlns:p14="http://schemas.microsoft.com/office/powerpoint/2010/main" val="32362610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xit" presetSubtype="10" fill="hold" nodeType="afterEffect">
                                  <p:stCondLst>
                                    <p:cond delay="0"/>
                                  </p:stCondLst>
                                  <p:childTnLst>
                                    <p:anim calcmode="lin" valueType="num">
                                      <p:cBhvr>
                                        <p:cTn id="6" dur="500"/>
                                        <p:tgtEl>
                                          <p:spTgt spid="11"/>
                                        </p:tgtEl>
                                        <p:attrNameLst>
                                          <p:attrName>ppt_w</p:attrName>
                                        </p:attrNameLst>
                                      </p:cBhvr>
                                      <p:tavLst>
                                        <p:tav tm="0">
                                          <p:val>
                                            <p:strVal val="ppt_w"/>
                                          </p:val>
                                        </p:tav>
                                        <p:tav tm="100000">
                                          <p:val>
                                            <p:fltVal val="0"/>
                                          </p:val>
                                        </p:tav>
                                      </p:tavLst>
                                    </p:anim>
                                    <p:anim calcmode="lin" valueType="num">
                                      <p:cBhvr>
                                        <p:cTn id="7" dur="500"/>
                                        <p:tgtEl>
                                          <p:spTgt spid="11"/>
                                        </p:tgtEl>
                                        <p:attrNameLst>
                                          <p:attrName>ppt_h</p:attrName>
                                        </p:attrNameLst>
                                      </p:cBhvr>
                                      <p:tavLst>
                                        <p:tav tm="0">
                                          <p:val>
                                            <p:strVal val="ppt_h"/>
                                          </p:val>
                                        </p:tav>
                                        <p:tav tm="100000">
                                          <p:val>
                                            <p:strVal val="ppt_h"/>
                                          </p:val>
                                        </p:tav>
                                      </p:tavLst>
                                    </p:anim>
                                    <p:set>
                                      <p:cBhvr>
                                        <p:cTn id="8" dur="1" fill="hold">
                                          <p:stCondLst>
                                            <p:cond delay="499"/>
                                          </p:stCondLst>
                                        </p:cTn>
                                        <p:tgtEl>
                                          <p:spTgt spid="11"/>
                                        </p:tgtEl>
                                        <p:attrNameLst>
                                          <p:attrName>style.visibility</p:attrName>
                                        </p:attrNameLst>
                                      </p:cBhvr>
                                      <p:to>
                                        <p:strVal val="hidden"/>
                                      </p:to>
                                    </p:set>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strVal val="#ppt_w+.3"/>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 calcmode="lin" valueType="num">
                                      <p:cBhvr>
                                        <p:cTn id="45" dur="500" fill="hold"/>
                                        <p:tgtEl>
                                          <p:spTgt spid="8"/>
                                        </p:tgtEl>
                                        <p:attrNameLst>
                                          <p:attrName>style.rotation</p:attrName>
                                        </p:attrNameLst>
                                      </p:cBhvr>
                                      <p:tavLst>
                                        <p:tav tm="0">
                                          <p:val>
                                            <p:fltVal val="360"/>
                                          </p:val>
                                        </p:tav>
                                        <p:tav tm="100000">
                                          <p:val>
                                            <p:fltVal val="0"/>
                                          </p:val>
                                        </p:tav>
                                      </p:tavLst>
                                    </p:anim>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483957-79FA-4C21-8DB3-335D8D31D41E}"/>
              </a:ext>
            </a:extLst>
          </p:cNvPr>
          <p:cNvSpPr/>
          <p:nvPr/>
        </p:nvSpPr>
        <p:spPr>
          <a:xfrm>
            <a:off x="-717572" y="-1530708"/>
            <a:ext cx="6096000" cy="646331"/>
          </a:xfrm>
          <a:prstGeom prst="rect">
            <a:avLst/>
          </a:prstGeom>
        </p:spPr>
        <p:txBody>
          <a:bodyPr>
            <a:spAutoFit/>
          </a:bodyPr>
          <a:lstStyle/>
          <a:p>
            <a:pPr algn="just"/>
            <a:r>
              <a:rPr lang="en-US" b="1" dirty="0">
                <a:solidFill>
                  <a:schemeClr val="bg1"/>
                </a:solidFill>
                <a:latin typeface="Arial" panose="020B0604020202020204" pitchFamily="34" charset="0"/>
                <a:cs typeface="Arial" panose="020B0604020202020204" pitchFamily="34" charset="0"/>
              </a:rPr>
              <a:t>What can we learn about Abraham from his response to this heart-wrenching command?</a:t>
            </a:r>
          </a:p>
        </p:txBody>
      </p:sp>
      <p:sp>
        <p:nvSpPr>
          <p:cNvPr id="4" name="Rectangle 3">
            <a:extLst>
              <a:ext uri="{FF2B5EF4-FFF2-40B4-BE49-F238E27FC236}">
                <a16:creationId xmlns:a16="http://schemas.microsoft.com/office/drawing/2014/main" id="{0310C682-0D07-4028-B33E-1F6B21617852}"/>
              </a:ext>
            </a:extLst>
          </p:cNvPr>
          <p:cNvSpPr/>
          <p:nvPr/>
        </p:nvSpPr>
        <p:spPr>
          <a:xfrm>
            <a:off x="5509847" y="3512550"/>
            <a:ext cx="589982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stands out to you about Abraham’s response?</a:t>
            </a:r>
          </a:p>
        </p:txBody>
      </p:sp>
      <p:sp>
        <p:nvSpPr>
          <p:cNvPr id="8" name="Rectangle 7">
            <a:extLst>
              <a:ext uri="{FF2B5EF4-FFF2-40B4-BE49-F238E27FC236}">
                <a16:creationId xmlns:a16="http://schemas.microsoft.com/office/drawing/2014/main" id="{E423D371-8C9C-420C-8111-DE80D0BEF704}"/>
              </a:ext>
            </a:extLst>
          </p:cNvPr>
          <p:cNvSpPr/>
          <p:nvPr/>
        </p:nvSpPr>
        <p:spPr>
          <a:xfrm>
            <a:off x="5549605" y="1183481"/>
            <a:ext cx="1765227" cy="81699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6D2CB15-4832-4F7B-B94B-DF3681EC371A}"/>
              </a:ext>
            </a:extLst>
          </p:cNvPr>
          <p:cNvSpPr/>
          <p:nvPr/>
        </p:nvSpPr>
        <p:spPr>
          <a:xfrm>
            <a:off x="5509847" y="1616764"/>
            <a:ext cx="6096000" cy="147732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s://www.lds.org/bc/content/shared/content/images/gospel-library/manual/PD60004368/0001105crp3.jpg">
            <a:extLst>
              <a:ext uri="{FF2B5EF4-FFF2-40B4-BE49-F238E27FC236}">
                <a16:creationId xmlns:a16="http://schemas.microsoft.com/office/drawing/2014/main" id="{B4DDAF55-4927-4B1E-9D42-D89F55B8D7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277" y="1152939"/>
            <a:ext cx="3288143" cy="42695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2C305BA-3DF7-4315-96CD-5BEF73A545DB}"/>
              </a:ext>
            </a:extLst>
          </p:cNvPr>
          <p:cNvSpPr/>
          <p:nvPr/>
        </p:nvSpPr>
        <p:spPr>
          <a:xfrm>
            <a:off x="5549605" y="1634656"/>
            <a:ext cx="6096000" cy="1477328"/>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 And Abraham rose up early in the morning, and saddled his ass, and took two of his young men with him, and Isaac his son, and clave the wood for the burnt offering, and rose up, and went unto the place of which God had told him.</a:t>
            </a:r>
          </a:p>
        </p:txBody>
      </p:sp>
      <p:sp>
        <p:nvSpPr>
          <p:cNvPr id="5" name="Rectangle 4">
            <a:extLst>
              <a:ext uri="{FF2B5EF4-FFF2-40B4-BE49-F238E27FC236}">
                <a16:creationId xmlns:a16="http://schemas.microsoft.com/office/drawing/2014/main" id="{00A31A72-161E-4B43-956C-B5451310ACC1}"/>
              </a:ext>
            </a:extLst>
          </p:cNvPr>
          <p:cNvSpPr/>
          <p:nvPr/>
        </p:nvSpPr>
        <p:spPr>
          <a:xfrm>
            <a:off x="5549605" y="1234546"/>
            <a:ext cx="1765227"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22:3</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76319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
                                        <p:tgtEl>
                                          <p:spTgt spid="8"/>
                                        </p:tgtEl>
                                      </p:cBhvr>
                                    </p:animEffect>
                                    <p:anim calcmode="lin" valueType="num">
                                      <p:cBhvr>
                                        <p:cTn id="15" dur="400" fill="hold"/>
                                        <p:tgtEl>
                                          <p:spTgt spid="8"/>
                                        </p:tgtEl>
                                        <p:attrNameLst>
                                          <p:attrName>ppt_x</p:attrName>
                                        </p:attrNameLst>
                                      </p:cBhvr>
                                      <p:tavLst>
                                        <p:tav tm="0">
                                          <p:val>
                                            <p:strVal val="#ppt_x"/>
                                          </p:val>
                                        </p:tav>
                                        <p:tav tm="100000">
                                          <p:val>
                                            <p:strVal val="#ppt_x"/>
                                          </p:val>
                                        </p:tav>
                                      </p:tavLst>
                                    </p:anim>
                                    <p:anim calcmode="lin" valueType="num">
                                      <p:cBhvr>
                                        <p:cTn id="16" dur="400" fill="hold"/>
                                        <p:tgtEl>
                                          <p:spTgt spid="8"/>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
                                        <p:tgtEl>
                                          <p:spTgt spid="2"/>
                                        </p:tgtEl>
                                      </p:cBhvr>
                                    </p:animEffect>
                                    <p:anim calcmode="lin" valueType="num">
                                      <p:cBhvr>
                                        <p:cTn id="22" dur="400" fill="hold"/>
                                        <p:tgtEl>
                                          <p:spTgt spid="2"/>
                                        </p:tgtEl>
                                        <p:attrNameLst>
                                          <p:attrName>ppt_x</p:attrName>
                                        </p:attrNameLst>
                                      </p:cBhvr>
                                      <p:tavLst>
                                        <p:tav tm="0">
                                          <p:val>
                                            <p:strVal val="#ppt_x"/>
                                          </p:val>
                                        </p:tav>
                                        <p:tav tm="100000">
                                          <p:val>
                                            <p:strVal val="#ppt_x"/>
                                          </p:val>
                                        </p:tav>
                                      </p:tavLst>
                                    </p:anim>
                                    <p:anim calcmode="lin" valueType="num">
                                      <p:cBhvr>
                                        <p:cTn id="23" dur="400" fill="hold"/>
                                        <p:tgtEl>
                                          <p:spTgt spid="2"/>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
                                        <p:tgtEl>
                                          <p:spTgt spid="7"/>
                                        </p:tgtEl>
                                      </p:cBhvr>
                                    </p:animEffect>
                                    <p:anim calcmode="lin" valueType="num">
                                      <p:cBhvr>
                                        <p:cTn id="29" dur="400" fill="hold"/>
                                        <p:tgtEl>
                                          <p:spTgt spid="7"/>
                                        </p:tgtEl>
                                        <p:attrNameLst>
                                          <p:attrName>ppt_x</p:attrName>
                                        </p:attrNameLst>
                                      </p:cBhvr>
                                      <p:tavLst>
                                        <p:tav tm="0">
                                          <p:val>
                                            <p:strVal val="#ppt_x"/>
                                          </p:val>
                                        </p:tav>
                                        <p:tav tm="100000">
                                          <p:val>
                                            <p:strVal val="#ppt_x"/>
                                          </p:val>
                                        </p:tav>
                                      </p:tavLst>
                                    </p:anim>
                                    <p:anim calcmode="lin" valueType="num">
                                      <p:cBhvr>
                                        <p:cTn id="30" dur="400" fill="hold"/>
                                        <p:tgtEl>
                                          <p:spTgt spid="7"/>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6" presetClass="path" presetSubtype="0" accel="50000" decel="50000" fill="hold" grpId="0" nodeType="clickEffect">
                                  <p:stCondLst>
                                    <p:cond delay="0"/>
                                  </p:stCondLst>
                                  <p:childTnLst>
                                    <p:animMotion origin="layout" path="M -0.00013 -4.07407E-6 L -0.00013 0.41899 C -0.00013 0.60672 0.1414 0.8382 0.25625 0.8382 L 0.51211 0.8382 " pathEditMode="relative" rAng="0" ptsTypes="AAAA">
                                      <p:cBhvr>
                                        <p:cTn id="43" dur="2000" fill="hold"/>
                                        <p:tgtEl>
                                          <p:spTgt spid="6"/>
                                        </p:tgtEl>
                                        <p:attrNameLst>
                                          <p:attrName>ppt_x</p:attrName>
                                          <p:attrName>ppt_y</p:attrName>
                                        </p:attrNameLst>
                                      </p:cBhvr>
                                      <p:rCtr x="25612" y="41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8" grpId="0" animBg="1"/>
      <p:bldP spid="7" grpId="0" animBg="1"/>
      <p:bldP spid="2"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5</TotalTime>
  <Words>1257</Words>
  <Application>Microsoft Office PowerPoint</Application>
  <PresentationFormat>Widescreen</PresentationFormat>
  <Paragraphs>78</Paragraphs>
  <Slides>17</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Ebrima</vt:lpstr>
      <vt:lpstr>Microsoft Tai Le</vt:lpstr>
      <vt:lpstr>Open Sans</vt:lpstr>
      <vt:lpstr>Rockwell</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3888</cp:revision>
  <dcterms:created xsi:type="dcterms:W3CDTF">2018-08-29T04:26:39Z</dcterms:created>
  <dcterms:modified xsi:type="dcterms:W3CDTF">2022-01-20T21:04:18Z</dcterms:modified>
</cp:coreProperties>
</file>