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78" r:id="rId3"/>
    <p:sldId id="379" r:id="rId4"/>
    <p:sldId id="380" r:id="rId5"/>
    <p:sldId id="381" r:id="rId6"/>
    <p:sldId id="382" r:id="rId7"/>
    <p:sldId id="383" r:id="rId8"/>
    <p:sldId id="384" r:id="rId9"/>
    <p:sldId id="385" r:id="rId10"/>
    <p:sldId id="386" r:id="rId11"/>
    <p:sldId id="38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0BA2C5"/>
    <a:srgbClr val="B9DF63"/>
    <a:srgbClr val="FF6600"/>
    <a:srgbClr val="6F7CBF"/>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0n1RnsLbvE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1D15BD-1E7D-4910-A39F-C22F67CC3CA1}"/>
              </a:ext>
            </a:extLst>
          </p:cNvPr>
          <p:cNvSpPr/>
          <p:nvPr/>
        </p:nvSpPr>
        <p:spPr>
          <a:xfrm>
            <a:off x="503583" y="689112"/>
            <a:ext cx="10774017" cy="58528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4F17330-64C1-488E-9915-20EFF077B377}"/>
              </a:ext>
            </a:extLst>
          </p:cNvPr>
          <p:cNvSpPr/>
          <p:nvPr/>
        </p:nvSpPr>
        <p:spPr>
          <a:xfrm>
            <a:off x="649356" y="848139"/>
            <a:ext cx="10628244" cy="5693866"/>
          </a:xfrm>
          <a:prstGeom prst="rect">
            <a:avLst/>
          </a:prstGeom>
        </p:spPr>
        <p:txBody>
          <a:bodyPr wrap="square">
            <a:spAutoFit/>
          </a:bodyPr>
          <a:lstStyle/>
          <a:p>
            <a:pPr algn="just" fontAlgn="base"/>
            <a:r>
              <a:rPr lang="en-US" sz="1400" dirty="0">
                <a:solidFill>
                  <a:schemeClr val="bg1"/>
                </a:solidFill>
                <a:latin typeface="Open Sans"/>
              </a:rPr>
              <a:t>			“Some years ago, John was accepted at a prestigious Japanese university. …</a:t>
            </a:r>
          </a:p>
          <a:p>
            <a:pPr algn="just" fontAlgn="base"/>
            <a:r>
              <a:rPr lang="en-US" sz="1400" dirty="0">
                <a:solidFill>
                  <a:schemeClr val="bg1"/>
                </a:solidFill>
                <a:latin typeface="Open Sans"/>
              </a:rPr>
              <a:t>			“Soon after John’s arrival, word of a party to be held on the rooftop of a private residence spread among the 				 foreign student population. That evening, John and two friends made their way to the advertised address.</a:t>
            </a:r>
          </a:p>
          <a:p>
            <a:pPr algn="just" fontAlgn="base"/>
            <a:r>
              <a:rPr lang="en-US" sz="1400" dirty="0">
                <a:solidFill>
                  <a:schemeClr val="bg1"/>
                </a:solidFill>
                <a:latin typeface="Open Sans"/>
              </a:rPr>
              <a:t>			“Following an elevator ride to the top floor of the building, John and his friends … began mingling with the others. 			 As the night wore on, the atmosphere changed. The noise, music volume, and alcohol amplified, as did John’s 				 uneasiness. Then suddenly someone began organizing the students into a large circle with the intent of sharing 			 marijuana cigarettes. John grimaced and quickly informed his two friends that it was time to leave. Almost in 				 ridicule, one of them replied, ‘John, this is easy—we’ll just stand in the circle, and when it is our turn, we’ll just pass 			 it along rather than smoke it. That way we won’t have to embarrass ourselves in front of everyone by leaving.’ This 			 sounded easy to John, but it did not sound right. He knew he had to announce his intention and act. In a moment 			 he mustered his courage and told them that they could do as they wished, but he was leaving. One friend decided   to stay and joined the circle; the other reluctantly followed John down the stairs to board the elevator. Much to their surprise, when the elevator doors opened, Japanese police officers poured out and hurried to ascend the stairs to the rooftop. John and his friend boarded the elevator and departed.</a:t>
            </a:r>
          </a:p>
          <a:p>
            <a:pPr algn="just" fontAlgn="base"/>
            <a:r>
              <a:rPr lang="en-US" sz="1400" dirty="0">
                <a:solidFill>
                  <a:schemeClr val="bg1"/>
                </a:solidFill>
                <a:latin typeface="Open Sans"/>
              </a:rPr>
              <a:t>“When the police appeared at the top of the stairs, the students quickly threw the illegal drugs off the roof so they wouldn’t be caught. After securing the stairway, however, the officers lined up everyone on the roof and asked each student to extend both hands. The officers then walked down the line, carefully smelling each student’s thumbs and index fingers. All who had held the marijuana, whether they had smoked it or not, were presumed guilty, and there were huge consequences. Almost without exception, the students who had remained on the rooftop were expelled from their respective universities. …</a:t>
            </a:r>
          </a:p>
          <a:p>
            <a:pPr algn="just" fontAlgn="base"/>
            <a:r>
              <a:rPr lang="en-US" sz="1400" dirty="0">
                <a:solidFill>
                  <a:schemeClr val="bg1"/>
                </a:solidFill>
                <a:latin typeface="Open Sans"/>
              </a:rPr>
              <a:t>“… As for John, the consequences in his life have been immeasurable. His time in Japan that year led him to a happy marriage and the subsequent birth of two sons. He has been a very successful businessman and recently became a professor at a Japanese university. Imagine how different his life would have been had he not had the courage to leave the party on that important evening in Japan. …</a:t>
            </a:r>
          </a:p>
          <a:p>
            <a:pPr algn="just" fontAlgn="base"/>
            <a:r>
              <a:rPr lang="en-US" sz="1400" dirty="0">
                <a:solidFill>
                  <a:schemeClr val="bg1"/>
                </a:solidFill>
                <a:latin typeface="Open Sans"/>
              </a:rPr>
              <a:t>“… There will be times when you, like John, will have to demonstrate your righteous courage in plain view of your peers, the consequence of which may be ridicule and embarrassment. … Be courageous! Be strong!” (Gary E. Stevenson, “Be Valiant in Courage, Strength, and Activity,” </a:t>
            </a:r>
            <a:r>
              <a:rPr lang="en-US" sz="1400" i="1" dirty="0">
                <a:solidFill>
                  <a:schemeClr val="bg1"/>
                </a:solidFill>
                <a:latin typeface="Georgia" panose="02040502050405020303" pitchFamily="18" charset="0"/>
              </a:rPr>
              <a:t>Ensign</a:t>
            </a:r>
            <a:r>
              <a:rPr lang="en-US" sz="1400" dirty="0">
                <a:solidFill>
                  <a:schemeClr val="bg1"/>
                </a:solidFill>
                <a:latin typeface="Open Sans"/>
              </a:rPr>
              <a:t> or </a:t>
            </a:r>
            <a:r>
              <a:rPr lang="en-US" sz="1400" i="1" dirty="0">
                <a:solidFill>
                  <a:schemeClr val="bg1"/>
                </a:solidFill>
                <a:latin typeface="Georgia" panose="02040502050405020303" pitchFamily="18" charset="0"/>
              </a:rPr>
              <a:t>Liahona,</a:t>
            </a:r>
            <a:r>
              <a:rPr lang="en-US" sz="1400" dirty="0">
                <a:solidFill>
                  <a:schemeClr val="bg1"/>
                </a:solidFill>
                <a:latin typeface="Open Sans"/>
              </a:rPr>
              <a:t> Nov. 2012, 51–52).</a:t>
            </a:r>
            <a:endParaRPr lang="en-US" sz="1400" b="0" i="0" dirty="0">
              <a:solidFill>
                <a:schemeClr val="bg1"/>
              </a:solidFill>
              <a:effectLst/>
              <a:latin typeface="Open Sans"/>
            </a:endParaRPr>
          </a:p>
        </p:txBody>
      </p:sp>
      <p:sp>
        <p:nvSpPr>
          <p:cNvPr id="4" name="AutoShape 2" descr="Gary E. Stevenson">
            <a:extLst>
              <a:ext uri="{FF2B5EF4-FFF2-40B4-BE49-F238E27FC236}">
                <a16:creationId xmlns:a16="http://schemas.microsoft.com/office/drawing/2014/main" id="{CB90DBB1-A4F8-4B63-A9C8-1D49856992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ishop Gary E. Stevenson">
            <a:extLst>
              <a:ext uri="{FF2B5EF4-FFF2-40B4-BE49-F238E27FC236}">
                <a16:creationId xmlns:a16="http://schemas.microsoft.com/office/drawing/2014/main" id="{8B3365B3-DA36-4EF6-93E4-A80F4D96B82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ishop Gary E. Stevenson">
            <a:extLst>
              <a:ext uri="{FF2B5EF4-FFF2-40B4-BE49-F238E27FC236}">
                <a16:creationId xmlns:a16="http://schemas.microsoft.com/office/drawing/2014/main" id="{DBA621DA-D39B-44DC-876D-58325506721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1856D99-FA3C-4991-B2D3-AB07EF57B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26" y="960185"/>
            <a:ext cx="1285461" cy="1595097"/>
          </a:xfrm>
          <a:prstGeom prst="rect">
            <a:avLst/>
          </a:prstGeom>
        </p:spPr>
      </p:pic>
      <p:sp>
        <p:nvSpPr>
          <p:cNvPr id="10" name="Rectangle 9">
            <a:extLst>
              <a:ext uri="{FF2B5EF4-FFF2-40B4-BE49-F238E27FC236}">
                <a16:creationId xmlns:a16="http://schemas.microsoft.com/office/drawing/2014/main" id="{E18A799B-7FAC-4062-867F-9ED4F089B6D5}"/>
              </a:ext>
            </a:extLst>
          </p:cNvPr>
          <p:cNvSpPr/>
          <p:nvPr/>
        </p:nvSpPr>
        <p:spPr>
          <a:xfrm>
            <a:off x="732766" y="2714309"/>
            <a:ext cx="1430200"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Gary E. Stevenson</a:t>
            </a:r>
          </a:p>
        </p:txBody>
      </p:sp>
    </p:spTree>
    <p:extLst>
      <p:ext uri="{BB962C8B-B14F-4D97-AF65-F5344CB8AC3E}">
        <p14:creationId xmlns:p14="http://schemas.microsoft.com/office/powerpoint/2010/main" val="1649274774"/>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Gary E. Stevenson">
            <a:extLst>
              <a:ext uri="{FF2B5EF4-FFF2-40B4-BE49-F238E27FC236}">
                <a16:creationId xmlns:a16="http://schemas.microsoft.com/office/drawing/2014/main" id="{CB90DBB1-A4F8-4B63-A9C8-1D49856992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ishop Gary E. Stevenson">
            <a:extLst>
              <a:ext uri="{FF2B5EF4-FFF2-40B4-BE49-F238E27FC236}">
                <a16:creationId xmlns:a16="http://schemas.microsoft.com/office/drawing/2014/main" id="{8B3365B3-DA36-4EF6-93E4-A80F4D96B82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ishop Gary E. Stevenson">
            <a:extLst>
              <a:ext uri="{FF2B5EF4-FFF2-40B4-BE49-F238E27FC236}">
                <a16:creationId xmlns:a16="http://schemas.microsoft.com/office/drawing/2014/main" id="{DBA621DA-D39B-44DC-876D-58325506721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Online Media 1" title="Leave the Party">
            <a:hlinkClick r:id="" action="ppaction://media"/>
            <a:extLst>
              <a:ext uri="{FF2B5EF4-FFF2-40B4-BE49-F238E27FC236}">
                <a16:creationId xmlns:a16="http://schemas.microsoft.com/office/drawing/2014/main" id="{9DC68768-65B0-49DD-BE36-0EE5A9924280}"/>
              </a:ext>
            </a:extLst>
          </p:cNvPr>
          <p:cNvPicPr>
            <a:picLocks noRot="1" noChangeAspect="1"/>
          </p:cNvPicPr>
          <p:nvPr>
            <a:videoFile r:link="rId1"/>
          </p:nvPr>
        </p:nvPicPr>
        <p:blipFill>
          <a:blip r:embed="rId3"/>
          <a:stretch>
            <a:fillRect/>
          </a:stretch>
        </p:blipFill>
        <p:spPr>
          <a:xfrm>
            <a:off x="1607930" y="1056861"/>
            <a:ext cx="8976139" cy="50490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46404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26</a:t>
            </a:r>
          </a:p>
        </p:txBody>
      </p:sp>
      <p:sp>
        <p:nvSpPr>
          <p:cNvPr id="4" name="Rectangle 3">
            <a:extLst>
              <a:ext uri="{FF2B5EF4-FFF2-40B4-BE49-F238E27FC236}">
                <a16:creationId xmlns:a16="http://schemas.microsoft.com/office/drawing/2014/main" id="{A3D4F118-6B19-45A1-8C74-072000E8D818}"/>
              </a:ext>
            </a:extLst>
          </p:cNvPr>
          <p:cNvSpPr/>
          <p:nvPr/>
        </p:nvSpPr>
        <p:spPr>
          <a:xfrm>
            <a:off x="3182382" y="2644170"/>
            <a:ext cx="5827236" cy="1569660"/>
          </a:xfrm>
          <a:prstGeom prst="rect">
            <a:avLst/>
          </a:prstGeom>
        </p:spPr>
        <p:txBody>
          <a:bodyPr wrap="none">
            <a:spAutoFit/>
          </a:bodyPr>
          <a:lstStyle/>
          <a:p>
            <a:pPr fontAlgn="base"/>
            <a:r>
              <a:rPr lang="en-US" sz="9600" b="1" dirty="0">
                <a:solidFill>
                  <a:schemeClr val="bg1"/>
                </a:solidFill>
                <a:latin typeface="Ink Free" panose="03080402000500000000" pitchFamily="66" charset="0"/>
                <a:cs typeface="Nirmala UI" panose="020B0502040204020203" pitchFamily="34" charset="0"/>
              </a:rPr>
              <a:t>Genesis 19</a:t>
            </a:r>
            <a:endParaRPr lang="en-US" sz="9600" b="1" i="0" dirty="0">
              <a:solidFill>
                <a:schemeClr val="bg1"/>
              </a:solidFill>
              <a:effectLst/>
              <a:latin typeface="Ink Free" panose="03080402000500000000" pitchFamily="66" charset="0"/>
              <a:cs typeface="Nirmala UI" panose="020B0502040204020203" pitchFamily="34" charset="0"/>
            </a:endParaRPr>
          </a:p>
        </p:txBody>
      </p:sp>
      <p:sp>
        <p:nvSpPr>
          <p:cNvPr id="5" name="Rectangle 4">
            <a:extLst>
              <a:ext uri="{FF2B5EF4-FFF2-40B4-BE49-F238E27FC236}">
                <a16:creationId xmlns:a16="http://schemas.microsoft.com/office/drawing/2014/main" id="{80C49EA8-AE4C-45C7-8712-94F59DB2EC94}"/>
              </a:ext>
            </a:extLst>
          </p:cNvPr>
          <p:cNvSpPr/>
          <p:nvPr/>
        </p:nvSpPr>
        <p:spPr>
          <a:xfrm>
            <a:off x="4415892" y="2967335"/>
            <a:ext cx="3360215" cy="923330"/>
          </a:xfrm>
          <a:prstGeom prst="rect">
            <a:avLst/>
          </a:prstGeom>
        </p:spPr>
        <p:txBody>
          <a:bodyPr wrap="none">
            <a:spAutoFit/>
          </a:bodyPr>
          <a:lstStyle/>
          <a:p>
            <a:pPr fontAlgn="base"/>
            <a:r>
              <a:rPr lang="en-US" sz="5400" b="1" dirty="0">
                <a:solidFill>
                  <a:schemeClr val="bg1"/>
                </a:solidFill>
                <a:latin typeface="Ink Free" panose="03080402000500000000" pitchFamily="66" charset="0"/>
                <a:cs typeface="Nirmala UI" panose="020B0502040204020203" pitchFamily="34" charset="0"/>
              </a:rPr>
              <a:t>Genesis 19</a:t>
            </a:r>
            <a:endParaRPr lang="en-US" sz="5400" b="1" i="0" dirty="0">
              <a:solidFill>
                <a:schemeClr val="bg1"/>
              </a:solidFill>
              <a:effectLst/>
              <a:latin typeface="Ink Free" panose="03080402000500000000" pitchFamily="66" charset="0"/>
              <a:cs typeface="Nirmala UI" panose="020B0502040204020203" pitchFamily="34" charset="0"/>
            </a:endParaRPr>
          </a:p>
        </p:txBody>
      </p:sp>
    </p:spTree>
    <p:extLst>
      <p:ext uri="{BB962C8B-B14F-4D97-AF65-F5344CB8AC3E}">
        <p14:creationId xmlns:p14="http://schemas.microsoft.com/office/powerpoint/2010/main" val="1035974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EE64DA-7AE7-4BF8-8D73-31436DEE4B9A}"/>
              </a:ext>
            </a:extLst>
          </p:cNvPr>
          <p:cNvSpPr/>
          <p:nvPr/>
        </p:nvSpPr>
        <p:spPr>
          <a:xfrm>
            <a:off x="2108616" y="2367171"/>
            <a:ext cx="7974767" cy="2123658"/>
          </a:xfrm>
          <a:prstGeom prst="rect">
            <a:avLst/>
          </a:prstGeom>
        </p:spPr>
        <p:txBody>
          <a:bodyPr wrap="square">
            <a:spAutoFit/>
          </a:bodyPr>
          <a:lstStyle/>
          <a:p>
            <a:pPr algn="ctr" fontAlgn="base"/>
            <a:r>
              <a:rPr lang="en-US" sz="4400" b="1" dirty="0">
                <a:solidFill>
                  <a:schemeClr val="bg1"/>
                </a:solidFill>
                <a:latin typeface="MS UI Gothic" panose="020B0600070205080204" pitchFamily="34" charset="-128"/>
                <a:ea typeface="MS UI Gothic" panose="020B0600070205080204" pitchFamily="34" charset="-128"/>
              </a:rPr>
              <a:t>“Holy messengers remove Lot’s family from Sodom before God destroys Sodom and Gomorrah”</a:t>
            </a:r>
            <a:endParaRPr lang="en-US" sz="4400" b="1" dirty="0">
              <a:solidFill>
                <a:schemeClr val="bg1"/>
              </a:solidFill>
              <a:effectLst/>
              <a:latin typeface="MS UI Gothic" panose="020B0600070205080204" pitchFamily="34" charset="-128"/>
              <a:ea typeface="MS UI Gothic" panose="020B0600070205080204" pitchFamily="34" charset="-128"/>
            </a:endParaRPr>
          </a:p>
        </p:txBody>
      </p:sp>
      <p:sp>
        <p:nvSpPr>
          <p:cNvPr id="4" name="Rectangle 3">
            <a:extLst>
              <a:ext uri="{FF2B5EF4-FFF2-40B4-BE49-F238E27FC236}">
                <a16:creationId xmlns:a16="http://schemas.microsoft.com/office/drawing/2014/main" id="{A87A0099-BB42-434D-8493-1E9A4BB44762}"/>
              </a:ext>
            </a:extLst>
          </p:cNvPr>
          <p:cNvSpPr/>
          <p:nvPr/>
        </p:nvSpPr>
        <p:spPr>
          <a:xfrm>
            <a:off x="1422087" y="968273"/>
            <a:ext cx="2529860"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19:1-29</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6595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3AA92C-04B0-45B3-92AB-B16D76676A38}"/>
              </a:ext>
            </a:extLst>
          </p:cNvPr>
          <p:cNvSpPr/>
          <p:nvPr/>
        </p:nvSpPr>
        <p:spPr>
          <a:xfrm>
            <a:off x="789484" y="3187811"/>
            <a:ext cx="10103370" cy="175432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0F2E75-8FA9-4633-A563-A75ED9D5E2A1}"/>
              </a:ext>
            </a:extLst>
          </p:cNvPr>
          <p:cNvSpPr/>
          <p:nvPr/>
        </p:nvSpPr>
        <p:spPr>
          <a:xfrm>
            <a:off x="811968" y="2271777"/>
            <a:ext cx="2069796" cy="6463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BB55C4F4-51C6-44BD-9B43-93C08DEC4F54}"/>
              </a:ext>
            </a:extLst>
          </p:cNvPr>
          <p:cNvSpPr/>
          <p:nvPr/>
        </p:nvSpPr>
        <p:spPr>
          <a:xfrm>
            <a:off x="787612" y="2657567"/>
            <a:ext cx="10103370" cy="622443"/>
          </a:xfrm>
          <a:prstGeom prst="round2Diag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º</a:t>
            </a:r>
          </a:p>
        </p:txBody>
      </p:sp>
      <p:sp>
        <p:nvSpPr>
          <p:cNvPr id="2" name="Rectangle 1">
            <a:extLst>
              <a:ext uri="{FF2B5EF4-FFF2-40B4-BE49-F238E27FC236}">
                <a16:creationId xmlns:a16="http://schemas.microsoft.com/office/drawing/2014/main" id="{4C81BD7A-B36F-48C9-925E-ED2DEDBA6422}"/>
              </a:ext>
            </a:extLst>
          </p:cNvPr>
          <p:cNvSpPr/>
          <p:nvPr/>
        </p:nvSpPr>
        <p:spPr>
          <a:xfrm>
            <a:off x="2026170" y="779683"/>
            <a:ext cx="8139659" cy="1200329"/>
          </a:xfrm>
          <a:prstGeom prst="rect">
            <a:avLst/>
          </a:prstGeom>
        </p:spPr>
        <p:txBody>
          <a:bodyPr wrap="square">
            <a:spAutoFit/>
          </a:bodyPr>
          <a:lstStyle/>
          <a:p>
            <a:pPr algn="ctr"/>
            <a:r>
              <a:rPr lang="en-US" sz="2400" i="1" dirty="0">
                <a:solidFill>
                  <a:schemeClr val="bg1"/>
                </a:solidFill>
                <a:effectLst>
                  <a:outerShdw blurRad="38100" dist="38100" dir="2700000" algn="tl">
                    <a:srgbClr val="000000">
                      <a:alpha val="43137"/>
                    </a:srgbClr>
                  </a:outerShdw>
                </a:effectLst>
                <a:latin typeface="Open Sans"/>
              </a:rPr>
              <a:t>Have you ever heard of someone who had something bad happen to them because they were in the wrong place or with people who were making inappropriate choices?</a:t>
            </a:r>
            <a:endParaRPr lang="en-US" sz="2400" i="1"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D759792A-515D-4A1A-8C01-87B174C04879}"/>
              </a:ext>
            </a:extLst>
          </p:cNvPr>
          <p:cNvSpPr/>
          <p:nvPr/>
        </p:nvSpPr>
        <p:spPr>
          <a:xfrm>
            <a:off x="785740" y="2619948"/>
            <a:ext cx="100370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there came two angels to Sodom at even; and Lot sat in the gate of Sodom: and Lot seeing them rose up to meet them; and he bowed himself with his face toward the ground;</a:t>
            </a:r>
          </a:p>
        </p:txBody>
      </p:sp>
      <p:sp>
        <p:nvSpPr>
          <p:cNvPr id="5" name="Rectangle 4">
            <a:extLst>
              <a:ext uri="{FF2B5EF4-FFF2-40B4-BE49-F238E27FC236}">
                <a16:creationId xmlns:a16="http://schemas.microsoft.com/office/drawing/2014/main" id="{4D0B236F-4E98-44F2-AF16-FACE772C7412}"/>
              </a:ext>
            </a:extLst>
          </p:cNvPr>
          <p:cNvSpPr/>
          <p:nvPr/>
        </p:nvSpPr>
        <p:spPr>
          <a:xfrm>
            <a:off x="803756" y="229468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19:1, 4-7</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44A5A8-34AB-4E62-9E7E-3EF2AE7EACB6}"/>
              </a:ext>
            </a:extLst>
          </p:cNvPr>
          <p:cNvSpPr/>
          <p:nvPr/>
        </p:nvSpPr>
        <p:spPr>
          <a:xfrm>
            <a:off x="805721" y="3191666"/>
            <a:ext cx="1007089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But before they lay down, the men of the city, even the men of Sodom, compassed the house round, both old and young, all the people from every quarter: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they called unto Lot, and said unto him, Where are the men which came in to thee this night? bring them out unto us, that we may know them.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Lot went out at the door unto them, and shut the door after him,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said, I pray you, brethren, do not so wickedly.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8F7E11D-FC0D-46DB-9A88-177941D3714F}"/>
              </a:ext>
            </a:extLst>
          </p:cNvPr>
          <p:cNvSpPr/>
          <p:nvPr/>
        </p:nvSpPr>
        <p:spPr>
          <a:xfrm>
            <a:off x="803756" y="5130216"/>
            <a:ext cx="49365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men of Sodom request of Lot?</a:t>
            </a:r>
          </a:p>
        </p:txBody>
      </p:sp>
      <p:sp>
        <p:nvSpPr>
          <p:cNvPr id="11" name="Rectangle 10">
            <a:extLst>
              <a:ext uri="{FF2B5EF4-FFF2-40B4-BE49-F238E27FC236}">
                <a16:creationId xmlns:a16="http://schemas.microsoft.com/office/drawing/2014/main" id="{859EFC95-A05D-48EC-9DFA-E04B03C9CB26}"/>
              </a:ext>
            </a:extLst>
          </p:cNvPr>
          <p:cNvSpPr/>
          <p:nvPr/>
        </p:nvSpPr>
        <p:spPr>
          <a:xfrm>
            <a:off x="811967" y="5499548"/>
            <a:ext cx="101033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 actions of the men of Sodom help demonstrate the wickedness of the people in this city?</a:t>
            </a:r>
          </a:p>
        </p:txBody>
      </p:sp>
    </p:spTree>
    <p:extLst>
      <p:ext uri="{BB962C8B-B14F-4D97-AF65-F5344CB8AC3E}">
        <p14:creationId xmlns:p14="http://schemas.microsoft.com/office/powerpoint/2010/main" val="208938724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3)">
                                      <p:cBhvr>
                                        <p:cTn id="10" dur="2000"/>
                                        <p:tgtEl>
                                          <p:spTgt spid="7"/>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3)">
                                      <p:cBhvr>
                                        <p:cTn id="13" dur="2000"/>
                                        <p:tgtEl>
                                          <p:spTgt spid="5"/>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3)">
                                      <p:cBhvr>
                                        <p:cTn id="16" dur="2000"/>
                                        <p:tgtEl>
                                          <p:spTgt spid="6"/>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3)">
                                      <p:cBhvr>
                                        <p:cTn id="19" dur="2000"/>
                                        <p:tgtEl>
                                          <p:spTgt spid="9"/>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3)">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3"/>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4" grpId="0"/>
      <p:bldP spid="5"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A95D67-7F10-47CA-9EDA-B9AC5930E9E8}"/>
              </a:ext>
            </a:extLst>
          </p:cNvPr>
          <p:cNvSpPr/>
          <p:nvPr/>
        </p:nvSpPr>
        <p:spPr>
          <a:xfrm>
            <a:off x="803756" y="1526193"/>
            <a:ext cx="9796569" cy="31207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704436-7989-42D6-A6D5-B447209D208D}"/>
              </a:ext>
            </a:extLst>
          </p:cNvPr>
          <p:cNvSpPr/>
          <p:nvPr/>
        </p:nvSpPr>
        <p:spPr>
          <a:xfrm>
            <a:off x="803756" y="779683"/>
            <a:ext cx="2764713" cy="7465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6745615-A262-4C3B-9EED-B3C932C48A48}"/>
              </a:ext>
            </a:extLst>
          </p:cNvPr>
          <p:cNvSpPr/>
          <p:nvPr/>
        </p:nvSpPr>
        <p:spPr>
          <a:xfrm>
            <a:off x="803756" y="1152939"/>
            <a:ext cx="9796569" cy="120032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A0D8031-DEB3-4778-80BB-A8C6CBA81A66}"/>
              </a:ext>
            </a:extLst>
          </p:cNvPr>
          <p:cNvSpPr/>
          <p:nvPr/>
        </p:nvSpPr>
        <p:spPr>
          <a:xfrm>
            <a:off x="822741" y="1171665"/>
            <a:ext cx="975859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And the men said unto Lot, Hast thou here any besides? son in law, and thy sons, and thy daughters, and whatsoever thou hast in the city, bring them out of this place: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For we will destroy this place, because the cry of them is waxen great before the face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sent us to destroy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A838C6C-73A4-4399-88AE-05AC3535FD48}"/>
              </a:ext>
            </a:extLst>
          </p:cNvPr>
          <p:cNvSpPr/>
          <p:nvPr/>
        </p:nvSpPr>
        <p:spPr>
          <a:xfrm>
            <a:off x="822741" y="77968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19:12-13</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809703-7F3E-4698-B833-A34A0DDDA885}"/>
              </a:ext>
            </a:extLst>
          </p:cNvPr>
          <p:cNvSpPr/>
          <p:nvPr/>
        </p:nvSpPr>
        <p:spPr>
          <a:xfrm>
            <a:off x="2665658" y="787343"/>
            <a:ext cx="90281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14-16</a:t>
            </a:r>
            <a:endParaRPr lang="en-US" b="1"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A965076-79F2-4B72-AAC5-706FEE6E9128}"/>
              </a:ext>
            </a:extLst>
          </p:cNvPr>
          <p:cNvSpPr/>
          <p:nvPr/>
        </p:nvSpPr>
        <p:spPr>
          <a:xfrm>
            <a:off x="822741" y="2272705"/>
            <a:ext cx="975859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Lot went out, and spake unto his sons in law, which married his daughters, and said, Up, get you out of this place;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destroy this city. But he seemed as one that mocked unto his sons in law.</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when the morning arose, then the angels hastened Lot, saying, Arise, take thy wife, and thy two daughters, which are here; lest thou be consumed in the iniquity of the city.</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while he lingered, the men laid hold upon his hand, and upon the hand of his wife, and upon the hand of his two daughters;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being merciful unto him: and they brought him forth, and set him without the city.</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A06E4CE-6708-4333-97AD-08C29098FE46}"/>
              </a:ext>
            </a:extLst>
          </p:cNvPr>
          <p:cNvSpPr/>
          <p:nvPr/>
        </p:nvSpPr>
        <p:spPr>
          <a:xfrm>
            <a:off x="822741" y="4747130"/>
            <a:ext cx="97585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in these verses that Lot and his family were reluctant to leave Sodom?</a:t>
            </a:r>
          </a:p>
        </p:txBody>
      </p:sp>
    </p:spTree>
    <p:extLst>
      <p:ext uri="{BB962C8B-B14F-4D97-AF65-F5344CB8AC3E}">
        <p14:creationId xmlns:p14="http://schemas.microsoft.com/office/powerpoint/2010/main" val="2886198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548DA6E-293E-40B8-B561-5428F2306339}"/>
              </a:ext>
            </a:extLst>
          </p:cNvPr>
          <p:cNvSpPr/>
          <p:nvPr/>
        </p:nvSpPr>
        <p:spPr>
          <a:xfrm>
            <a:off x="2499873" y="2698116"/>
            <a:ext cx="7863319" cy="249253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15D636-6C28-44BC-8CAA-7C658282FFB3}"/>
              </a:ext>
            </a:extLst>
          </p:cNvPr>
          <p:cNvSpPr/>
          <p:nvPr/>
        </p:nvSpPr>
        <p:spPr>
          <a:xfrm>
            <a:off x="914400" y="719723"/>
            <a:ext cx="2069797"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49D757E-BDC8-42F2-AAB6-139963EA81AA}"/>
              </a:ext>
            </a:extLst>
          </p:cNvPr>
          <p:cNvSpPr/>
          <p:nvPr/>
        </p:nvSpPr>
        <p:spPr>
          <a:xfrm>
            <a:off x="914400" y="1120676"/>
            <a:ext cx="9833548" cy="14773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8975187-CEB1-427A-A53C-8BA7800524E4}"/>
              </a:ext>
            </a:extLst>
          </p:cNvPr>
          <p:cNvSpPr/>
          <p:nvPr/>
        </p:nvSpPr>
        <p:spPr>
          <a:xfrm>
            <a:off x="914400" y="1120676"/>
            <a:ext cx="983354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Then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rained upon Sodom and upon Gomorrah brimstone and fire from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out of heaven;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he overthrew those cities, and all the plain, and all the inhabitants of the cities, and that which grew upon the ground.</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 But his wife looked back from behind him, and she became a pillar of salt.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E60711E-7174-4F9C-A951-5CB94DD59F17}"/>
              </a:ext>
            </a:extLst>
          </p:cNvPr>
          <p:cNvSpPr/>
          <p:nvPr/>
        </p:nvSpPr>
        <p:spPr>
          <a:xfrm>
            <a:off x="914400" y="77968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19:24-26</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3C6C9F5-758E-4D8C-9F40-63C8B236465D}"/>
              </a:ext>
            </a:extLst>
          </p:cNvPr>
          <p:cNvSpPr/>
          <p:nvPr/>
        </p:nvSpPr>
        <p:spPr>
          <a:xfrm>
            <a:off x="4090788" y="2882329"/>
            <a:ext cx="6096000" cy="2308324"/>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“Apparently what was wrong with Lot’s wife was that she wasn’t just </a:t>
            </a:r>
            <a:r>
              <a:rPr lang="en-US" i="1" dirty="0">
                <a:solidFill>
                  <a:schemeClr val="bg1"/>
                </a:solidFill>
                <a:latin typeface="Arial" panose="020B0604020202020204" pitchFamily="34" charset="0"/>
                <a:cs typeface="Arial" panose="020B0604020202020204" pitchFamily="34" charset="0"/>
              </a:rPr>
              <a:t>looking</a:t>
            </a:r>
            <a:r>
              <a:rPr lang="en-US" dirty="0">
                <a:solidFill>
                  <a:schemeClr val="bg1"/>
                </a:solidFill>
                <a:latin typeface="Arial" panose="020B0604020202020204" pitchFamily="34" charset="0"/>
                <a:cs typeface="Arial" panose="020B0604020202020204" pitchFamily="34" charset="0"/>
              </a:rPr>
              <a:t> back; in her heart she wanted to </a:t>
            </a:r>
            <a:r>
              <a:rPr lang="en-US" i="1" dirty="0">
                <a:solidFill>
                  <a:schemeClr val="bg1"/>
                </a:solidFill>
                <a:latin typeface="Arial" panose="020B0604020202020204" pitchFamily="34" charset="0"/>
                <a:cs typeface="Arial" panose="020B0604020202020204" pitchFamily="34" charset="0"/>
              </a:rPr>
              <a:t>go</a:t>
            </a:r>
            <a:r>
              <a:rPr lang="en-US" dirty="0">
                <a:solidFill>
                  <a:schemeClr val="bg1"/>
                </a:solidFill>
                <a:latin typeface="Arial" panose="020B0604020202020204" pitchFamily="34" charset="0"/>
                <a:cs typeface="Arial" panose="020B0604020202020204" pitchFamily="34" charset="0"/>
              </a:rPr>
              <a:t> back. …</a:t>
            </a:r>
          </a:p>
          <a:p>
            <a:pPr algn="just" fontAlgn="base"/>
            <a:r>
              <a:rPr lang="en-US" dirty="0">
                <a:solidFill>
                  <a:schemeClr val="bg1"/>
                </a:solidFill>
                <a:latin typeface="Arial" panose="020B0604020202020204" pitchFamily="34" charset="0"/>
                <a:cs typeface="Arial" panose="020B0604020202020204" pitchFamily="34" charset="0"/>
              </a:rPr>
              <a:t>“It is possible that Lot’s wife looked back with resentment toward the Lord for what He was asking her to leave behind” (Jeffrey R. Holland, “Remember Lot’s Wife”[Brigham Young University devotional, Jan. 13, 2009], 2, speeches.byu.edu).</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Jeffrey R. Holland">
            <a:extLst>
              <a:ext uri="{FF2B5EF4-FFF2-40B4-BE49-F238E27FC236}">
                <a16:creationId xmlns:a16="http://schemas.microsoft.com/office/drawing/2014/main" id="{06C377A4-DA2A-4958-93D5-D4E437439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746" y="2947702"/>
            <a:ext cx="1396042" cy="17570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D7F3238-1319-4247-99D8-29A7E66D75CC}"/>
              </a:ext>
            </a:extLst>
          </p:cNvPr>
          <p:cNvSpPr/>
          <p:nvPr/>
        </p:nvSpPr>
        <p:spPr>
          <a:xfrm>
            <a:off x="2696702" y="4704753"/>
            <a:ext cx="1420582"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Jeffrey R. Holland </a:t>
            </a:r>
          </a:p>
        </p:txBody>
      </p:sp>
      <p:sp>
        <p:nvSpPr>
          <p:cNvPr id="10" name="Rectangle 9">
            <a:extLst>
              <a:ext uri="{FF2B5EF4-FFF2-40B4-BE49-F238E27FC236}">
                <a16:creationId xmlns:a16="http://schemas.microsoft.com/office/drawing/2014/main" id="{8DC3FFAA-ED5D-4D9A-ADE4-C92687C71A6E}"/>
              </a:ext>
            </a:extLst>
          </p:cNvPr>
          <p:cNvSpPr/>
          <p:nvPr/>
        </p:nvSpPr>
        <p:spPr>
          <a:xfrm>
            <a:off x="1042787" y="5491946"/>
            <a:ext cx="88956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possible reasons why Lot’s wife was turned into a pillar of salt?</a:t>
            </a:r>
          </a:p>
        </p:txBody>
      </p:sp>
    </p:spTree>
    <p:extLst>
      <p:ext uri="{BB962C8B-B14F-4D97-AF65-F5344CB8AC3E}">
        <p14:creationId xmlns:p14="http://schemas.microsoft.com/office/powerpoint/2010/main" val="69996695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p:cTn id="21"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0"/>
                                        </p:tgtEl>
                                        <p:attrNameLst>
                                          <p:attrName>ppt_y</p:attrName>
                                        </p:attrNameLst>
                                      </p:cBhvr>
                                      <p:tavLst>
                                        <p:tav tm="0">
                                          <p:val>
                                            <p:strVal val="#ppt_y"/>
                                          </p:val>
                                        </p:tav>
                                        <p:tav tm="100000">
                                          <p:val>
                                            <p:strVal val="#ppt_y"/>
                                          </p:val>
                                        </p:tav>
                                      </p:tavLst>
                                    </p:anim>
                                    <p:anim calcmode="lin" valueType="num">
                                      <p:cBhvr>
                                        <p:cTn id="23"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30908D-A7CF-49D5-B3AE-E198A14946AC}"/>
              </a:ext>
            </a:extLst>
          </p:cNvPr>
          <p:cNvSpPr/>
          <p:nvPr/>
        </p:nvSpPr>
        <p:spPr>
          <a:xfrm>
            <a:off x="914399" y="1152939"/>
            <a:ext cx="9428813"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principles can we learn from the example of Lot’s wife about forsaking sin and evil influences? </a:t>
            </a:r>
          </a:p>
        </p:txBody>
      </p:sp>
      <p:sp>
        <p:nvSpPr>
          <p:cNvPr id="4" name="Rectangle 3">
            <a:extLst>
              <a:ext uri="{FF2B5EF4-FFF2-40B4-BE49-F238E27FC236}">
                <a16:creationId xmlns:a16="http://schemas.microsoft.com/office/drawing/2014/main" id="{09DA2942-18A2-488F-A145-86B361C5C979}"/>
              </a:ext>
            </a:extLst>
          </p:cNvPr>
          <p:cNvSpPr/>
          <p:nvPr/>
        </p:nvSpPr>
        <p:spPr>
          <a:xfrm>
            <a:off x="907883" y="2083610"/>
            <a:ext cx="9428813" cy="400110"/>
          </a:xfrm>
          <a:prstGeom prst="rect">
            <a:avLst/>
          </a:prstGeom>
        </p:spPr>
        <p:txBody>
          <a:bodyPr wrap="square">
            <a:spAutoFit/>
          </a:bodyPr>
          <a:lstStyle/>
          <a:p>
            <a:pPr algn="just"/>
            <a:r>
              <a:rPr lang="en-US" sz="2000"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forsake sin and evil influences, we must leave them entirely and not look back.</a:t>
            </a:r>
          </a:p>
        </p:txBody>
      </p:sp>
      <p:sp>
        <p:nvSpPr>
          <p:cNvPr id="5" name="Rectangle 4">
            <a:extLst>
              <a:ext uri="{FF2B5EF4-FFF2-40B4-BE49-F238E27FC236}">
                <a16:creationId xmlns:a16="http://schemas.microsoft.com/office/drawing/2014/main" id="{530498B3-782A-4F57-AAB8-E338B1751E3C}"/>
              </a:ext>
            </a:extLst>
          </p:cNvPr>
          <p:cNvSpPr/>
          <p:nvPr/>
        </p:nvSpPr>
        <p:spPr>
          <a:xfrm>
            <a:off x="914398" y="2810823"/>
            <a:ext cx="9568071" cy="1015663"/>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ways a person might be tempted to “look back” upon sins or evil influences that were previously a part of his or her life? Why is it dangerous to do so?</a:t>
            </a:r>
          </a:p>
        </p:txBody>
      </p:sp>
      <p:sp>
        <p:nvSpPr>
          <p:cNvPr id="6" name="Rectangle 5">
            <a:extLst>
              <a:ext uri="{FF2B5EF4-FFF2-40B4-BE49-F238E27FC236}">
                <a16:creationId xmlns:a16="http://schemas.microsoft.com/office/drawing/2014/main" id="{05E2D8AB-8B77-4679-9929-494D01000F1C}"/>
              </a:ext>
            </a:extLst>
          </p:cNvPr>
          <p:cNvSpPr/>
          <p:nvPr/>
        </p:nvSpPr>
        <p:spPr>
          <a:xfrm>
            <a:off x="914398" y="4106647"/>
            <a:ext cx="9766853"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things a person can do to leave sins or evil influences entirely behind?</a:t>
            </a:r>
          </a:p>
        </p:txBody>
      </p:sp>
    </p:spTree>
    <p:extLst>
      <p:ext uri="{BB962C8B-B14F-4D97-AF65-F5344CB8AC3E}">
        <p14:creationId xmlns:p14="http://schemas.microsoft.com/office/powerpoint/2010/main" val="34718892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68" fill="hold">
                                          <p:stCondLst>
                                            <p:cond delay="0"/>
                                          </p:stCondLst>
                                        </p:cTn>
                                        <p:tgtEl>
                                          <p:spTgt spid="4"/>
                                        </p:tgtEl>
                                        <p:attrNameLst>
                                          <p:attrName>style.rotation</p:attrName>
                                        </p:attrNameLst>
                                      </p:cBhvr>
                                      <p:to>
                                        <p:strVal val="-45.0"/>
                                      </p:to>
                                    </p:set>
                                    <p:anim calcmode="lin" valueType="num">
                                      <p:cBhvr>
                                        <p:cTn id="8" dur="68" fill="hold">
                                          <p:stCondLst>
                                            <p:cond delay="6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1DCA6-DE16-4E4A-838F-45379606A170}"/>
              </a:ext>
            </a:extLst>
          </p:cNvPr>
          <p:cNvSpPr/>
          <p:nvPr/>
        </p:nvSpPr>
        <p:spPr>
          <a:xfrm>
            <a:off x="2815652" y="2551837"/>
            <a:ext cx="6560695" cy="1754326"/>
          </a:xfrm>
          <a:prstGeom prst="rect">
            <a:avLst/>
          </a:prstGeom>
        </p:spPr>
        <p:txBody>
          <a:bodyPr wrap="square">
            <a:spAutoFit/>
          </a:bodyPr>
          <a:lstStyle/>
          <a:p>
            <a:pPr algn="ctr" fontAlgn="base"/>
            <a:r>
              <a:rPr lang="en-US" sz="3600" b="1" dirty="0">
                <a:solidFill>
                  <a:schemeClr val="bg1"/>
                </a:solidFill>
                <a:latin typeface="Ink Free" panose="03080402000500000000" pitchFamily="66" charset="0"/>
              </a:rPr>
              <a:t>“Lot’s daughters devise a wicked plan to ensure the continuation of Lot’s posterity”</a:t>
            </a:r>
            <a:endParaRPr lang="en-US" sz="3600" b="1" dirty="0">
              <a:solidFill>
                <a:schemeClr val="bg1"/>
              </a:solidFill>
              <a:effectLst/>
              <a:latin typeface="Ink Free" panose="03080402000500000000" pitchFamily="66" charset="0"/>
            </a:endParaRPr>
          </a:p>
        </p:txBody>
      </p:sp>
      <p:sp>
        <p:nvSpPr>
          <p:cNvPr id="4" name="Rectangle 3">
            <a:extLst>
              <a:ext uri="{FF2B5EF4-FFF2-40B4-BE49-F238E27FC236}">
                <a16:creationId xmlns:a16="http://schemas.microsoft.com/office/drawing/2014/main" id="{A95FF2E2-F17F-49C7-9A7E-7F9774FE72CF}"/>
              </a:ext>
            </a:extLst>
          </p:cNvPr>
          <p:cNvSpPr/>
          <p:nvPr/>
        </p:nvSpPr>
        <p:spPr>
          <a:xfrm>
            <a:off x="1325582" y="783607"/>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19:30-38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55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0AE11B-6BFA-461C-A4BB-AFC2466E4527}"/>
              </a:ext>
            </a:extLst>
          </p:cNvPr>
          <p:cNvSpPr/>
          <p:nvPr/>
        </p:nvSpPr>
        <p:spPr>
          <a:xfrm>
            <a:off x="1189218" y="1018027"/>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consequences Lot and his family experienced for choosing to live in Sodom?</a:t>
            </a:r>
          </a:p>
        </p:txBody>
      </p:sp>
      <p:sp>
        <p:nvSpPr>
          <p:cNvPr id="4" name="Rectangle 3">
            <a:extLst>
              <a:ext uri="{FF2B5EF4-FFF2-40B4-BE49-F238E27FC236}">
                <a16:creationId xmlns:a16="http://schemas.microsoft.com/office/drawing/2014/main" id="{DBAD971E-4633-40F0-AE77-B31111024929}"/>
              </a:ext>
            </a:extLst>
          </p:cNvPr>
          <p:cNvSpPr/>
          <p:nvPr/>
        </p:nvSpPr>
        <p:spPr>
          <a:xfrm>
            <a:off x="1189217" y="1814292"/>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life might have been different for Lot and his family if he had not chosen to associate with Sodom and the other wicked cities in the plains?</a:t>
            </a:r>
          </a:p>
        </p:txBody>
      </p:sp>
      <p:sp>
        <p:nvSpPr>
          <p:cNvPr id="5" name="Rectangle 4">
            <a:extLst>
              <a:ext uri="{FF2B5EF4-FFF2-40B4-BE49-F238E27FC236}">
                <a16:creationId xmlns:a16="http://schemas.microsoft.com/office/drawing/2014/main" id="{359C64F4-5A97-4D15-BDC7-BA3538E81BBC}"/>
              </a:ext>
            </a:extLst>
          </p:cNvPr>
          <p:cNvSpPr/>
          <p:nvPr/>
        </p:nvSpPr>
        <p:spPr>
          <a:xfrm>
            <a:off x="1189216" y="2610557"/>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Lot’s decisions to place himself and his family close to unrighteous influences? </a:t>
            </a:r>
          </a:p>
        </p:txBody>
      </p:sp>
      <p:sp>
        <p:nvSpPr>
          <p:cNvPr id="6" name="Rectangle 5">
            <a:extLst>
              <a:ext uri="{FF2B5EF4-FFF2-40B4-BE49-F238E27FC236}">
                <a16:creationId xmlns:a16="http://schemas.microsoft.com/office/drawing/2014/main" id="{04D56C23-AB31-4D2A-9354-4B1AB989E716}"/>
              </a:ext>
            </a:extLst>
          </p:cNvPr>
          <p:cNvSpPr/>
          <p:nvPr/>
        </p:nvSpPr>
        <p:spPr>
          <a:xfrm>
            <a:off x="2922104" y="3406822"/>
            <a:ext cx="6347792" cy="923330"/>
          </a:xfrm>
          <a:prstGeom prst="rect">
            <a:avLst/>
          </a:prstGeom>
        </p:spPr>
        <p:txBody>
          <a:bodyPr wrap="square">
            <a:spAutoFit/>
          </a:bodyPr>
          <a:lstStyle/>
          <a:p>
            <a:pPr algn="ctr"/>
            <a:r>
              <a:rPr lang="en-US" i="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If we choose to associate with unrighteous influences, then we may experience consequences we will regret. Our choices affect not only ourselves but others as well.</a:t>
            </a:r>
          </a:p>
        </p:txBody>
      </p:sp>
      <p:sp>
        <p:nvSpPr>
          <p:cNvPr id="7" name="Rectangle 6">
            <a:extLst>
              <a:ext uri="{FF2B5EF4-FFF2-40B4-BE49-F238E27FC236}">
                <a16:creationId xmlns:a16="http://schemas.microsoft.com/office/drawing/2014/main" id="{70740588-0C83-4313-A0F3-16EBEB5FA9C1}"/>
              </a:ext>
            </a:extLst>
          </p:cNvPr>
          <p:cNvSpPr/>
          <p:nvPr/>
        </p:nvSpPr>
        <p:spPr>
          <a:xfrm>
            <a:off x="1189215" y="4480086"/>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consequences that can come to us personally from associating with these unrighteous influences?</a:t>
            </a:r>
          </a:p>
        </p:txBody>
      </p:sp>
      <p:sp>
        <p:nvSpPr>
          <p:cNvPr id="8" name="Rectangle 7">
            <a:extLst>
              <a:ext uri="{FF2B5EF4-FFF2-40B4-BE49-F238E27FC236}">
                <a16:creationId xmlns:a16="http://schemas.microsoft.com/office/drawing/2014/main" id="{87731318-4099-4D95-8EAB-FE0B182C468A}"/>
              </a:ext>
            </a:extLst>
          </p:cNvPr>
          <p:cNvSpPr/>
          <p:nvPr/>
        </p:nvSpPr>
        <p:spPr>
          <a:xfrm>
            <a:off x="1189215" y="5368684"/>
            <a:ext cx="6263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consequences that might affect others?</a:t>
            </a:r>
          </a:p>
        </p:txBody>
      </p:sp>
    </p:spTree>
    <p:extLst>
      <p:ext uri="{BB962C8B-B14F-4D97-AF65-F5344CB8AC3E}">
        <p14:creationId xmlns:p14="http://schemas.microsoft.com/office/powerpoint/2010/main" val="630237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500" fill="hold"/>
                                        <p:tgtEl>
                                          <p:spTgt spid="6"/>
                                        </p:tgtEl>
                                        <p:attrNameLst>
                                          <p:attrName>ppt_w</p:attrName>
                                        </p:attrNameLst>
                                      </p:cBhvr>
                                      <p:tavLst>
                                        <p:tav tm="0">
                                          <p:val>
                                            <p:fltVal val="0"/>
                                          </p:val>
                                        </p:tav>
                                        <p:tav tm="100000">
                                          <p:val>
                                            <p:strVal val="#ppt_w"/>
                                          </p:val>
                                        </p:tav>
                                      </p:tavLst>
                                    </p:anim>
                                    <p:anim calcmode="lin" valueType="num">
                                      <p:cBhvr>
                                        <p:cTn id="20" dur="1500" fill="hold"/>
                                        <p:tgtEl>
                                          <p:spTgt spid="6"/>
                                        </p:tgtEl>
                                        <p:attrNameLst>
                                          <p:attrName>ppt_h</p:attrName>
                                        </p:attrNameLst>
                                      </p:cBhvr>
                                      <p:tavLst>
                                        <p:tav tm="0">
                                          <p:val>
                                            <p:fltVal val="0"/>
                                          </p:val>
                                        </p:tav>
                                        <p:tav tm="100000">
                                          <p:val>
                                            <p:strVal val="#ppt_h"/>
                                          </p:val>
                                        </p:tav>
                                      </p:tavLst>
                                    </p:anim>
                                    <p:animEffect transition="in" filter="fade">
                                      <p:cBhvr>
                                        <p:cTn id="21" dur="1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style.rotation</p:attrName>
                                        </p:attrNameLst>
                                      </p:cBhvr>
                                      <p:tavLst>
                                        <p:tav tm="0">
                                          <p:val>
                                            <p:fltVal val="720"/>
                                          </p:val>
                                        </p:tav>
                                        <p:tav tm="100000">
                                          <p:val>
                                            <p:fltVal val="0"/>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1489</Words>
  <Application>Microsoft Office PowerPoint</Application>
  <PresentationFormat>Widescreen</PresentationFormat>
  <Paragraphs>54</Paragraphs>
  <Slides>11</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Microsoft YaHei</vt:lpstr>
      <vt:lpstr>MS UI Gothic</vt:lpstr>
      <vt:lpstr>Arial</vt:lpstr>
      <vt:lpstr>Calibri</vt:lpstr>
      <vt:lpstr>Ebrima</vt:lpstr>
      <vt:lpstr>Georgia</vt:lpstr>
      <vt:lpstr>Ink Free</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3868</cp:revision>
  <dcterms:created xsi:type="dcterms:W3CDTF">2018-08-29T04:26:39Z</dcterms:created>
  <dcterms:modified xsi:type="dcterms:W3CDTF">2022-01-20T20:45:15Z</dcterms:modified>
</cp:coreProperties>
</file>