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2"/>
  </p:notesMasterIdLst>
  <p:sldIdLst>
    <p:sldId id="296" r:id="rId2"/>
    <p:sldId id="378" r:id="rId3"/>
    <p:sldId id="379" r:id="rId4"/>
    <p:sldId id="380" r:id="rId5"/>
    <p:sldId id="381" r:id="rId6"/>
    <p:sldId id="382" r:id="rId7"/>
    <p:sldId id="383" r:id="rId8"/>
    <p:sldId id="384" r:id="rId9"/>
    <p:sldId id="385" r:id="rId10"/>
    <p:sldId id="38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0BA2C5"/>
    <a:srgbClr val="B9DF63"/>
    <a:srgbClr val="FF6600"/>
    <a:srgbClr val="6F7CBF"/>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0" d="100"/>
          <a:sy n="80" d="100"/>
        </p:scale>
        <p:origin x="1522" y="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rgbClr val="0BA2C5"/>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D188FF-D66C-457E-BE5E-E59A52247116}"/>
              </a:ext>
            </a:extLst>
          </p:cNvPr>
          <p:cNvSpPr/>
          <p:nvPr/>
        </p:nvSpPr>
        <p:spPr>
          <a:xfrm>
            <a:off x="1192696" y="829773"/>
            <a:ext cx="820309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respond to Abraham’s righteous concern for others?</a:t>
            </a:r>
          </a:p>
        </p:txBody>
      </p:sp>
      <p:sp>
        <p:nvSpPr>
          <p:cNvPr id="4" name="Rectangle 3">
            <a:extLst>
              <a:ext uri="{FF2B5EF4-FFF2-40B4-BE49-F238E27FC236}">
                <a16:creationId xmlns:a16="http://schemas.microsoft.com/office/drawing/2014/main" id="{11E69654-2534-4B54-919B-0175CA5AD265}"/>
              </a:ext>
            </a:extLst>
          </p:cNvPr>
          <p:cNvSpPr/>
          <p:nvPr/>
        </p:nvSpPr>
        <p:spPr>
          <a:xfrm>
            <a:off x="-9435548" y="4692421"/>
            <a:ext cx="88126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about the Lord can we identify from His response to Abraham? </a:t>
            </a:r>
          </a:p>
        </p:txBody>
      </p:sp>
      <p:sp>
        <p:nvSpPr>
          <p:cNvPr id="5" name="Rectangle 4">
            <a:extLst>
              <a:ext uri="{FF2B5EF4-FFF2-40B4-BE49-F238E27FC236}">
                <a16:creationId xmlns:a16="http://schemas.microsoft.com/office/drawing/2014/main" id="{33CFC3D1-CA51-4130-B645-8477B1727E4E}"/>
              </a:ext>
            </a:extLst>
          </p:cNvPr>
          <p:cNvSpPr/>
          <p:nvPr/>
        </p:nvSpPr>
        <p:spPr>
          <a:xfrm>
            <a:off x="1192695" y="1850839"/>
            <a:ext cx="5211683" cy="369332"/>
          </a:xfrm>
          <a:prstGeom prst="rect">
            <a:avLst/>
          </a:prstGeom>
        </p:spPr>
        <p:txBody>
          <a:bodyPr wrap="none">
            <a:spAutoFit/>
          </a:bodyPr>
          <a:lstStyle/>
          <a:p>
            <a:r>
              <a:rPr lang="en-US"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listens to our righteous pleas for others.</a:t>
            </a:r>
          </a:p>
        </p:txBody>
      </p:sp>
      <p:sp>
        <p:nvSpPr>
          <p:cNvPr id="6" name="Rectangle 5">
            <a:extLst>
              <a:ext uri="{FF2B5EF4-FFF2-40B4-BE49-F238E27FC236}">
                <a16:creationId xmlns:a16="http://schemas.microsoft.com/office/drawing/2014/main" id="{2C4D5A34-1C7D-4998-9E5E-C2EA3EA00BF2}"/>
              </a:ext>
            </a:extLst>
          </p:cNvPr>
          <p:cNvSpPr/>
          <p:nvPr/>
        </p:nvSpPr>
        <p:spPr>
          <a:xfrm>
            <a:off x="1192695" y="2292122"/>
            <a:ext cx="94355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remembering and believing this principle help you when you have a family member or friend who needs help?</a:t>
            </a:r>
          </a:p>
        </p:txBody>
      </p:sp>
      <p:sp>
        <p:nvSpPr>
          <p:cNvPr id="7" name="Rectangle 6">
            <a:extLst>
              <a:ext uri="{FF2B5EF4-FFF2-40B4-BE49-F238E27FC236}">
                <a16:creationId xmlns:a16="http://schemas.microsoft.com/office/drawing/2014/main" id="{E8C92FBC-6D66-4670-90FB-9E3FD9C0AF70}"/>
              </a:ext>
            </a:extLst>
          </p:cNvPr>
          <p:cNvSpPr/>
          <p:nvPr/>
        </p:nvSpPr>
        <p:spPr>
          <a:xfrm>
            <a:off x="1192695" y="3128521"/>
            <a:ext cx="94355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experienced the Lord answering your righteous prayers on behalf of others?</a:t>
            </a:r>
          </a:p>
        </p:txBody>
      </p:sp>
    </p:spTree>
    <p:extLst>
      <p:ext uri="{BB962C8B-B14F-4D97-AF65-F5344CB8AC3E}">
        <p14:creationId xmlns:p14="http://schemas.microsoft.com/office/powerpoint/2010/main" val="1565274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5.55112E-17 -0.49421 L 0.23477 -0.16736 C 0.28346 -0.09375 0.3569 -0.05393 0.43372 -0.05393 C 0.52122 -0.05393 0.59141 -0.09375 0.6401 -0.16736 L 0.87487 -0.49421 " pathEditMode="relative" rAng="0" ptsTypes="AAAAA">
                                      <p:cBhvr>
                                        <p:cTn id="6" dur="2000" fill="hold"/>
                                        <p:tgtEl>
                                          <p:spTgt spid="4"/>
                                        </p:tgtEl>
                                        <p:attrNameLst>
                                          <p:attrName>ppt_x</p:attrName>
                                          <p:attrName>ppt_y</p:attrName>
                                        </p:attrNameLst>
                                      </p:cBhvr>
                                      <p:rCtr x="43737" y="22014"/>
                                    </p:animMotion>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800" decel="100000"/>
                                        <p:tgtEl>
                                          <p:spTgt spid="5"/>
                                        </p:tgtEl>
                                      </p:cBhvr>
                                    </p:animEffect>
                                    <p:anim calcmode="lin" valueType="num">
                                      <p:cBhvr>
                                        <p:cTn id="12" dur="800" decel="100000" fill="hold"/>
                                        <p:tgtEl>
                                          <p:spTgt spid="5"/>
                                        </p:tgtEl>
                                        <p:attrNameLst>
                                          <p:attrName>style.rotation</p:attrName>
                                        </p:attrNameLst>
                                      </p:cBhvr>
                                      <p:tavLst>
                                        <p:tav tm="0">
                                          <p:val>
                                            <p:fltVal val="-90"/>
                                          </p:val>
                                        </p:tav>
                                        <p:tav tm="100000">
                                          <p:val>
                                            <p:fltVal val="0"/>
                                          </p:val>
                                        </p:tav>
                                      </p:tavLst>
                                    </p:anim>
                                    <p:anim calcmode="lin" valueType="num">
                                      <p:cBhvr>
                                        <p:cTn id="13" dur="800" decel="100000" fill="hold"/>
                                        <p:tgtEl>
                                          <p:spTgt spid="5"/>
                                        </p:tgtEl>
                                        <p:attrNameLst>
                                          <p:attrName>ppt_x</p:attrName>
                                        </p:attrNameLst>
                                      </p:cBhvr>
                                      <p:tavLst>
                                        <p:tav tm="0">
                                          <p:val>
                                            <p:strVal val="#ppt_x+0.4"/>
                                          </p:val>
                                        </p:tav>
                                        <p:tav tm="100000">
                                          <p:val>
                                            <p:strVal val="#ppt_x-0.05"/>
                                          </p:val>
                                        </p:tav>
                                      </p:tavLst>
                                    </p:anim>
                                    <p:anim calcmode="lin" valueType="num">
                                      <p:cBhvr>
                                        <p:cTn id="14" dur="800" decel="100000" fill="hold"/>
                                        <p:tgtEl>
                                          <p:spTgt spid="5"/>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7A935A10-1DAA-4641-949E-68EB6BC1004A}"/>
              </a:ext>
            </a:extLst>
          </p:cNvPr>
          <p:cNvSpPr/>
          <p:nvPr/>
        </p:nvSpPr>
        <p:spPr>
          <a:xfrm>
            <a:off x="4171583" y="2967335"/>
            <a:ext cx="3637534" cy="923330"/>
          </a:xfrm>
          <a:prstGeom prst="rect">
            <a:avLst/>
          </a:prstGeom>
        </p:spPr>
        <p:txBody>
          <a:bodyPr wrap="none">
            <a:spAutoFit/>
          </a:bodyPr>
          <a:lstStyle/>
          <a:p>
            <a:pPr fontAlgn="base"/>
            <a:r>
              <a:rPr lang="en-US" sz="5400" b="1" dirty="0">
                <a:solidFill>
                  <a:schemeClr val="accent2">
                    <a:lumMod val="50000"/>
                  </a:schemeClr>
                </a:solidFill>
                <a:latin typeface="Nirmala UI" panose="020B0502040204020203" pitchFamily="34" charset="0"/>
                <a:cs typeface="Nirmala UI" panose="020B0502040204020203" pitchFamily="34" charset="0"/>
              </a:rPr>
              <a:t>Genesis 18</a:t>
            </a:r>
            <a:endParaRPr lang="en-US" sz="5400" b="1" i="0" dirty="0">
              <a:solidFill>
                <a:schemeClr val="accent2">
                  <a:lumMod val="50000"/>
                </a:schemeClr>
              </a:solidFill>
              <a:effectLst/>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359745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31215-F18C-41F8-94BA-023862477F6C}"/>
              </a:ext>
            </a:extLst>
          </p:cNvPr>
          <p:cNvSpPr/>
          <p:nvPr/>
        </p:nvSpPr>
        <p:spPr>
          <a:xfrm>
            <a:off x="2060713" y="2459504"/>
            <a:ext cx="8070574" cy="1938992"/>
          </a:xfrm>
          <a:prstGeom prst="rect">
            <a:avLst/>
          </a:prstGeom>
        </p:spPr>
        <p:txBody>
          <a:bodyPr wrap="square">
            <a:spAutoFit/>
          </a:bodyPr>
          <a:lstStyle/>
          <a:p>
            <a:pPr algn="ctr" fontAlgn="base"/>
            <a:r>
              <a:rPr lang="en-US" sz="4000" b="1" dirty="0">
                <a:solidFill>
                  <a:schemeClr val="accent2">
                    <a:lumMod val="50000"/>
                  </a:schemeClr>
                </a:solidFill>
                <a:latin typeface="Nirmala UI" panose="020B0502040204020203" pitchFamily="34" charset="0"/>
                <a:cs typeface="Nirmala UI" panose="020B0502040204020203" pitchFamily="34" charset="0"/>
              </a:rPr>
              <a:t>“Messengers from God reiterate the promise that Abraham and Sarah will have a son”</a:t>
            </a:r>
            <a:endParaRPr lang="en-US" sz="4000" b="1" dirty="0">
              <a:solidFill>
                <a:schemeClr val="accent2">
                  <a:lumMod val="50000"/>
                </a:schemeClr>
              </a:solidFill>
              <a:effectLst/>
              <a:latin typeface="Nirmala UI" panose="020B0502040204020203" pitchFamily="34" charset="0"/>
              <a:cs typeface="Nirmala UI" panose="020B0502040204020203" pitchFamily="34" charset="0"/>
            </a:endParaRPr>
          </a:p>
        </p:txBody>
      </p:sp>
      <p:sp>
        <p:nvSpPr>
          <p:cNvPr id="4" name="Rectangle 3">
            <a:extLst>
              <a:ext uri="{FF2B5EF4-FFF2-40B4-BE49-F238E27FC236}">
                <a16:creationId xmlns:a16="http://schemas.microsoft.com/office/drawing/2014/main" id="{8FCC324C-EAE5-4CB5-B48A-B7E8E2B6049B}"/>
              </a:ext>
            </a:extLst>
          </p:cNvPr>
          <p:cNvSpPr/>
          <p:nvPr/>
        </p:nvSpPr>
        <p:spPr>
          <a:xfrm>
            <a:off x="1104361" y="968273"/>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18:1-15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884306"/>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8C3BCE-39FE-4E14-B7C9-DCA243AC3A55}"/>
              </a:ext>
            </a:extLst>
          </p:cNvPr>
          <p:cNvSpPr/>
          <p:nvPr/>
        </p:nvSpPr>
        <p:spPr>
          <a:xfrm>
            <a:off x="1152939" y="1590586"/>
            <a:ext cx="2010896" cy="78155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EEAB2B9-8AD4-4BB2-91B4-55E956C0B365}"/>
              </a:ext>
            </a:extLst>
          </p:cNvPr>
          <p:cNvSpPr/>
          <p:nvPr/>
        </p:nvSpPr>
        <p:spPr>
          <a:xfrm>
            <a:off x="1152939" y="1959918"/>
            <a:ext cx="9488557" cy="230728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2044A17-E05D-49AA-9CC3-5892A53D3B64}"/>
              </a:ext>
            </a:extLst>
          </p:cNvPr>
          <p:cNvSpPr/>
          <p:nvPr/>
        </p:nvSpPr>
        <p:spPr>
          <a:xfrm>
            <a:off x="1282027" y="968273"/>
            <a:ext cx="44294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makes these events miraculous?</a:t>
            </a:r>
          </a:p>
        </p:txBody>
      </p:sp>
      <p:sp>
        <p:nvSpPr>
          <p:cNvPr id="4" name="Rectangle 3">
            <a:extLst>
              <a:ext uri="{FF2B5EF4-FFF2-40B4-BE49-F238E27FC236}">
                <a16:creationId xmlns:a16="http://schemas.microsoft.com/office/drawing/2014/main" id="{0224181F-1B02-48B2-BD2A-1EBC763CC794}"/>
              </a:ext>
            </a:extLst>
          </p:cNvPr>
          <p:cNvSpPr/>
          <p:nvPr/>
        </p:nvSpPr>
        <p:spPr>
          <a:xfrm>
            <a:off x="1282027" y="1932878"/>
            <a:ext cx="929320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lift up his eyes and looked, and, lo, three men stood by him: and when he saw them, he ran to meet them from the tent door, and bowed himself toward the ground,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said, My Lord, if now I have found favour in thy sight, pass not away, I pray thee, from thy servant: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Let a little water, I pray you, be fetched, and wash your feet, and rest yourselves under the tree: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 will fetch a morsel of bread, and comfort ye your hearts; after that ye shall pass on: for therefore are ye come to your servant. And they said, So do, as thou hast said.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D27D7E3-AE5C-4CC5-B8FF-F60E677FC84C}"/>
              </a:ext>
            </a:extLst>
          </p:cNvPr>
          <p:cNvSpPr/>
          <p:nvPr/>
        </p:nvSpPr>
        <p:spPr>
          <a:xfrm>
            <a:off x="1282027" y="1590586"/>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18:2-5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779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000"/>
                                        <p:tgtEl>
                                          <p:spTgt spid="4"/>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100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1000"/>
                                        <p:tgtEl>
                                          <p:spTgt spid="7"/>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D53043-82A8-404D-9155-E2191AC93B6E}"/>
              </a:ext>
            </a:extLst>
          </p:cNvPr>
          <p:cNvSpPr/>
          <p:nvPr/>
        </p:nvSpPr>
        <p:spPr>
          <a:xfrm>
            <a:off x="1092274" y="3227696"/>
            <a:ext cx="2239617" cy="729338"/>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60A8E2F-BEB9-426E-8D81-E48B14B74025}"/>
              </a:ext>
            </a:extLst>
          </p:cNvPr>
          <p:cNvSpPr/>
          <p:nvPr/>
        </p:nvSpPr>
        <p:spPr>
          <a:xfrm>
            <a:off x="1071842" y="3630304"/>
            <a:ext cx="9750831" cy="1828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CAB102-0E5F-494A-8C99-8B0F346B779C}"/>
              </a:ext>
            </a:extLst>
          </p:cNvPr>
          <p:cNvSpPr/>
          <p:nvPr/>
        </p:nvSpPr>
        <p:spPr>
          <a:xfrm>
            <a:off x="1126435" y="1029566"/>
            <a:ext cx="2239617" cy="626956"/>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B1C23B8-0B00-4265-BAD2-25790169932C}"/>
              </a:ext>
            </a:extLst>
          </p:cNvPr>
          <p:cNvSpPr/>
          <p:nvPr/>
        </p:nvSpPr>
        <p:spPr>
          <a:xfrm>
            <a:off x="1126435" y="1422086"/>
            <a:ext cx="9607826" cy="91339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B116F2A-8EB5-4DC9-A4DE-7EB15D19907A}"/>
              </a:ext>
            </a:extLst>
          </p:cNvPr>
          <p:cNvSpPr/>
          <p:nvPr/>
        </p:nvSpPr>
        <p:spPr>
          <a:xfrm>
            <a:off x="1126435" y="1398898"/>
            <a:ext cx="9607826"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And they said unto him, Where is Sarah thy wife? And he said, Behold, in the tent.</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he said, I will certainly return unto thee according to the time of life; and, lo, Sarah thy wife shall have a son. And Sarah heard it in the tent door, which was behind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2660BF1-E157-4CE6-97D3-1DE81E63C134}"/>
              </a:ext>
            </a:extLst>
          </p:cNvPr>
          <p:cNvSpPr/>
          <p:nvPr/>
        </p:nvSpPr>
        <p:spPr>
          <a:xfrm>
            <a:off x="1295279" y="1029566"/>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18:9-10</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F979CFC-0731-4F8D-8FE7-2EC9BF1E0EAC}"/>
              </a:ext>
            </a:extLst>
          </p:cNvPr>
          <p:cNvSpPr/>
          <p:nvPr/>
        </p:nvSpPr>
        <p:spPr>
          <a:xfrm>
            <a:off x="-7676668" y="60835"/>
            <a:ext cx="73284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thought and felt when you heard this news?</a:t>
            </a:r>
          </a:p>
        </p:txBody>
      </p:sp>
      <p:sp>
        <p:nvSpPr>
          <p:cNvPr id="8" name="Rectangle 7">
            <a:extLst>
              <a:ext uri="{FF2B5EF4-FFF2-40B4-BE49-F238E27FC236}">
                <a16:creationId xmlns:a16="http://schemas.microsoft.com/office/drawing/2014/main" id="{B6B159AF-0E6E-41D2-B8C6-1F335D07FC21}"/>
              </a:ext>
            </a:extLst>
          </p:cNvPr>
          <p:cNvSpPr/>
          <p:nvPr/>
        </p:nvSpPr>
        <p:spPr>
          <a:xfrm>
            <a:off x="1126435" y="3704776"/>
            <a:ext cx="9607826"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Abraham, Wherefore did Sarah laugh, saying, Shall I of a surety bear a child, which am old?</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Is any thing too hard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At the time appointed I will return unto thee, according to the time of life, and Sarah shall have a son.</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Then Sarah denied, saying, I laughed not; for she was afraid. And he said, Nay; but thou didst laugh.</a:t>
            </a:r>
            <a:endParaRPr lang="en-US" b="0" i="0"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A763CF7-7390-4BDC-95D6-6692B7522604}"/>
              </a:ext>
            </a:extLst>
          </p:cNvPr>
          <p:cNvSpPr/>
          <p:nvPr/>
        </p:nvSpPr>
        <p:spPr>
          <a:xfrm>
            <a:off x="1241303" y="3244334"/>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18:13-15</a:t>
            </a:r>
          </a:p>
        </p:txBody>
      </p:sp>
      <p:sp>
        <p:nvSpPr>
          <p:cNvPr id="12" name="Rectangle 11">
            <a:extLst>
              <a:ext uri="{FF2B5EF4-FFF2-40B4-BE49-F238E27FC236}">
                <a16:creationId xmlns:a16="http://schemas.microsoft.com/office/drawing/2014/main" id="{A9B97EEE-7658-47E6-A18C-EBAD8C1BC3B3}"/>
              </a:ext>
            </a:extLst>
          </p:cNvPr>
          <p:cNvSpPr/>
          <p:nvPr/>
        </p:nvSpPr>
        <p:spPr>
          <a:xfrm>
            <a:off x="1092274" y="5643768"/>
            <a:ext cx="58955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Abraham and Sarah learn about the Lord? </a:t>
            </a:r>
          </a:p>
        </p:txBody>
      </p:sp>
      <p:sp>
        <p:nvSpPr>
          <p:cNvPr id="13" name="Rectangle 12">
            <a:extLst>
              <a:ext uri="{FF2B5EF4-FFF2-40B4-BE49-F238E27FC236}">
                <a16:creationId xmlns:a16="http://schemas.microsoft.com/office/drawing/2014/main" id="{6C954C71-0BF3-4571-8ECB-4F52743A5210}"/>
              </a:ext>
            </a:extLst>
          </p:cNvPr>
          <p:cNvSpPr/>
          <p:nvPr/>
        </p:nvSpPr>
        <p:spPr>
          <a:xfrm>
            <a:off x="1071842" y="6133657"/>
            <a:ext cx="6734677" cy="369332"/>
          </a:xfrm>
          <a:prstGeom prst="rect">
            <a:avLst/>
          </a:prstGeom>
        </p:spPr>
        <p:txBody>
          <a:bodyPr wrap="square">
            <a:spAutoFit/>
          </a:bodyPr>
          <a:lstStyle/>
          <a:p>
            <a:pPr algn="just"/>
            <a:r>
              <a:rPr lang="en-US"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Nothing is too hard for the Lord. The Lord is able to do all things.</a:t>
            </a:r>
          </a:p>
        </p:txBody>
      </p:sp>
    </p:spTree>
    <p:extLst>
      <p:ext uri="{BB962C8B-B14F-4D97-AF65-F5344CB8AC3E}">
        <p14:creationId xmlns:p14="http://schemas.microsoft.com/office/powerpoint/2010/main" val="15878789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grpId="0" nodeType="clickEffect">
                                  <p:stCondLst>
                                    <p:cond delay="0"/>
                                  </p:stCondLst>
                                  <p:childTnLst>
                                    <p:animMotion origin="layout" path="M -3.54167E-6 0.00926 C 0.01368 -0.00371 0.06081 -0.01597 0.078 -0.01597 C 0.18282 -0.01597 0.29115 0.18217 0.29115 0.38032 C 0.29115 0.28032 0.34519 0.18217 0.39584 0.18217 C 0.45 0.18217 0.50065 0.28194 0.50065 0.38032 C 0.50065 0.33102 0.52748 0.28032 0.55482 0.28032 C 0.58164 0.28032 0.60899 0.32963 0.60899 0.38032 C 0.60899 0.35486 0.62253 0.33102 0.63581 0.33102 C 0.64948 0.33102 0.66263 0.35625 0.66263 0.38032 C 0.66263 0.36736 0.66927 0.35486 0.67631 0.35486 C 0.67982 0.35486 0.68998 0.36782 0.68998 0.38032 C 0.68998 0.37407 0.69349 0.36736 0.69662 0.36736 C 0.69662 0.36875 0.70313 0.37361 0.70313 0.38032 C 0.70313 0.37685 0.70313 0.37407 0.70664 0.37407 C 0.70664 0.37546 0.71016 0.37731 0.71016 0.38032 C 0.71016 0.3787 0.71016 0.37685 0.71016 0.37546 C 0.71368 0.37546 0.71368 0.37685 0.71368 0.3787 C 0.71719 0.3787 0.71719 0.37731 0.71719 0.37546 C 0.72084 0.37546 0.72084 0.37685 0.72084 0.3787 " pathEditMode="relative" rAng="0" ptsTypes="AAAAAAAAAAAAAAAAAAA">
                                      <p:cBhvr>
                                        <p:cTn id="6" dur="2000" fill="hold"/>
                                        <p:tgtEl>
                                          <p:spTgt spid="7"/>
                                        </p:tgtEl>
                                        <p:attrNameLst>
                                          <p:attrName>ppt_x</p:attrName>
                                          <p:attrName>ppt_y</p:attrName>
                                        </p:attrNameLst>
                                      </p:cBhvr>
                                      <p:rCtr x="36042" y="1729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7" grpId="0"/>
      <p:bldP spid="8"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95A0DA-B6B4-42F8-9E4A-C3D7A07ED6C4}"/>
              </a:ext>
            </a:extLst>
          </p:cNvPr>
          <p:cNvSpPr/>
          <p:nvPr/>
        </p:nvSpPr>
        <p:spPr>
          <a:xfrm>
            <a:off x="3048000" y="2736502"/>
            <a:ext cx="6096000" cy="1384995"/>
          </a:xfrm>
          <a:prstGeom prst="rect">
            <a:avLst/>
          </a:prstGeom>
        </p:spPr>
        <p:txBody>
          <a:bodyPr>
            <a:spAutoFit/>
          </a:bodyPr>
          <a:lstStyle/>
          <a:p>
            <a:pPr algn="ctr" fontAlgn="base"/>
            <a:r>
              <a:rPr lang="en-US" sz="2800" b="1" dirty="0">
                <a:solidFill>
                  <a:srgbClr val="C00000"/>
                </a:solidFill>
                <a:latin typeface="Nirmala UI" panose="020B0502040204020203" pitchFamily="34" charset="0"/>
                <a:cs typeface="Nirmala UI" panose="020B0502040204020203" pitchFamily="34" charset="0"/>
              </a:rPr>
              <a:t>“Abraham asks the Lord if Sodom can be spared if enough righteous people are found there”</a:t>
            </a:r>
            <a:endParaRPr lang="en-US" sz="2800" b="1" dirty="0">
              <a:solidFill>
                <a:srgbClr val="C00000"/>
              </a:solidFill>
              <a:effectLst/>
              <a:latin typeface="Nirmala UI" panose="020B0502040204020203" pitchFamily="34" charset="0"/>
              <a:cs typeface="Nirmala UI" panose="020B0502040204020203" pitchFamily="34" charset="0"/>
            </a:endParaRPr>
          </a:p>
        </p:txBody>
      </p:sp>
      <p:sp>
        <p:nvSpPr>
          <p:cNvPr id="4" name="Rectangle 3">
            <a:extLst>
              <a:ext uri="{FF2B5EF4-FFF2-40B4-BE49-F238E27FC236}">
                <a16:creationId xmlns:a16="http://schemas.microsoft.com/office/drawing/2014/main" id="{C1F58D8C-D28C-420F-BD47-C6020AFC2C5E}"/>
              </a:ext>
            </a:extLst>
          </p:cNvPr>
          <p:cNvSpPr/>
          <p:nvPr/>
        </p:nvSpPr>
        <p:spPr>
          <a:xfrm>
            <a:off x="1104361"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18:16-33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1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E7318A-5791-4D02-AD52-E18D6AB28B2E}"/>
              </a:ext>
            </a:extLst>
          </p:cNvPr>
          <p:cNvSpPr/>
          <p:nvPr/>
        </p:nvSpPr>
        <p:spPr>
          <a:xfrm>
            <a:off x="1351721" y="1026973"/>
            <a:ext cx="1736373" cy="6463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76A8DD0-D551-40AF-8F91-C924DBAA17B4}"/>
              </a:ext>
            </a:extLst>
          </p:cNvPr>
          <p:cNvSpPr/>
          <p:nvPr/>
        </p:nvSpPr>
        <p:spPr>
          <a:xfrm>
            <a:off x="1351721" y="1396305"/>
            <a:ext cx="9250017"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CB24046-7240-439B-8DCB-9E7D12177DBC}"/>
              </a:ext>
            </a:extLst>
          </p:cNvPr>
          <p:cNvSpPr/>
          <p:nvPr/>
        </p:nvSpPr>
        <p:spPr>
          <a:xfrm>
            <a:off x="1351721" y="1396305"/>
            <a:ext cx="925001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Because the cry of Sodom and Gomorrah is great, and because their sin is very grievous;</a:t>
            </a:r>
          </a:p>
        </p:txBody>
      </p:sp>
      <p:sp>
        <p:nvSpPr>
          <p:cNvPr id="4" name="Rectangle 3">
            <a:extLst>
              <a:ext uri="{FF2B5EF4-FFF2-40B4-BE49-F238E27FC236}">
                <a16:creationId xmlns:a16="http://schemas.microsoft.com/office/drawing/2014/main" id="{C97F6D23-2EF8-45A6-BAB1-F8E2D6A293C8}"/>
              </a:ext>
            </a:extLst>
          </p:cNvPr>
          <p:cNvSpPr/>
          <p:nvPr/>
        </p:nvSpPr>
        <p:spPr>
          <a:xfrm>
            <a:off x="1351721" y="1026973"/>
            <a:ext cx="17363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18:20</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20FF276-A642-4EC2-8C72-8650AA99121D}"/>
              </a:ext>
            </a:extLst>
          </p:cNvPr>
          <p:cNvSpPr/>
          <p:nvPr/>
        </p:nvSpPr>
        <p:spPr>
          <a:xfrm>
            <a:off x="1251096" y="2274153"/>
            <a:ext cx="57246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How does the Lord view all sexual transgression?</a:t>
            </a:r>
          </a:p>
        </p:txBody>
      </p:sp>
      <p:sp>
        <p:nvSpPr>
          <p:cNvPr id="8" name="Rectangle 7">
            <a:extLst>
              <a:ext uri="{FF2B5EF4-FFF2-40B4-BE49-F238E27FC236}">
                <a16:creationId xmlns:a16="http://schemas.microsoft.com/office/drawing/2014/main" id="{38372050-20E7-4FBD-98BF-01182C2C528E}"/>
              </a:ext>
            </a:extLst>
          </p:cNvPr>
          <p:cNvSpPr/>
          <p:nvPr/>
        </p:nvSpPr>
        <p:spPr>
          <a:xfrm>
            <a:off x="1351721" y="2742913"/>
            <a:ext cx="6771862" cy="369332"/>
          </a:xfrm>
          <a:prstGeom prst="rect">
            <a:avLst/>
          </a:prstGeom>
        </p:spPr>
        <p:txBody>
          <a:bodyPr wrap="square">
            <a:spAutoFit/>
          </a:bodyPr>
          <a:lstStyle/>
          <a:p>
            <a:pPr algn="just"/>
            <a:r>
              <a:rPr lang="en-US"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sexual sins, including homosexual behavior, are very serious.</a:t>
            </a:r>
          </a:p>
        </p:txBody>
      </p:sp>
    </p:spTree>
    <p:extLst>
      <p:ext uri="{BB962C8B-B14F-4D97-AF65-F5344CB8AC3E}">
        <p14:creationId xmlns:p14="http://schemas.microsoft.com/office/powerpoint/2010/main" val="3000987131"/>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8"/>
                                        </p:tgtEl>
                                        <p:attrNameLst>
                                          <p:attrName>ppt_y</p:attrName>
                                        </p:attrNameLst>
                                      </p:cBhvr>
                                      <p:tavLst>
                                        <p:tav tm="0">
                                          <p:val>
                                            <p:strVal val="#ppt_y"/>
                                          </p:val>
                                        </p:tav>
                                        <p:tav tm="100000">
                                          <p:val>
                                            <p:strVal val="#ppt_y"/>
                                          </p:val>
                                        </p:tav>
                                      </p:tavLst>
                                    </p:anim>
                                    <p:anim calcmode="lin" valueType="num">
                                      <p:cBhvr>
                                        <p:cTn id="14"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D013EE2C-8111-4264-9A9D-E59B8F1E9C4D}"/>
              </a:ext>
            </a:extLst>
          </p:cNvPr>
          <p:cNvSpPr/>
          <p:nvPr/>
        </p:nvSpPr>
        <p:spPr>
          <a:xfrm>
            <a:off x="636100" y="779682"/>
            <a:ext cx="10654747" cy="4247317"/>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4BF030A-1AF9-49D0-8095-D8FAACC7E0A5}"/>
              </a:ext>
            </a:extLst>
          </p:cNvPr>
          <p:cNvSpPr/>
          <p:nvPr/>
        </p:nvSpPr>
        <p:spPr>
          <a:xfrm>
            <a:off x="1066795" y="774286"/>
            <a:ext cx="9793356" cy="4247317"/>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“We encourage all to bear in mind our Heavenly Father’s purposes in creating the earth and providing for our mortal birth and experience here as His children. ‘God created man in his own image, in the image of God created he him; male and female created he them. And God blessed them, and God said unto them, Be fruitful, and multiply, and replenish the earth’ (Genesis 1:27–28). ‘Therefore shall a man leave his father and his mother, and shall cleave unto his wife: and they shall be one flesh’ (Genesis 2:24). Marriage between a man and a woman was instituted by God and is central to His plan for His children and for the well-being of society. Strong families, guided by a loving mother and father, serve as the fundamental institution for nurturing children, instilling faith, and transmitting to future generations the moral strengths and values that are important to civilization and crucial to eternal salvation. “Changes in the civil law do not, indeed cannot, change the moral law that God has established. God expects us to uphold and keep His commandments regardless of divergent opinions or trends in society. His law of chastity is clear: sexual relations are proper only between a man and a woman who are legally and lawfully wedded as husband and wife. We urge you to review and teach Church members the doctrine contained in ‘The Family: A Proclamation to the World.’</a:t>
            </a:r>
          </a:p>
        </p:txBody>
      </p:sp>
      <p:sp>
        <p:nvSpPr>
          <p:cNvPr id="4" name="Rectangle 3">
            <a:extLst>
              <a:ext uri="{FF2B5EF4-FFF2-40B4-BE49-F238E27FC236}">
                <a16:creationId xmlns:a16="http://schemas.microsoft.com/office/drawing/2014/main" id="{ABF0698E-D3C1-4C63-BB05-4A58CE946420}"/>
              </a:ext>
            </a:extLst>
          </p:cNvPr>
          <p:cNvSpPr/>
          <p:nvPr/>
        </p:nvSpPr>
        <p:spPr>
          <a:xfrm>
            <a:off x="649357" y="5239034"/>
            <a:ext cx="99656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doctrinal truths can help us understand why homosexual behavior is a serious sin?</a:t>
            </a:r>
          </a:p>
        </p:txBody>
      </p:sp>
      <p:sp>
        <p:nvSpPr>
          <p:cNvPr id="5" name="Rectangle 4">
            <a:extLst>
              <a:ext uri="{FF2B5EF4-FFF2-40B4-BE49-F238E27FC236}">
                <a16:creationId xmlns:a16="http://schemas.microsoft.com/office/drawing/2014/main" id="{0A87891A-3866-46C6-AAB9-676C228C06C0}"/>
              </a:ext>
            </a:extLst>
          </p:cNvPr>
          <p:cNvSpPr/>
          <p:nvPr/>
        </p:nvSpPr>
        <p:spPr>
          <a:xfrm>
            <a:off x="649357" y="5714382"/>
            <a:ext cx="889220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does homosexual behavior go against Heavenly Father’s plan?</a:t>
            </a:r>
          </a:p>
        </p:txBody>
      </p:sp>
    </p:spTree>
    <p:extLst>
      <p:ext uri="{BB962C8B-B14F-4D97-AF65-F5344CB8AC3E}">
        <p14:creationId xmlns:p14="http://schemas.microsoft.com/office/powerpoint/2010/main" val="24937040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E03AC4-22DB-4EC3-A179-FD33FD68CF52}"/>
              </a:ext>
            </a:extLst>
          </p:cNvPr>
          <p:cNvSpPr/>
          <p:nvPr/>
        </p:nvSpPr>
        <p:spPr>
          <a:xfrm>
            <a:off x="516835" y="641400"/>
            <a:ext cx="2332382" cy="962113"/>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CAA8FD5-CA4F-43CC-A35D-B250416F8F47}"/>
              </a:ext>
            </a:extLst>
          </p:cNvPr>
          <p:cNvSpPr/>
          <p:nvPr/>
        </p:nvSpPr>
        <p:spPr>
          <a:xfrm>
            <a:off x="516835" y="1060174"/>
            <a:ext cx="10230678" cy="3008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D491DE3-647C-4D41-AF80-6B42DC5EEE14}"/>
              </a:ext>
            </a:extLst>
          </p:cNvPr>
          <p:cNvSpPr/>
          <p:nvPr/>
        </p:nvSpPr>
        <p:spPr>
          <a:xfrm>
            <a:off x="675862" y="1152939"/>
            <a:ext cx="9992137"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the men turned their faces from thence, and went toward Sodom: but Abraham stood yet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 And Abraham drew near, and said, Wilt thou also destroy the righteous with the wicked?</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Peradventure there be fifty righteous within the city: wilt thou also destroy and not spare the place for the fifty righteous that are therein?</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That be far from thee to do after this manner, to slay the righteous with the wicked: and that the righteous should be as the wicked, that be far from thee: Shall not the Judge of all the earth do right?</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If I find in Sodom fifty righteous within the city, then I will spare all the place for their sakes.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70FA181-0BF6-42E7-A063-B9CE5AC639D8}"/>
              </a:ext>
            </a:extLst>
          </p:cNvPr>
          <p:cNvSpPr/>
          <p:nvPr/>
        </p:nvSpPr>
        <p:spPr>
          <a:xfrm>
            <a:off x="675862" y="723973"/>
            <a:ext cx="2133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18:22-26 </a:t>
            </a:r>
          </a:p>
        </p:txBody>
      </p:sp>
      <p:sp>
        <p:nvSpPr>
          <p:cNvPr id="7" name="Rectangle 6">
            <a:extLst>
              <a:ext uri="{FF2B5EF4-FFF2-40B4-BE49-F238E27FC236}">
                <a16:creationId xmlns:a16="http://schemas.microsoft.com/office/drawing/2014/main" id="{3BACAC30-2975-4B13-9C7C-1E790824B74B}"/>
              </a:ext>
            </a:extLst>
          </p:cNvPr>
          <p:cNvSpPr/>
          <p:nvPr/>
        </p:nvSpPr>
        <p:spPr>
          <a:xfrm>
            <a:off x="675862" y="4302525"/>
            <a:ext cx="58613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respond to Abraham’s questions?</a:t>
            </a:r>
          </a:p>
        </p:txBody>
      </p:sp>
    </p:spTree>
    <p:extLst>
      <p:ext uri="{BB962C8B-B14F-4D97-AF65-F5344CB8AC3E}">
        <p14:creationId xmlns:p14="http://schemas.microsoft.com/office/powerpoint/2010/main" val="1843954677"/>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969</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Ebrima</vt:lpstr>
      <vt:lpstr>Microsoft Tai Le</vt:lpstr>
      <vt:lpstr>Nirmala UI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3844</cp:revision>
  <dcterms:created xsi:type="dcterms:W3CDTF">2018-08-29T04:26:39Z</dcterms:created>
  <dcterms:modified xsi:type="dcterms:W3CDTF">2022-01-20T20:42:07Z</dcterms:modified>
</cp:coreProperties>
</file>