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9"/>
  </p:notesMasterIdLst>
  <p:sldIdLst>
    <p:sldId id="296" r:id="rId2"/>
    <p:sldId id="378" r:id="rId3"/>
    <p:sldId id="379"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F63"/>
    <a:srgbClr val="FF6600"/>
    <a:srgbClr val="FFD757"/>
    <a:srgbClr val="6F7CBF"/>
    <a:srgbClr val="801A12"/>
    <a:srgbClr val="D88028"/>
    <a:srgbClr val="D6E513"/>
    <a:srgbClr val="E97159"/>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WoWRbNwClM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FE09CB-29B2-476E-A0B9-933489D938D7}"/>
              </a:ext>
            </a:extLst>
          </p:cNvPr>
          <p:cNvSpPr/>
          <p:nvPr/>
        </p:nvSpPr>
        <p:spPr>
          <a:xfrm>
            <a:off x="3029169" y="818130"/>
            <a:ext cx="700634" cy="7465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9BCA47-D7E3-4C2C-BD75-76A0DFBF43B3}"/>
              </a:ext>
            </a:extLst>
          </p:cNvPr>
          <p:cNvSpPr/>
          <p:nvPr/>
        </p:nvSpPr>
        <p:spPr>
          <a:xfrm>
            <a:off x="964363" y="2368446"/>
            <a:ext cx="9828553" cy="223353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17A05C-AEEE-4F2B-A9F2-2A27F43B03DE}"/>
              </a:ext>
            </a:extLst>
          </p:cNvPr>
          <p:cNvSpPr/>
          <p:nvPr/>
        </p:nvSpPr>
        <p:spPr>
          <a:xfrm>
            <a:off x="959371" y="823615"/>
            <a:ext cx="2069797" cy="7954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a16="http://schemas.microsoft.com/office/drawing/2014/main" id="{5DD574EB-DC87-4E95-BA43-7257203890F2}"/>
              </a:ext>
            </a:extLst>
          </p:cNvPr>
          <p:cNvSpPr/>
          <p:nvPr/>
        </p:nvSpPr>
        <p:spPr>
          <a:xfrm>
            <a:off x="964364" y="1207812"/>
            <a:ext cx="9828552" cy="2040928"/>
          </a:xfrm>
          <a:prstGeom prst="round2Diag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FFE999E-CA2F-4870-9B02-5EBDD832EB09}"/>
              </a:ext>
            </a:extLst>
          </p:cNvPr>
          <p:cNvSpPr/>
          <p:nvPr/>
        </p:nvSpPr>
        <p:spPr>
          <a:xfrm>
            <a:off x="959370" y="1290711"/>
            <a:ext cx="983354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And the king of Sodom went out to meet him after his return from the slaughter of Chedorlaomer, and of the kings that were with him, at the valley of Shaveh, which is the king’s dale.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Melchizedek king of Salem brought forth bread and wine: and he was the priest of the most high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17CC07F-CB87-41EF-A42A-4BB9C34217F0}"/>
              </a:ext>
            </a:extLst>
          </p:cNvPr>
          <p:cNvSpPr/>
          <p:nvPr/>
        </p:nvSpPr>
        <p:spPr>
          <a:xfrm>
            <a:off x="964366" y="868460"/>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14:17-18</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1FE65BD-28D2-46E5-8A14-4F85B3370F03}"/>
              </a:ext>
            </a:extLst>
          </p:cNvPr>
          <p:cNvSpPr/>
          <p:nvPr/>
        </p:nvSpPr>
        <p:spPr>
          <a:xfrm>
            <a:off x="964365" y="2610190"/>
            <a:ext cx="9828551"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blessed him, and said, Blessed be Abram of the most high God, possessor of heaven and earth:</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blessed be the most high God, which hath delivered thine enemies into thy hand. And he gave him tithes of all.</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 king of Sodom said unto Abram, Give me the persons, and take the goods to thyself.</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30B3BD3-4BEC-4892-B0FB-424ECFC0EA55}"/>
              </a:ext>
            </a:extLst>
          </p:cNvPr>
          <p:cNvSpPr/>
          <p:nvPr/>
        </p:nvSpPr>
        <p:spPr>
          <a:xfrm>
            <a:off x="2826991" y="871049"/>
            <a:ext cx="90281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19-21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864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vertical)">
                                      <p:cBhvr>
                                        <p:cTn id="7" dur="500"/>
                                        <p:tgtEl>
                                          <p:spTgt spid="12"/>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500"/>
                                        <p:tgtEl>
                                          <p:spTgt spid="6"/>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50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6C08C1CD-2EEC-4990-B1DA-4FCC27917BB3}"/>
              </a:ext>
            </a:extLst>
          </p:cNvPr>
          <p:cNvSpPr/>
          <p:nvPr/>
        </p:nvSpPr>
        <p:spPr>
          <a:xfrm>
            <a:off x="2133600" y="902092"/>
            <a:ext cx="7595016" cy="2765363"/>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970EC8-DB4C-4807-9E93-5BF50FF49E11}"/>
              </a:ext>
            </a:extLst>
          </p:cNvPr>
          <p:cNvSpPr/>
          <p:nvPr/>
        </p:nvSpPr>
        <p:spPr>
          <a:xfrm>
            <a:off x="3632616" y="1082132"/>
            <a:ext cx="6096000" cy="2585323"/>
          </a:xfrm>
          <a:prstGeom prst="rect">
            <a:avLst/>
          </a:prstGeom>
        </p:spPr>
        <p:txBody>
          <a:bodyPr>
            <a:spAutoFit/>
          </a:bodyPr>
          <a:lstStyle/>
          <a:p>
            <a:pPr algn="just"/>
            <a:r>
              <a:rPr lang="en-US" dirty="0">
                <a:solidFill>
                  <a:schemeClr val="bg1"/>
                </a:solidFill>
                <a:latin typeface="Arial" panose="020B0604020202020204" pitchFamily="34" charset="0"/>
                <a:cs typeface="Arial" panose="020B0604020202020204" pitchFamily="34" charset="0"/>
              </a:rPr>
              <a:t>Elder Bruce R. McConkie (1915–85) of the Quorum of the Twelve Apostles wrote that this event “may well have … prefigured [the sacrament of the Lord’s Supper], some two thousand years before its formal institution among men, … when Jesus and his apostolic witnesses celebrated the feast of the Passover during the week of [the Atonement and Crucifixion]” (Bruce R. McConkie, </a:t>
            </a:r>
            <a:r>
              <a:rPr lang="en-US" i="1" dirty="0">
                <a:solidFill>
                  <a:schemeClr val="bg1"/>
                </a:solidFill>
                <a:latin typeface="Arial" panose="020B0604020202020204" pitchFamily="34" charset="0"/>
                <a:cs typeface="Arial" panose="020B0604020202020204" pitchFamily="34" charset="0"/>
              </a:rPr>
              <a:t>The Promised Messiah: The First Coming of Christ</a:t>
            </a:r>
            <a:r>
              <a:rPr lang="en-US" dirty="0">
                <a:solidFill>
                  <a:schemeClr val="bg1"/>
                </a:solidFill>
                <a:latin typeface="Arial" panose="020B0604020202020204" pitchFamily="34" charset="0"/>
                <a:cs typeface="Arial" panose="020B0604020202020204" pitchFamily="34" charset="0"/>
              </a:rPr>
              <a:t> [1978], 384).</a:t>
            </a:r>
          </a:p>
        </p:txBody>
      </p:sp>
      <p:pic>
        <p:nvPicPr>
          <p:cNvPr id="1026" name="Picture 2" descr="Elder Bruce R. McConkie">
            <a:extLst>
              <a:ext uri="{FF2B5EF4-FFF2-40B4-BE49-F238E27FC236}">
                <a16:creationId xmlns:a16="http://schemas.microsoft.com/office/drawing/2014/main" id="{9C2A662A-66DA-4D38-A370-72254D978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95" y="1152939"/>
            <a:ext cx="1339121" cy="17810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AAA0A06-06EE-46A4-AC4F-A2D9C56FDFE6}"/>
              </a:ext>
            </a:extLst>
          </p:cNvPr>
          <p:cNvSpPr/>
          <p:nvPr/>
        </p:nvSpPr>
        <p:spPr>
          <a:xfrm>
            <a:off x="1369102" y="4123378"/>
            <a:ext cx="759501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Melchizedek offer Abram? (A blessing.) Did he accept it? </a:t>
            </a:r>
          </a:p>
        </p:txBody>
      </p:sp>
      <p:sp>
        <p:nvSpPr>
          <p:cNvPr id="5" name="Rectangle 4">
            <a:extLst>
              <a:ext uri="{FF2B5EF4-FFF2-40B4-BE49-F238E27FC236}">
                <a16:creationId xmlns:a16="http://schemas.microsoft.com/office/drawing/2014/main" id="{7EA5DE3A-557E-4591-B76D-2911B051FE75}"/>
              </a:ext>
            </a:extLst>
          </p:cNvPr>
          <p:cNvSpPr/>
          <p:nvPr/>
        </p:nvSpPr>
        <p:spPr>
          <a:xfrm>
            <a:off x="2162342" y="3004777"/>
            <a:ext cx="147027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Bruce R. McConkie</a:t>
            </a:r>
          </a:p>
        </p:txBody>
      </p:sp>
      <p:sp>
        <p:nvSpPr>
          <p:cNvPr id="7" name="Rectangle 6">
            <a:extLst>
              <a:ext uri="{FF2B5EF4-FFF2-40B4-BE49-F238E27FC236}">
                <a16:creationId xmlns:a16="http://schemas.microsoft.com/office/drawing/2014/main" id="{455222BB-99A8-44FC-AA06-002FE8BA22DA}"/>
              </a:ext>
            </a:extLst>
          </p:cNvPr>
          <p:cNvSpPr/>
          <p:nvPr/>
        </p:nvSpPr>
        <p:spPr>
          <a:xfrm>
            <a:off x="1369102" y="4579301"/>
            <a:ext cx="48200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king of Sodom offer Abram? </a:t>
            </a:r>
          </a:p>
        </p:txBody>
      </p:sp>
    </p:spTree>
    <p:extLst>
      <p:ext uri="{BB962C8B-B14F-4D97-AF65-F5344CB8AC3E}">
        <p14:creationId xmlns:p14="http://schemas.microsoft.com/office/powerpoint/2010/main" val="330029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7"/>
                                        </p:tgtEl>
                                        <p:attrNameLst>
                                          <p:attrName>ppt_y</p:attrName>
                                        </p:attrNameLst>
                                      </p:cBhvr>
                                      <p:tavLst>
                                        <p:tav tm="0">
                                          <p:val>
                                            <p:strVal val="#ppt_y"/>
                                          </p:val>
                                        </p:tav>
                                        <p:tav tm="100000">
                                          <p:val>
                                            <p:strVal val="#ppt_y"/>
                                          </p:val>
                                        </p:tav>
                                      </p:tavLst>
                                    </p:anim>
                                    <p:anim calcmode="lin" valueType="num">
                                      <p:cBhvr>
                                        <p:cTn id="16"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E6AC36-2A5E-4717-916F-0ADFC376C8EE}"/>
              </a:ext>
            </a:extLst>
          </p:cNvPr>
          <p:cNvSpPr/>
          <p:nvPr/>
        </p:nvSpPr>
        <p:spPr>
          <a:xfrm>
            <a:off x="1234191" y="1043253"/>
            <a:ext cx="2069797" cy="746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0E4ADBE-AD14-40AA-91F0-09EA252FF1C3}"/>
              </a:ext>
            </a:extLst>
          </p:cNvPr>
          <p:cNvSpPr/>
          <p:nvPr/>
        </p:nvSpPr>
        <p:spPr>
          <a:xfrm>
            <a:off x="1234191" y="1409075"/>
            <a:ext cx="9438806" cy="130876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54FCE82-4D05-430D-91BB-8E18FB19C208}"/>
              </a:ext>
            </a:extLst>
          </p:cNvPr>
          <p:cNvSpPr/>
          <p:nvPr/>
        </p:nvSpPr>
        <p:spPr>
          <a:xfrm>
            <a:off x="1234191" y="1472545"/>
            <a:ext cx="943880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Abram said to the king of Sodom, I have lift up mine hand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 most high God, the possessor of heaven and earth,</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That I will not take from a thread even to a shoelatchet, and that I will not take any thing that is thine, lest thou shouldest say, I have made Abram rich: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B936BEF-913F-4043-BA3A-0357D801995F}"/>
              </a:ext>
            </a:extLst>
          </p:cNvPr>
          <p:cNvSpPr/>
          <p:nvPr/>
        </p:nvSpPr>
        <p:spPr>
          <a:xfrm>
            <a:off x="1234191" y="1058243"/>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14:22-23</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1AF14F-382B-4179-B295-3E23FC7A4316}"/>
              </a:ext>
            </a:extLst>
          </p:cNvPr>
          <p:cNvSpPr/>
          <p:nvPr/>
        </p:nvSpPr>
        <p:spPr>
          <a:xfrm>
            <a:off x="1234191" y="2992480"/>
            <a:ext cx="77599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Abram’s response to the king of Sodom?</a:t>
            </a:r>
          </a:p>
        </p:txBody>
      </p:sp>
    </p:spTree>
    <p:extLst>
      <p:ext uri="{BB962C8B-B14F-4D97-AF65-F5344CB8AC3E}">
        <p14:creationId xmlns:p14="http://schemas.microsoft.com/office/powerpoint/2010/main" val="3201153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EF34A-0F0D-4C5B-8208-A6FBAF83B788}"/>
              </a:ext>
            </a:extLst>
          </p:cNvPr>
          <p:cNvSpPr/>
          <p:nvPr/>
        </p:nvSpPr>
        <p:spPr>
          <a:xfrm>
            <a:off x="1144249" y="1022202"/>
            <a:ext cx="95587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Abram would not accept even a “thread” (or small reward) from the king of Sodom?</a:t>
            </a:r>
          </a:p>
        </p:txBody>
      </p:sp>
      <p:sp>
        <p:nvSpPr>
          <p:cNvPr id="4" name="Rectangle 3">
            <a:extLst>
              <a:ext uri="{FF2B5EF4-FFF2-40B4-BE49-F238E27FC236}">
                <a16:creationId xmlns:a16="http://schemas.microsoft.com/office/drawing/2014/main" id="{3A552A63-24C2-4B0C-BC9E-A0585730635E}"/>
              </a:ext>
            </a:extLst>
          </p:cNvPr>
          <p:cNvSpPr/>
          <p:nvPr/>
        </p:nvSpPr>
        <p:spPr>
          <a:xfrm>
            <a:off x="1144248" y="1731365"/>
            <a:ext cx="9558727" cy="646331"/>
          </a:xfrm>
          <a:prstGeom prst="rect">
            <a:avLst/>
          </a:prstGeom>
        </p:spPr>
        <p:txBody>
          <a:bodyPr wrap="square">
            <a:spAutoFit/>
          </a:bodyPr>
          <a:lstStyle/>
          <a:p>
            <a:pPr algn="just"/>
            <a:r>
              <a:rPr lang="en-US" b="1" dirty="0">
                <a:solidFill>
                  <a:schemeClr val="bg1"/>
                </a:solidFill>
                <a:latin typeface="Open Sans"/>
              </a:rPr>
              <a:t>How might accepting a thread from the wicked king be like giving in to small temptations?</a:t>
            </a:r>
            <a:endParaRPr lang="en-US" b="1" dirty="0">
              <a:solidFill>
                <a:schemeClr val="bg1"/>
              </a:solidFill>
            </a:endParaRPr>
          </a:p>
        </p:txBody>
      </p:sp>
      <p:sp>
        <p:nvSpPr>
          <p:cNvPr id="5" name="Rectangle 4">
            <a:extLst>
              <a:ext uri="{FF2B5EF4-FFF2-40B4-BE49-F238E27FC236}">
                <a16:creationId xmlns:a16="http://schemas.microsoft.com/office/drawing/2014/main" id="{8A74C374-3EAE-44BC-81F9-E79BC88E8DBF}"/>
              </a:ext>
            </a:extLst>
          </p:cNvPr>
          <p:cNvSpPr/>
          <p:nvPr/>
        </p:nvSpPr>
        <p:spPr>
          <a:xfrm>
            <a:off x="2800120" y="3165796"/>
            <a:ext cx="6595672" cy="830997"/>
          </a:xfrm>
          <a:prstGeom prst="rect">
            <a:avLst/>
          </a:prstGeom>
        </p:spPr>
        <p:txBody>
          <a:bodyPr wrap="square">
            <a:spAutoFit/>
          </a:bodyPr>
          <a:lstStyle/>
          <a:p>
            <a:pPr algn="ctr"/>
            <a:r>
              <a:rPr lang="en-US" sz="2400" i="1" dirty="0">
                <a:solidFill>
                  <a:schemeClr val="accent2">
                    <a:lumMod val="50000"/>
                  </a:schemeClr>
                </a:solidFill>
                <a:effectLst>
                  <a:outerShdw blurRad="38100" dist="38100" dir="2700000" algn="tl">
                    <a:srgbClr val="000000">
                      <a:alpha val="43137"/>
                    </a:srgbClr>
                  </a:outerShdw>
                </a:effectLst>
                <a:latin typeface="Open Sans"/>
              </a:rPr>
              <a:t>Resisting evil influences, regardless of how small, helps us stay true to God and free from sin.</a:t>
            </a:r>
            <a:endParaRPr lang="en-US" sz="2400" i="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0853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E4BD70-5F1B-46DA-9305-DAF41B74E7B8}"/>
              </a:ext>
            </a:extLst>
          </p:cNvPr>
          <p:cNvSpPr/>
          <p:nvPr/>
        </p:nvSpPr>
        <p:spPr>
          <a:xfrm>
            <a:off x="2792050" y="3105834"/>
            <a:ext cx="7075976" cy="646331"/>
          </a:xfrm>
          <a:prstGeom prst="rect">
            <a:avLst/>
          </a:prstGeom>
        </p:spPr>
        <p:txBody>
          <a:bodyPr wrap="none">
            <a:spAutoFit/>
          </a:bodyPr>
          <a:lstStyle/>
          <a:p>
            <a:pPr fontAlgn="base"/>
            <a:r>
              <a:rPr lang="en-US" sz="3600" b="1" dirty="0">
                <a:solidFill>
                  <a:srgbClr val="FF0000"/>
                </a:solidFill>
                <a:latin typeface="Microsoft YaHei UI" panose="020B0503020204020204" pitchFamily="34" charset="-122"/>
                <a:ea typeface="Microsoft YaHei UI" panose="020B0503020204020204" pitchFamily="34" charset="-122"/>
              </a:rPr>
              <a:t>“Melchizedek blesses Abram”</a:t>
            </a:r>
            <a:endParaRPr lang="en-US" sz="3600" b="1" dirty="0">
              <a:solidFill>
                <a:srgbClr val="FF0000"/>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0DE1A47F-DE0E-43CB-8978-7E56D2D68C69}"/>
              </a:ext>
            </a:extLst>
          </p:cNvPr>
          <p:cNvSpPr/>
          <p:nvPr/>
        </p:nvSpPr>
        <p:spPr>
          <a:xfrm>
            <a:off x="1102069" y="783607"/>
            <a:ext cx="5501763" cy="400110"/>
          </a:xfrm>
          <a:prstGeom prst="rect">
            <a:avLst/>
          </a:prstGeom>
        </p:spPr>
        <p:txBody>
          <a:bodyPr wrap="none">
            <a:spAutoFit/>
          </a:bodyPr>
          <a:lstStyle/>
          <a:p>
            <a:pPr fontAlgn="base"/>
            <a:r>
              <a:rPr lang="en-US" sz="2000" b="1" dirty="0">
                <a:solidFill>
                  <a:schemeClr val="bg1"/>
                </a:solidFill>
                <a:latin typeface="Open Sans"/>
              </a:rPr>
              <a:t>Genesis 14:25-40 (Joseph Smith Translation)</a:t>
            </a:r>
            <a:endParaRPr lang="en-US" sz="2000" b="1" dirty="0">
              <a:solidFill>
                <a:schemeClr val="bg1"/>
              </a:solidFill>
              <a:effectLst/>
              <a:latin typeface="Open Sans"/>
            </a:endParaRPr>
          </a:p>
        </p:txBody>
      </p:sp>
    </p:spTree>
    <p:extLst>
      <p:ext uri="{BB962C8B-B14F-4D97-AF65-F5344CB8AC3E}">
        <p14:creationId xmlns:p14="http://schemas.microsoft.com/office/powerpoint/2010/main" val="361351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75FB43-5844-4BDD-A64F-25D15EFBFB71}"/>
              </a:ext>
            </a:extLst>
          </p:cNvPr>
          <p:cNvSpPr/>
          <p:nvPr/>
        </p:nvSpPr>
        <p:spPr>
          <a:xfrm>
            <a:off x="1099276" y="2667436"/>
            <a:ext cx="2226892" cy="94144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AD9C292-90DA-4BC3-9DD8-1A11ACFD183D}"/>
              </a:ext>
            </a:extLst>
          </p:cNvPr>
          <p:cNvSpPr/>
          <p:nvPr/>
        </p:nvSpPr>
        <p:spPr>
          <a:xfrm>
            <a:off x="1099277" y="3084230"/>
            <a:ext cx="9498767" cy="186461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1E6082-D244-41FA-AD49-424987DEF7C8}"/>
              </a:ext>
            </a:extLst>
          </p:cNvPr>
          <p:cNvSpPr/>
          <p:nvPr/>
        </p:nvSpPr>
        <p:spPr>
          <a:xfrm>
            <a:off x="1099276" y="968273"/>
            <a:ext cx="3749746" cy="62068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8F55BA-223B-469B-B226-1972261BC76D}"/>
              </a:ext>
            </a:extLst>
          </p:cNvPr>
          <p:cNvSpPr/>
          <p:nvPr/>
        </p:nvSpPr>
        <p:spPr>
          <a:xfrm>
            <a:off x="1099277" y="1337605"/>
            <a:ext cx="9498767" cy="9789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57CA1F-CCBA-4626-B0AA-3E720BDC2CEB}"/>
              </a:ext>
            </a:extLst>
          </p:cNvPr>
          <p:cNvSpPr/>
          <p:nvPr/>
        </p:nvSpPr>
        <p:spPr>
          <a:xfrm>
            <a:off x="1099278" y="1393261"/>
            <a:ext cx="9498767"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Why the first is called the Melchizedek Priesthood is because Melchizedek was such a great high priest.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Before his day it was called </a:t>
            </a:r>
            <a:r>
              <a:rPr lang="en-US" i="1" dirty="0">
                <a:solidFill>
                  <a:schemeClr val="bg1"/>
                </a:solidFill>
                <a:latin typeface="Arial" panose="020B0604020202020204" pitchFamily="34" charset="0"/>
                <a:cs typeface="Arial" panose="020B0604020202020204" pitchFamily="34" charset="0"/>
              </a:rPr>
              <a:t>the Holy Priesthood, after the Order of the Son of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C5375A4-BBA1-4839-864C-17974E3E8C6B}"/>
              </a:ext>
            </a:extLst>
          </p:cNvPr>
          <p:cNvSpPr/>
          <p:nvPr/>
        </p:nvSpPr>
        <p:spPr>
          <a:xfrm>
            <a:off x="1099278" y="968273"/>
            <a:ext cx="37497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107:2-3</a:t>
            </a:r>
          </a:p>
        </p:txBody>
      </p:sp>
      <p:sp>
        <p:nvSpPr>
          <p:cNvPr id="5" name="Rectangle 4">
            <a:extLst>
              <a:ext uri="{FF2B5EF4-FFF2-40B4-BE49-F238E27FC236}">
                <a16:creationId xmlns:a16="http://schemas.microsoft.com/office/drawing/2014/main" id="{05DB5E92-B7E7-41C3-98B8-0D3F74AF444F}"/>
              </a:ext>
            </a:extLst>
          </p:cNvPr>
          <p:cNvSpPr/>
          <p:nvPr/>
        </p:nvSpPr>
        <p:spPr>
          <a:xfrm>
            <a:off x="1099278" y="3104577"/>
            <a:ext cx="9498767"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Melchizedek king of Salem brought forth bread and wine: and he was the priest of the most high God.</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he blessed him, and said, Blessed be Abram of the most high God, possessor of heaven and earth:</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blessed be the most high God, which hath delivered thine enemies into thy hand. And he gave him tithes of all.</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43E59D3-F1F3-444F-B2E1-8A38B511BE1A}"/>
              </a:ext>
            </a:extLst>
          </p:cNvPr>
          <p:cNvSpPr/>
          <p:nvPr/>
        </p:nvSpPr>
        <p:spPr>
          <a:xfrm>
            <a:off x="1099278" y="2704467"/>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14:18-20</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728178"/>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BF49C5-D2A3-482B-A297-F7438110E8A7}"/>
              </a:ext>
            </a:extLst>
          </p:cNvPr>
          <p:cNvSpPr/>
          <p:nvPr/>
        </p:nvSpPr>
        <p:spPr>
          <a:xfrm>
            <a:off x="6108587" y="726711"/>
            <a:ext cx="5861154" cy="5887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7769F6B-EADA-4FBE-818A-6677F3E7B0A0}"/>
              </a:ext>
            </a:extLst>
          </p:cNvPr>
          <p:cNvSpPr/>
          <p:nvPr/>
        </p:nvSpPr>
        <p:spPr>
          <a:xfrm>
            <a:off x="234846" y="723368"/>
            <a:ext cx="5861154" cy="58872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E8D33C-8E6A-4D32-BBB3-24E6DF3C379D}"/>
              </a:ext>
            </a:extLst>
          </p:cNvPr>
          <p:cNvSpPr/>
          <p:nvPr/>
        </p:nvSpPr>
        <p:spPr>
          <a:xfrm>
            <a:off x="234846" y="1094003"/>
            <a:ext cx="5861154" cy="4939814"/>
          </a:xfrm>
          <a:prstGeom prst="rect">
            <a:avLst/>
          </a:prstGeom>
        </p:spPr>
        <p:txBody>
          <a:bodyPr wrap="square">
            <a:spAutoFit/>
          </a:bodyPr>
          <a:lstStyle/>
          <a:p>
            <a:pPr algn="just" fontAlgn="base"/>
            <a:r>
              <a:rPr lang="en-US" sz="1500" dirty="0">
                <a:solidFill>
                  <a:schemeClr val="bg1"/>
                </a:solidFill>
                <a:latin typeface="Arial" panose="020B0604020202020204" pitchFamily="34" charset="0"/>
                <a:cs typeface="Arial" panose="020B0604020202020204" pitchFamily="34" charset="0"/>
              </a:rPr>
              <a:t>25 </a:t>
            </a:r>
            <a:r>
              <a:rPr lang="en-US" sz="1500" i="1" dirty="0">
                <a:solidFill>
                  <a:schemeClr val="bg1"/>
                </a:solidFill>
                <a:latin typeface="Arial" panose="020B0604020202020204" pitchFamily="34" charset="0"/>
                <a:cs typeface="Arial" panose="020B0604020202020204" pitchFamily="34" charset="0"/>
              </a:rPr>
              <a:t>And Melchizedek lifted up his voice and blessed Abram.</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26 </a:t>
            </a:r>
            <a:r>
              <a:rPr lang="en-US" sz="1500" i="1" dirty="0">
                <a:solidFill>
                  <a:schemeClr val="bg1"/>
                </a:solidFill>
                <a:latin typeface="Arial" panose="020B0604020202020204" pitchFamily="34" charset="0"/>
                <a:cs typeface="Arial" panose="020B0604020202020204" pitchFamily="34" charset="0"/>
              </a:rPr>
              <a:t>Now Melchizedek was a man of faith, who wrought righteousness; and when a child he feared God, and stopped the mouths of lions, and quenched the violence of fire.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27 </a:t>
            </a:r>
            <a:r>
              <a:rPr lang="en-US" sz="1500" i="1" dirty="0">
                <a:solidFill>
                  <a:schemeClr val="bg1"/>
                </a:solidFill>
                <a:latin typeface="Arial" panose="020B0604020202020204" pitchFamily="34" charset="0"/>
                <a:cs typeface="Arial" panose="020B0604020202020204" pitchFamily="34" charset="0"/>
              </a:rPr>
              <a:t>And thus, having been approved of God, he was ordained an high priest after the order of the covenant which God made with Enoch,</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28 </a:t>
            </a:r>
            <a:r>
              <a:rPr lang="en-US" sz="1500" i="1" dirty="0">
                <a:solidFill>
                  <a:schemeClr val="bg1"/>
                </a:solidFill>
                <a:latin typeface="Arial" panose="020B0604020202020204" pitchFamily="34" charset="0"/>
                <a:cs typeface="Arial" panose="020B0604020202020204" pitchFamily="34" charset="0"/>
              </a:rPr>
              <a:t>It being after the order of the Son of God; which order came, not by man, nor the will of man; neither by father nor mother; neither by beginning of days nor end of years; but of God;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29 </a:t>
            </a:r>
            <a:r>
              <a:rPr lang="en-US" sz="1500" i="1" dirty="0">
                <a:solidFill>
                  <a:schemeClr val="bg1"/>
                </a:solidFill>
                <a:latin typeface="Arial" panose="020B0604020202020204" pitchFamily="34" charset="0"/>
                <a:cs typeface="Arial" panose="020B0604020202020204" pitchFamily="34" charset="0"/>
              </a:rPr>
              <a:t>And it was delivered unto men by the calling of his own voice, according to his own will, unto as many as believed on his name.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30 </a:t>
            </a:r>
            <a:r>
              <a:rPr lang="en-US" sz="1500" i="1" dirty="0">
                <a:solidFill>
                  <a:schemeClr val="bg1"/>
                </a:solidFill>
                <a:latin typeface="Arial" panose="020B0604020202020204" pitchFamily="34" charset="0"/>
                <a:cs typeface="Arial" panose="020B0604020202020204" pitchFamily="34" charset="0"/>
              </a:rPr>
              <a:t>For God having sworn unto Enoch and unto his seed with an oath by himself; that every one being ordained after this order and calling should have power, by faith, to break mountains, to divide the seas, to dry up waters, to turn them out of their course;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31 </a:t>
            </a:r>
            <a:r>
              <a:rPr lang="en-US" sz="1500" i="1" dirty="0">
                <a:solidFill>
                  <a:schemeClr val="bg1"/>
                </a:solidFill>
                <a:latin typeface="Arial" panose="020B0604020202020204" pitchFamily="34" charset="0"/>
                <a:cs typeface="Arial" panose="020B0604020202020204" pitchFamily="34" charset="0"/>
              </a:rPr>
              <a:t>To put at defiance the armies of nations, to divide the earth, to break every band, to stand in the presence of God; to do all things according to his will, according to his command, subdue principalities and powers; and this by the will of the Son of God which was from before the foundation of the world.</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1933AE2-F02C-4C53-A615-B03C924E7FE2}"/>
              </a:ext>
            </a:extLst>
          </p:cNvPr>
          <p:cNvSpPr/>
          <p:nvPr/>
        </p:nvSpPr>
        <p:spPr>
          <a:xfrm>
            <a:off x="6096000" y="1092700"/>
            <a:ext cx="5746230" cy="5632311"/>
          </a:xfrm>
          <a:prstGeom prst="rect">
            <a:avLst/>
          </a:prstGeom>
        </p:spPr>
        <p:txBody>
          <a:bodyPr wrap="square">
            <a:spAutoFit/>
          </a:bodyPr>
          <a:lstStyle/>
          <a:p>
            <a:pPr algn="just" fontAlgn="base"/>
            <a:r>
              <a:rPr lang="en-US" sz="1500" dirty="0">
                <a:solidFill>
                  <a:schemeClr val="bg1"/>
                </a:solidFill>
                <a:latin typeface="Arial" panose="020B0604020202020204" pitchFamily="34" charset="0"/>
                <a:cs typeface="Arial" panose="020B0604020202020204" pitchFamily="34" charset="0"/>
              </a:rPr>
              <a:t>32 </a:t>
            </a:r>
            <a:r>
              <a:rPr lang="en-US" sz="1500" i="1" dirty="0">
                <a:solidFill>
                  <a:schemeClr val="bg1"/>
                </a:solidFill>
                <a:latin typeface="Arial" panose="020B0604020202020204" pitchFamily="34" charset="0"/>
                <a:cs typeface="Arial" panose="020B0604020202020204" pitchFamily="34" charset="0"/>
              </a:rPr>
              <a:t>And men having this faith, coming up unto this order of God, were translated and taken up into heaven.</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33 </a:t>
            </a:r>
            <a:r>
              <a:rPr lang="en-US" sz="1500" i="1" dirty="0">
                <a:solidFill>
                  <a:schemeClr val="bg1"/>
                </a:solidFill>
                <a:latin typeface="Arial" panose="020B0604020202020204" pitchFamily="34" charset="0"/>
                <a:cs typeface="Arial" panose="020B0604020202020204" pitchFamily="34" charset="0"/>
              </a:rPr>
              <a:t>And now, Melchizedek was a priest of this order; therefore he obtained peace in Salem, and was called the Prince of peace.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34 </a:t>
            </a:r>
            <a:r>
              <a:rPr lang="en-US" sz="1500" i="1" dirty="0">
                <a:solidFill>
                  <a:schemeClr val="bg1"/>
                </a:solidFill>
                <a:latin typeface="Arial" panose="020B0604020202020204" pitchFamily="34" charset="0"/>
                <a:cs typeface="Arial" panose="020B0604020202020204" pitchFamily="34" charset="0"/>
              </a:rPr>
              <a:t>And his people wrought righteousness, and obtained heaven, and sought for the city of Enoch which God had before taken, separating it from the earth, having reserved it unto the latter days, or the end of the world;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35 </a:t>
            </a:r>
            <a:r>
              <a:rPr lang="en-US" sz="1500" i="1" dirty="0">
                <a:solidFill>
                  <a:schemeClr val="bg1"/>
                </a:solidFill>
                <a:latin typeface="Arial" panose="020B0604020202020204" pitchFamily="34" charset="0"/>
                <a:cs typeface="Arial" panose="020B0604020202020204" pitchFamily="34" charset="0"/>
              </a:rPr>
              <a:t>And hath said, and sworn with an oath, that the heavens and the earth should come together; and the sons of God should be tried so as by fire.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36 </a:t>
            </a:r>
            <a:r>
              <a:rPr lang="en-US" sz="1500" i="1" dirty="0">
                <a:solidFill>
                  <a:schemeClr val="bg1"/>
                </a:solidFill>
                <a:latin typeface="Arial" panose="020B0604020202020204" pitchFamily="34" charset="0"/>
                <a:cs typeface="Arial" panose="020B0604020202020204" pitchFamily="34" charset="0"/>
              </a:rPr>
              <a:t>And this Melchizedek, having thus established righteousness, was called the king of heaven by his people, or, in other words, the King of peace.</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37 </a:t>
            </a:r>
            <a:r>
              <a:rPr lang="en-US" sz="1500" i="1" dirty="0">
                <a:solidFill>
                  <a:schemeClr val="bg1"/>
                </a:solidFill>
                <a:latin typeface="Arial" panose="020B0604020202020204" pitchFamily="34" charset="0"/>
                <a:cs typeface="Arial" panose="020B0604020202020204" pitchFamily="34" charset="0"/>
              </a:rPr>
              <a:t>And he lifted up his voice, and he blessed Abram, being the high priest, and the keeper of the storehouse of God;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38 </a:t>
            </a:r>
            <a:r>
              <a:rPr lang="en-US" sz="1500" i="1" dirty="0">
                <a:solidFill>
                  <a:schemeClr val="bg1"/>
                </a:solidFill>
                <a:latin typeface="Arial" panose="020B0604020202020204" pitchFamily="34" charset="0"/>
                <a:cs typeface="Arial" panose="020B0604020202020204" pitchFamily="34" charset="0"/>
              </a:rPr>
              <a:t>Him whom God had appointed to receive tithes for the poor.</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39 </a:t>
            </a:r>
            <a:r>
              <a:rPr lang="en-US" sz="1500" i="1" dirty="0">
                <a:solidFill>
                  <a:schemeClr val="bg1"/>
                </a:solidFill>
                <a:latin typeface="Arial" panose="020B0604020202020204" pitchFamily="34" charset="0"/>
                <a:cs typeface="Arial" panose="020B0604020202020204" pitchFamily="34" charset="0"/>
              </a:rPr>
              <a:t>Wherefore, Abram paid unto him tithes of all that he had, of all the riches which he possessed, which God had given him more than that which he had need.</a:t>
            </a:r>
            <a:endParaRPr lang="en-US" sz="1500" dirty="0">
              <a:solidFill>
                <a:schemeClr val="bg1"/>
              </a:solidFill>
              <a:latin typeface="Arial" panose="020B0604020202020204" pitchFamily="34" charset="0"/>
              <a:cs typeface="Arial" panose="020B0604020202020204" pitchFamily="34" charset="0"/>
            </a:endParaRPr>
          </a:p>
          <a:p>
            <a:pPr algn="just" fontAlgn="base"/>
            <a:r>
              <a:rPr lang="en-US" sz="1500" dirty="0">
                <a:solidFill>
                  <a:schemeClr val="bg1"/>
                </a:solidFill>
                <a:latin typeface="Arial" panose="020B0604020202020204" pitchFamily="34" charset="0"/>
                <a:cs typeface="Arial" panose="020B0604020202020204" pitchFamily="34" charset="0"/>
              </a:rPr>
              <a:t>40 </a:t>
            </a:r>
            <a:r>
              <a:rPr lang="en-US" sz="1500" i="1" dirty="0">
                <a:solidFill>
                  <a:schemeClr val="bg1"/>
                </a:solidFill>
                <a:latin typeface="Arial" panose="020B0604020202020204" pitchFamily="34" charset="0"/>
                <a:cs typeface="Arial" panose="020B0604020202020204" pitchFamily="34" charset="0"/>
              </a:rPr>
              <a:t>And it came to pass, that God blessed Abram, and gave unto him riches, and honor, and lands for an everlasting possession; according to the covenant which he had made, and according to the blessing wherewith Melchizedek had blessed him.</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99DFFDE-2ACC-405D-8067-FC3030BD7010}"/>
              </a:ext>
            </a:extLst>
          </p:cNvPr>
          <p:cNvSpPr/>
          <p:nvPr/>
        </p:nvSpPr>
        <p:spPr>
          <a:xfrm>
            <a:off x="234846" y="768338"/>
            <a:ext cx="277518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JST, Genesis 14:25–31.</a:t>
            </a:r>
            <a:r>
              <a:rPr lang="en-US" dirty="0">
                <a:solidFill>
                  <a:schemeClr val="bg1"/>
                </a:solidFill>
                <a:latin typeface="Arial" panose="020B0604020202020204" pitchFamily="34" charset="0"/>
                <a:cs typeface="Arial" panose="020B0604020202020204" pitchFamily="34" charset="0"/>
              </a:rPr>
              <a:t> </a:t>
            </a:r>
            <a:endParaRPr lang="en-US" b="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8EB756-0EDE-4E7F-AFC9-4A5D78398011}"/>
              </a:ext>
            </a:extLst>
          </p:cNvPr>
          <p:cNvSpPr/>
          <p:nvPr/>
        </p:nvSpPr>
        <p:spPr>
          <a:xfrm>
            <a:off x="6103844" y="749033"/>
            <a:ext cx="265976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JST, Genesis 14:32-40</a:t>
            </a:r>
            <a:r>
              <a:rPr lang="en-US" dirty="0">
                <a:solidFill>
                  <a:schemeClr val="bg1"/>
                </a:solidFill>
                <a:latin typeface="Arial" panose="020B0604020202020204" pitchFamily="34" charset="0"/>
                <a:cs typeface="Arial" panose="020B0604020202020204" pitchFamily="34" charset="0"/>
              </a:rPr>
              <a:t> </a:t>
            </a:r>
            <a:endParaRPr lang="en-US" b="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6680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Stay within the Lines">
            <a:hlinkClick r:id="" action="ppaction://media"/>
            <a:extLst>
              <a:ext uri="{FF2B5EF4-FFF2-40B4-BE49-F238E27FC236}">
                <a16:creationId xmlns:a16="http://schemas.microsoft.com/office/drawing/2014/main" id="{12F0EF28-DB56-4549-83E1-D0DDB0DD00CE}"/>
              </a:ext>
            </a:extLst>
          </p:cNvPr>
          <p:cNvPicPr>
            <a:picLocks noRot="1" noChangeAspect="1"/>
          </p:cNvPicPr>
          <p:nvPr>
            <a:videoFile r:link="rId1"/>
          </p:nvPr>
        </p:nvPicPr>
        <p:blipFill>
          <a:blip r:embed="rId3"/>
          <a:stretch>
            <a:fillRect/>
          </a:stretch>
        </p:blipFill>
        <p:spPr>
          <a:xfrm>
            <a:off x="1537831" y="988047"/>
            <a:ext cx="9116338" cy="5127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997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22</a:t>
            </a:r>
          </a:p>
        </p:txBody>
      </p:sp>
      <p:sp>
        <p:nvSpPr>
          <p:cNvPr id="4" name="Rectangle 3">
            <a:extLst>
              <a:ext uri="{FF2B5EF4-FFF2-40B4-BE49-F238E27FC236}">
                <a16:creationId xmlns:a16="http://schemas.microsoft.com/office/drawing/2014/main" id="{48F00672-9A9A-403C-A3EF-4A252F9F5CE8}"/>
              </a:ext>
            </a:extLst>
          </p:cNvPr>
          <p:cNvSpPr/>
          <p:nvPr/>
        </p:nvSpPr>
        <p:spPr>
          <a:xfrm>
            <a:off x="3825987" y="2967335"/>
            <a:ext cx="4540025" cy="923330"/>
          </a:xfrm>
          <a:prstGeom prst="rect">
            <a:avLst/>
          </a:prstGeom>
        </p:spPr>
        <p:txBody>
          <a:bodyPr wrap="none">
            <a:spAutoFit/>
          </a:bodyPr>
          <a:lstStyle/>
          <a:p>
            <a:pPr fontAlgn="base"/>
            <a:r>
              <a:rPr lang="en-US" sz="5400" b="1" dirty="0">
                <a:solidFill>
                  <a:schemeClr val="bg2">
                    <a:lumMod val="75000"/>
                  </a:schemeClr>
                </a:solidFill>
                <a:latin typeface="Dubai" panose="020B0503030403030204" pitchFamily="34" charset="-78"/>
                <a:ea typeface="Segoe UI Emoji" panose="020B0502040204020203" pitchFamily="34" charset="0"/>
                <a:cs typeface="Dubai" panose="020B0503030403030204" pitchFamily="34" charset="-78"/>
              </a:rPr>
              <a:t>Genesis 13–14</a:t>
            </a:r>
            <a:endParaRPr lang="en-US" sz="5400" b="1" i="0" dirty="0">
              <a:solidFill>
                <a:schemeClr val="bg2">
                  <a:lumMod val="75000"/>
                </a:schemeClr>
              </a:solidFill>
              <a:effectLst/>
              <a:latin typeface="Dubai" panose="020B0503030403030204" pitchFamily="34" charset="-78"/>
              <a:ea typeface="Segoe UI Emoji" panose="020B0502040204020203" pitchFamily="34" charset="0"/>
              <a:cs typeface="Dubai" panose="020B0503030403030204" pitchFamily="34" charset="-78"/>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19FF3-E8DF-4C7D-BF7B-8580919B725E}"/>
              </a:ext>
            </a:extLst>
          </p:cNvPr>
          <p:cNvSpPr/>
          <p:nvPr/>
        </p:nvSpPr>
        <p:spPr>
          <a:xfrm>
            <a:off x="2100775" y="2551837"/>
            <a:ext cx="7990449" cy="1754326"/>
          </a:xfrm>
          <a:prstGeom prst="rect">
            <a:avLst/>
          </a:prstGeom>
        </p:spPr>
        <p:txBody>
          <a:bodyPr wrap="square">
            <a:spAutoFit/>
          </a:bodyPr>
          <a:lstStyle/>
          <a:p>
            <a:pPr algn="ctr" fontAlgn="base"/>
            <a:r>
              <a:rPr lang="en-US" sz="3600" b="1" dirty="0">
                <a:solidFill>
                  <a:schemeClr val="tx2">
                    <a:lumMod val="75000"/>
                  </a:schemeClr>
                </a:solidFill>
                <a:latin typeface="Microsoft YaHei UI" panose="020B0503020204020204" pitchFamily="34" charset="-122"/>
                <a:ea typeface="Microsoft YaHei UI" panose="020B0503020204020204" pitchFamily="34" charset="-122"/>
              </a:rPr>
              <a:t>“Abram offers a peaceful solution to the strife between his herdmen and Lot’s herdmen”</a:t>
            </a:r>
            <a:endParaRPr lang="en-US" sz="3600" b="1" dirty="0">
              <a:solidFill>
                <a:schemeClr val="tx2">
                  <a:lumMod val="75000"/>
                </a:schemeClr>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258B7430-64AD-4165-BD4A-0724DC21EF98}"/>
              </a:ext>
            </a:extLst>
          </p:cNvPr>
          <p:cNvSpPr/>
          <p:nvPr/>
        </p:nvSpPr>
        <p:spPr>
          <a:xfrm>
            <a:off x="1482048" y="1152939"/>
            <a:ext cx="2456122" cy="461665"/>
          </a:xfrm>
          <a:prstGeom prst="rect">
            <a:avLst/>
          </a:prstGeom>
        </p:spPr>
        <p:txBody>
          <a:bodyPr wrap="none">
            <a:spAutoFit/>
          </a:bodyPr>
          <a:lstStyle/>
          <a:p>
            <a:pPr fontAlgn="base"/>
            <a:r>
              <a:rPr lang="en-US" sz="2400" b="1" dirty="0">
                <a:solidFill>
                  <a:schemeClr val="bg1"/>
                </a:solidFill>
                <a:latin typeface="Open Sans"/>
              </a:rPr>
              <a:t>Genesis 13:1-18</a:t>
            </a:r>
            <a:endParaRPr lang="en-US" sz="2400" b="1" dirty="0">
              <a:solidFill>
                <a:schemeClr val="bg1"/>
              </a:solidFill>
              <a:effectLst/>
              <a:latin typeface="Open Sans"/>
            </a:endParaRPr>
          </a:p>
        </p:txBody>
      </p:sp>
    </p:spTree>
    <p:extLst>
      <p:ext uri="{BB962C8B-B14F-4D97-AF65-F5344CB8AC3E}">
        <p14:creationId xmlns:p14="http://schemas.microsoft.com/office/powerpoint/2010/main" val="191817031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E3E855-F9DA-4C79-A863-4EAA2660FABA}"/>
              </a:ext>
            </a:extLst>
          </p:cNvPr>
          <p:cNvSpPr/>
          <p:nvPr/>
        </p:nvSpPr>
        <p:spPr>
          <a:xfrm>
            <a:off x="1007165" y="1691958"/>
            <a:ext cx="2017893" cy="8004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BC75A5F-DEC9-476A-A797-7D35CEE7891E}"/>
              </a:ext>
            </a:extLst>
          </p:cNvPr>
          <p:cNvSpPr/>
          <p:nvPr/>
        </p:nvSpPr>
        <p:spPr>
          <a:xfrm>
            <a:off x="1007165" y="2123049"/>
            <a:ext cx="9740348" cy="150804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52D9F0F-79CB-4C40-B99A-4D9A9666E672}"/>
              </a:ext>
            </a:extLst>
          </p:cNvPr>
          <p:cNvSpPr/>
          <p:nvPr/>
        </p:nvSpPr>
        <p:spPr>
          <a:xfrm>
            <a:off x="1109454" y="1152939"/>
            <a:ext cx="6429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could a situation like this cause conflict in a family?</a:t>
            </a:r>
          </a:p>
        </p:txBody>
      </p:sp>
      <p:sp>
        <p:nvSpPr>
          <p:cNvPr id="4" name="Rectangle 3">
            <a:extLst>
              <a:ext uri="{FF2B5EF4-FFF2-40B4-BE49-F238E27FC236}">
                <a16:creationId xmlns:a16="http://schemas.microsoft.com/office/drawing/2014/main" id="{3AAB413E-0BD9-4F66-8921-D2D038980816}"/>
              </a:ext>
            </a:extLst>
          </p:cNvPr>
          <p:cNvSpPr/>
          <p:nvPr/>
        </p:nvSpPr>
        <p:spPr>
          <a:xfrm>
            <a:off x="1109453" y="2092009"/>
            <a:ext cx="953978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Lot also, which went with Abram, had flocks, and herds, and tents.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land was not able to bear them, that they might dwell together: for their substance was great, so that they could not dwell together.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there was a strife between the herdmen of Abram’s cattle and the herdmen of Lot’s cattle: and the Canaanite and the Perizzite dwelled then in the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E48B15-A142-4FF5-8673-663F91D7CEE3}"/>
              </a:ext>
            </a:extLst>
          </p:cNvPr>
          <p:cNvSpPr/>
          <p:nvPr/>
        </p:nvSpPr>
        <p:spPr>
          <a:xfrm>
            <a:off x="1109453" y="1753717"/>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13:5-7</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821EA6E-3987-4359-A682-27E39A88C22F}"/>
              </a:ext>
            </a:extLst>
          </p:cNvPr>
          <p:cNvSpPr/>
          <p:nvPr/>
        </p:nvSpPr>
        <p:spPr>
          <a:xfrm>
            <a:off x="1109452" y="4000428"/>
            <a:ext cx="33650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disagreement?</a:t>
            </a:r>
          </a:p>
        </p:txBody>
      </p:sp>
      <p:sp>
        <p:nvSpPr>
          <p:cNvPr id="9" name="Rectangle 8">
            <a:extLst>
              <a:ext uri="{FF2B5EF4-FFF2-40B4-BE49-F238E27FC236}">
                <a16:creationId xmlns:a16="http://schemas.microsoft.com/office/drawing/2014/main" id="{12DB45AE-0244-4033-BB15-9427EEF3038D}"/>
              </a:ext>
            </a:extLst>
          </p:cNvPr>
          <p:cNvSpPr/>
          <p:nvPr/>
        </p:nvSpPr>
        <p:spPr>
          <a:xfrm>
            <a:off x="1109452" y="4601206"/>
            <a:ext cx="710689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would be a good solution to this situation?</a:t>
            </a:r>
          </a:p>
        </p:txBody>
      </p:sp>
    </p:spTree>
    <p:extLst>
      <p:ext uri="{BB962C8B-B14F-4D97-AF65-F5344CB8AC3E}">
        <p14:creationId xmlns:p14="http://schemas.microsoft.com/office/powerpoint/2010/main" val="26059495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vertical)">
                                      <p:cBhvr>
                                        <p:cTn id="10" dur="1000"/>
                                        <p:tgtEl>
                                          <p:spTgt spid="7"/>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1000"/>
                                        <p:tgtEl>
                                          <p:spTgt spid="6"/>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vertic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5D3C71-969F-4446-8EE8-8B4040F7374C}"/>
              </a:ext>
            </a:extLst>
          </p:cNvPr>
          <p:cNvSpPr/>
          <p:nvPr/>
        </p:nvSpPr>
        <p:spPr>
          <a:xfrm>
            <a:off x="1179442" y="1037633"/>
            <a:ext cx="1813317" cy="746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67B6CE05-04C1-488B-AD0C-3D8FC2233009}"/>
              </a:ext>
            </a:extLst>
          </p:cNvPr>
          <p:cNvSpPr/>
          <p:nvPr/>
        </p:nvSpPr>
        <p:spPr>
          <a:xfrm>
            <a:off x="1179442" y="1397675"/>
            <a:ext cx="9303027" cy="147732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373B120-EB8B-4C9F-90F0-8A1582F97CEF}"/>
              </a:ext>
            </a:extLst>
          </p:cNvPr>
          <p:cNvSpPr/>
          <p:nvPr/>
        </p:nvSpPr>
        <p:spPr>
          <a:xfrm>
            <a:off x="1179442" y="1397675"/>
            <a:ext cx="930302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Abram said unto Lot, Let there be no strife, I pray thee, between me and thee, and between my herdmen and thy herdmen; for we be brethren.</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Is not the whole land before thee? separate thyself, I pray thee, from me: if thou wilt take the left hand, then I will go to the right; or if thou depart to the right hand, then I will go to the left.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0BF9070-3123-41BB-B721-ED7B1F97E6C3}"/>
              </a:ext>
            </a:extLst>
          </p:cNvPr>
          <p:cNvSpPr/>
          <p:nvPr/>
        </p:nvSpPr>
        <p:spPr>
          <a:xfrm>
            <a:off x="1179442" y="1037633"/>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13:8-9</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8A89F1A-04FE-4144-AE20-CB20CCA697CE}"/>
              </a:ext>
            </a:extLst>
          </p:cNvPr>
          <p:cNvSpPr/>
          <p:nvPr/>
        </p:nvSpPr>
        <p:spPr>
          <a:xfrm>
            <a:off x="1179442" y="3078941"/>
            <a:ext cx="30358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Abram suggest?</a:t>
            </a:r>
          </a:p>
        </p:txBody>
      </p:sp>
      <p:sp>
        <p:nvSpPr>
          <p:cNvPr id="8" name="Rectangle 7">
            <a:extLst>
              <a:ext uri="{FF2B5EF4-FFF2-40B4-BE49-F238E27FC236}">
                <a16:creationId xmlns:a16="http://schemas.microsoft.com/office/drawing/2014/main" id="{5B51EB04-DE37-4B40-BBC6-7D39451A7587}"/>
              </a:ext>
            </a:extLst>
          </p:cNvPr>
          <p:cNvSpPr/>
          <p:nvPr/>
        </p:nvSpPr>
        <p:spPr>
          <a:xfrm>
            <a:off x="1193775" y="3489071"/>
            <a:ext cx="736712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Abram’s actions teach us about being a peacemaker? </a:t>
            </a:r>
          </a:p>
        </p:txBody>
      </p:sp>
      <p:sp>
        <p:nvSpPr>
          <p:cNvPr id="9" name="Rectangle 8">
            <a:extLst>
              <a:ext uri="{FF2B5EF4-FFF2-40B4-BE49-F238E27FC236}">
                <a16:creationId xmlns:a16="http://schemas.microsoft.com/office/drawing/2014/main" id="{7CDB8FB2-201B-4B0C-B53F-DC60EC96294D}"/>
              </a:ext>
            </a:extLst>
          </p:cNvPr>
          <p:cNvSpPr/>
          <p:nvPr/>
        </p:nvSpPr>
        <p:spPr>
          <a:xfrm>
            <a:off x="1220278" y="3916890"/>
            <a:ext cx="8175513" cy="369332"/>
          </a:xfrm>
          <a:prstGeom prst="rect">
            <a:avLst/>
          </a:prstGeom>
        </p:spPr>
        <p:txBody>
          <a:bodyPr wrap="square">
            <a:spAutoFit/>
          </a:bodyPr>
          <a:lstStyle/>
          <a:p>
            <a:pPr algn="just"/>
            <a:r>
              <a:rPr lang="en-US" i="1" dirty="0">
                <a:solidFill>
                  <a:schemeClr val="accent2">
                    <a:lumMod val="75000"/>
                  </a:schemeClr>
                </a:solidFill>
                <a:latin typeface="Arial" panose="020B0604020202020204" pitchFamily="34" charset="0"/>
                <a:cs typeface="Arial" panose="020B0604020202020204" pitchFamily="34" charset="0"/>
              </a:rPr>
              <a:t>Being a peacemaker may require us to place others’ interests above our own.</a:t>
            </a:r>
          </a:p>
        </p:txBody>
      </p:sp>
      <p:sp>
        <p:nvSpPr>
          <p:cNvPr id="10" name="Rectangle 9">
            <a:extLst>
              <a:ext uri="{FF2B5EF4-FFF2-40B4-BE49-F238E27FC236}">
                <a16:creationId xmlns:a16="http://schemas.microsoft.com/office/drawing/2014/main" id="{1692F2E6-2BD0-46BC-A9FE-341A2F643A78}"/>
              </a:ext>
            </a:extLst>
          </p:cNvPr>
          <p:cNvSpPr/>
          <p:nvPr/>
        </p:nvSpPr>
        <p:spPr>
          <a:xfrm>
            <a:off x="1179442" y="4390875"/>
            <a:ext cx="93030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do you know that, like Abram, is good at putting others’ interests above his or her own?</a:t>
            </a:r>
          </a:p>
        </p:txBody>
      </p:sp>
    </p:spTree>
    <p:extLst>
      <p:ext uri="{BB962C8B-B14F-4D97-AF65-F5344CB8AC3E}">
        <p14:creationId xmlns:p14="http://schemas.microsoft.com/office/powerpoint/2010/main" val="17020078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1" dur="250" fill="hold"/>
                                        <p:tgtEl>
                                          <p:spTgt spid="9"/>
                                        </p:tgtEl>
                                        <p:attrNameLst>
                                          <p:attrName>ppt_y</p:attrName>
                                        </p:attrNameLst>
                                      </p:cBhvr>
                                      <p:tavLst>
                                        <p:tav tm="0">
                                          <p:val>
                                            <p:strVal val="#ppt_y"/>
                                          </p:val>
                                        </p:tav>
                                        <p:tav tm="100000">
                                          <p:val>
                                            <p:strVal val="#ppt_y"/>
                                          </p:val>
                                        </p:tav>
                                      </p:tavLst>
                                    </p:anim>
                                    <p:anim calcmode="lin" valueType="num">
                                      <p:cBhvr>
                                        <p:cTn id="22"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3"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250" tmFilter="0,0; .5, 1; 1, 1"/>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6C8814-0780-44B2-A853-F2AE96F6A80D}"/>
              </a:ext>
            </a:extLst>
          </p:cNvPr>
          <p:cNvSpPr/>
          <p:nvPr/>
        </p:nvSpPr>
        <p:spPr>
          <a:xfrm>
            <a:off x="1364970" y="5163486"/>
            <a:ext cx="2217679" cy="8864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F7E094-E750-4CDF-9756-0933F0D40EC4}"/>
              </a:ext>
            </a:extLst>
          </p:cNvPr>
          <p:cNvSpPr/>
          <p:nvPr/>
        </p:nvSpPr>
        <p:spPr>
          <a:xfrm>
            <a:off x="1364970" y="5645809"/>
            <a:ext cx="9296401" cy="73866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7E6BD3-2BB2-484B-B808-A51C5214CCA7}"/>
              </a:ext>
            </a:extLst>
          </p:cNvPr>
          <p:cNvSpPr/>
          <p:nvPr/>
        </p:nvSpPr>
        <p:spPr>
          <a:xfrm>
            <a:off x="1305337" y="755374"/>
            <a:ext cx="2882350" cy="105304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87F6D2-8973-43E7-857E-2FFAE03140D3}"/>
              </a:ext>
            </a:extLst>
          </p:cNvPr>
          <p:cNvSpPr/>
          <p:nvPr/>
        </p:nvSpPr>
        <p:spPr>
          <a:xfrm>
            <a:off x="1305337" y="1254420"/>
            <a:ext cx="9356035" cy="238409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2DB836-1A9A-4A30-8332-66BB9D13E61A}"/>
              </a:ext>
            </a:extLst>
          </p:cNvPr>
          <p:cNvSpPr/>
          <p:nvPr/>
        </p:nvSpPr>
        <p:spPr>
          <a:xfrm>
            <a:off x="1364973" y="1254420"/>
            <a:ext cx="9236765"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Lot lifted up his eyes, and beheld all the plain of Jordan, that it was well watered every where,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destroyed Sodom and Gomorrah, even as the garden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like the land of Egypt, as thou comest unto Zoar.</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Then Lot chose him all the plain of Jordan; and Lot journeyed east: and they separated themselves the one from the other.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92B20C1-9C20-4477-88A6-ACEBB6661032}"/>
              </a:ext>
            </a:extLst>
          </p:cNvPr>
          <p:cNvSpPr/>
          <p:nvPr/>
        </p:nvSpPr>
        <p:spPr>
          <a:xfrm>
            <a:off x="1364973" y="885088"/>
            <a:ext cx="205703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13:10-11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17B5BDB-9491-499C-87F1-46E93973A4AF}"/>
              </a:ext>
            </a:extLst>
          </p:cNvPr>
          <p:cNvSpPr/>
          <p:nvPr/>
        </p:nvSpPr>
        <p:spPr>
          <a:xfrm>
            <a:off x="1364973" y="2648925"/>
            <a:ext cx="9236764"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Abram dwelled in the land of Canaan, and Lot dwelled in the cities of the plain, and pitched his tent toward Sodom.</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But the men of Sodom were wicked and sinners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exceedingly.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F40057-11B0-49AE-A245-6D78B56B348A}"/>
              </a:ext>
            </a:extLst>
          </p:cNvPr>
          <p:cNvSpPr/>
          <p:nvPr/>
        </p:nvSpPr>
        <p:spPr>
          <a:xfrm>
            <a:off x="3187147" y="878887"/>
            <a:ext cx="90281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12-13</a:t>
            </a:r>
            <a:endParaRPr lang="en-US" b="1"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54A499A-0BBC-4A41-BE61-A956E244CD68}"/>
              </a:ext>
            </a:extLst>
          </p:cNvPr>
          <p:cNvSpPr/>
          <p:nvPr/>
        </p:nvSpPr>
        <p:spPr>
          <a:xfrm>
            <a:off x="1305336" y="3946342"/>
            <a:ext cx="67743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Lot do when he arrived at his new dwelling place? </a:t>
            </a:r>
          </a:p>
        </p:txBody>
      </p:sp>
      <p:sp>
        <p:nvSpPr>
          <p:cNvPr id="11" name="Rectangle 10">
            <a:extLst>
              <a:ext uri="{FF2B5EF4-FFF2-40B4-BE49-F238E27FC236}">
                <a16:creationId xmlns:a16="http://schemas.microsoft.com/office/drawing/2014/main" id="{AF6B4810-A1BD-400C-8887-C4E61D591436}"/>
              </a:ext>
            </a:extLst>
          </p:cNvPr>
          <p:cNvSpPr/>
          <p:nvPr/>
        </p:nvSpPr>
        <p:spPr>
          <a:xfrm>
            <a:off x="3219207" y="4659593"/>
            <a:ext cx="1160895"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Sodom</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0818798-7A5B-4973-AEEB-2EF0CCB1839F}"/>
              </a:ext>
            </a:extLst>
          </p:cNvPr>
          <p:cNvSpPr/>
          <p:nvPr/>
        </p:nvSpPr>
        <p:spPr>
          <a:xfrm>
            <a:off x="5493912" y="4659593"/>
            <a:ext cx="1571264"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Gomorrah</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DD98101-0DD2-43F3-A342-FEFEE1370F17}"/>
              </a:ext>
            </a:extLst>
          </p:cNvPr>
          <p:cNvSpPr/>
          <p:nvPr/>
        </p:nvSpPr>
        <p:spPr>
          <a:xfrm>
            <a:off x="1530629" y="5418914"/>
            <a:ext cx="9130742" cy="923330"/>
          </a:xfrm>
          <a:prstGeom prst="rect">
            <a:avLst/>
          </a:prstGeom>
        </p:spPr>
        <p:txBody>
          <a:bodyPr wrap="square">
            <a:spAutoFit/>
          </a:bodyPr>
          <a:lstStyle/>
          <a:p>
            <a:pPr algn="just"/>
            <a:br>
              <a:rPr lang="en-US" b="1"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Then Abram removed his tent, and came and dwelt in the plain of Mamre, which is in Hebron, and built there an altar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3C2A171F-CC77-4B79-82EC-57BD4C28F528}"/>
              </a:ext>
            </a:extLst>
          </p:cNvPr>
          <p:cNvSpPr/>
          <p:nvPr/>
        </p:nvSpPr>
        <p:spPr>
          <a:xfrm>
            <a:off x="1530629" y="5234248"/>
            <a:ext cx="173637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13:18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737245"/>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800" decel="100000"/>
                                        <p:tgtEl>
                                          <p:spTgt spid="12"/>
                                        </p:tgtEl>
                                      </p:cBhvr>
                                    </p:animEffect>
                                    <p:anim calcmode="lin" valueType="num">
                                      <p:cBhvr>
                                        <p:cTn id="22" dur="800" decel="100000" fill="hold"/>
                                        <p:tgtEl>
                                          <p:spTgt spid="12"/>
                                        </p:tgtEl>
                                        <p:attrNameLst>
                                          <p:attrName>style.rotation</p:attrName>
                                        </p:attrNameLst>
                                      </p:cBhvr>
                                      <p:tavLst>
                                        <p:tav tm="0">
                                          <p:val>
                                            <p:fltVal val="-90"/>
                                          </p:val>
                                        </p:tav>
                                        <p:tav tm="100000">
                                          <p:val>
                                            <p:fltVal val="0"/>
                                          </p:val>
                                        </p:tav>
                                      </p:tavLst>
                                    </p:anim>
                                    <p:anim calcmode="lin" valueType="num">
                                      <p:cBhvr>
                                        <p:cTn id="23" dur="800" decel="100000" fill="hold"/>
                                        <p:tgtEl>
                                          <p:spTgt spid="12"/>
                                        </p:tgtEl>
                                        <p:attrNameLst>
                                          <p:attrName>ppt_x</p:attrName>
                                        </p:attrNameLst>
                                      </p:cBhvr>
                                      <p:tavLst>
                                        <p:tav tm="0">
                                          <p:val>
                                            <p:strVal val="#ppt_x+0.4"/>
                                          </p:val>
                                        </p:tav>
                                        <p:tav tm="100000">
                                          <p:val>
                                            <p:strVal val="#ppt_x-0.05"/>
                                          </p:val>
                                        </p:tav>
                                      </p:tavLst>
                                    </p:anim>
                                    <p:anim calcmode="lin" valueType="num">
                                      <p:cBhvr>
                                        <p:cTn id="24" dur="800" decel="100000" fill="hold"/>
                                        <p:tgtEl>
                                          <p:spTgt spid="1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800" decel="100000"/>
                                        <p:tgtEl>
                                          <p:spTgt spid="11"/>
                                        </p:tgtEl>
                                      </p:cBhvr>
                                    </p:animEffect>
                                    <p:anim calcmode="lin" valueType="num">
                                      <p:cBhvr>
                                        <p:cTn id="30" dur="800" decel="100000" fill="hold"/>
                                        <p:tgtEl>
                                          <p:spTgt spid="11"/>
                                        </p:tgtEl>
                                        <p:attrNameLst>
                                          <p:attrName>style.rotation</p:attrName>
                                        </p:attrNameLst>
                                      </p:cBhvr>
                                      <p:tavLst>
                                        <p:tav tm="0">
                                          <p:val>
                                            <p:fltVal val="-90"/>
                                          </p:val>
                                        </p:tav>
                                        <p:tav tm="100000">
                                          <p:val>
                                            <p:fltVal val="0"/>
                                          </p:val>
                                        </p:tav>
                                      </p:tavLst>
                                    </p:anim>
                                    <p:anim calcmode="lin" valueType="num">
                                      <p:cBhvr>
                                        <p:cTn id="31" dur="800" decel="100000" fill="hold"/>
                                        <p:tgtEl>
                                          <p:spTgt spid="11"/>
                                        </p:tgtEl>
                                        <p:attrNameLst>
                                          <p:attrName>ppt_x</p:attrName>
                                        </p:attrNameLst>
                                      </p:cBhvr>
                                      <p:tavLst>
                                        <p:tav tm="0">
                                          <p:val>
                                            <p:strVal val="#ppt_x+0.4"/>
                                          </p:val>
                                        </p:tav>
                                        <p:tav tm="100000">
                                          <p:val>
                                            <p:strVal val="#ppt_x-0.05"/>
                                          </p:val>
                                        </p:tav>
                                      </p:tavLst>
                                    </p:anim>
                                    <p:anim calcmode="lin" valueType="num">
                                      <p:cBhvr>
                                        <p:cTn id="32" dur="800" decel="100000" fill="hold"/>
                                        <p:tgtEl>
                                          <p:spTgt spid="11"/>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p:bldP spid="6" grpId="0"/>
      <p:bldP spid="9"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F3CCF-E452-4C24-B3B7-6F7A51067AB1}"/>
              </a:ext>
            </a:extLst>
          </p:cNvPr>
          <p:cNvSpPr/>
          <p:nvPr/>
        </p:nvSpPr>
        <p:spPr>
          <a:xfrm>
            <a:off x="1222358" y="3075057"/>
            <a:ext cx="9753824" cy="677108"/>
          </a:xfrm>
          <a:prstGeom prst="rect">
            <a:avLst/>
          </a:prstGeom>
        </p:spPr>
        <p:txBody>
          <a:bodyPr wrap="none">
            <a:spAutoFit/>
          </a:bodyPr>
          <a:lstStyle/>
          <a:p>
            <a:pPr fontAlgn="base"/>
            <a:r>
              <a:rPr lang="en-US" sz="3800" b="1" dirty="0">
                <a:solidFill>
                  <a:srgbClr val="FF0000"/>
                </a:solidFill>
                <a:latin typeface="Microsoft YaHei UI" panose="020B0503020204020204" pitchFamily="34" charset="-122"/>
                <a:ea typeface="Microsoft YaHei UI" panose="020B0503020204020204" pitchFamily="34" charset="-122"/>
              </a:rPr>
              <a:t>“Lot is captured while living in Sodom”</a:t>
            </a:r>
            <a:endParaRPr lang="en-US" sz="3800" b="1" dirty="0">
              <a:solidFill>
                <a:srgbClr val="FF0000"/>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5C491784-1474-4431-94D5-3A9E317AB63D}"/>
              </a:ext>
            </a:extLst>
          </p:cNvPr>
          <p:cNvSpPr/>
          <p:nvPr/>
        </p:nvSpPr>
        <p:spPr>
          <a:xfrm>
            <a:off x="1482048" y="1152939"/>
            <a:ext cx="2456122" cy="461665"/>
          </a:xfrm>
          <a:prstGeom prst="rect">
            <a:avLst/>
          </a:prstGeom>
        </p:spPr>
        <p:txBody>
          <a:bodyPr wrap="none">
            <a:spAutoFit/>
          </a:bodyPr>
          <a:lstStyle/>
          <a:p>
            <a:pPr fontAlgn="base"/>
            <a:r>
              <a:rPr lang="en-US" sz="2400" b="1" dirty="0">
                <a:solidFill>
                  <a:schemeClr val="bg1"/>
                </a:solidFill>
                <a:latin typeface="Open Sans"/>
              </a:rPr>
              <a:t>Genesis 13:1-12</a:t>
            </a:r>
            <a:endParaRPr lang="en-US" sz="2400" b="1" dirty="0">
              <a:solidFill>
                <a:schemeClr val="bg1"/>
              </a:solidFill>
              <a:effectLst/>
              <a:latin typeface="Open Sans"/>
            </a:endParaRPr>
          </a:p>
        </p:txBody>
      </p:sp>
    </p:spTree>
    <p:extLst>
      <p:ext uri="{BB962C8B-B14F-4D97-AF65-F5344CB8AC3E}">
        <p14:creationId xmlns:p14="http://schemas.microsoft.com/office/powerpoint/2010/main" val="34913518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766200-35FD-4F39-A11F-8BBF6869A458}"/>
              </a:ext>
            </a:extLst>
          </p:cNvPr>
          <p:cNvSpPr/>
          <p:nvPr/>
        </p:nvSpPr>
        <p:spPr>
          <a:xfrm>
            <a:off x="1276893" y="2653757"/>
            <a:ext cx="2057038" cy="74851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7F1F70A-EB06-451E-AF31-AF10200B0194}"/>
              </a:ext>
            </a:extLst>
          </p:cNvPr>
          <p:cNvSpPr/>
          <p:nvPr/>
        </p:nvSpPr>
        <p:spPr>
          <a:xfrm>
            <a:off x="1276893" y="3092121"/>
            <a:ext cx="9411093" cy="114949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11A1BC3-B90F-41F8-83D0-66FEFC688DE3}"/>
              </a:ext>
            </a:extLst>
          </p:cNvPr>
          <p:cNvSpPr/>
          <p:nvPr/>
        </p:nvSpPr>
        <p:spPr>
          <a:xfrm>
            <a:off x="1263800" y="863288"/>
            <a:ext cx="63530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of these decisions would you say are important? </a:t>
            </a:r>
          </a:p>
        </p:txBody>
      </p:sp>
      <p:sp>
        <p:nvSpPr>
          <p:cNvPr id="4" name="Rectangle 3">
            <a:extLst>
              <a:ext uri="{FF2B5EF4-FFF2-40B4-BE49-F238E27FC236}">
                <a16:creationId xmlns:a16="http://schemas.microsoft.com/office/drawing/2014/main" id="{F8E143AA-CCD1-4A95-8F9E-4AAE2030F3A7}"/>
              </a:ext>
            </a:extLst>
          </p:cNvPr>
          <p:cNvSpPr/>
          <p:nvPr/>
        </p:nvSpPr>
        <p:spPr>
          <a:xfrm>
            <a:off x="1263800" y="1432595"/>
            <a:ext cx="6122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Which would you categorize as small or insignificant?</a:t>
            </a:r>
          </a:p>
        </p:txBody>
      </p:sp>
      <p:sp>
        <p:nvSpPr>
          <p:cNvPr id="5" name="Rectangle 4">
            <a:extLst>
              <a:ext uri="{FF2B5EF4-FFF2-40B4-BE49-F238E27FC236}">
                <a16:creationId xmlns:a16="http://schemas.microsoft.com/office/drawing/2014/main" id="{7ABCDB7C-0EC9-40CC-8859-B96BBE95E9B3}"/>
              </a:ext>
            </a:extLst>
          </p:cNvPr>
          <p:cNvSpPr/>
          <p:nvPr/>
        </p:nvSpPr>
        <p:spPr>
          <a:xfrm>
            <a:off x="1263800" y="1970050"/>
            <a:ext cx="94241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might have been some of the potential consequences of Lot’s decision to live near Sodom?</a:t>
            </a:r>
          </a:p>
        </p:txBody>
      </p:sp>
      <p:sp>
        <p:nvSpPr>
          <p:cNvPr id="6" name="Rectangle 5">
            <a:extLst>
              <a:ext uri="{FF2B5EF4-FFF2-40B4-BE49-F238E27FC236}">
                <a16:creationId xmlns:a16="http://schemas.microsoft.com/office/drawing/2014/main" id="{BB3D4AD9-6B58-4C05-A32B-1DD648A1A7E0}"/>
              </a:ext>
            </a:extLst>
          </p:cNvPr>
          <p:cNvSpPr/>
          <p:nvPr/>
        </p:nvSpPr>
        <p:spPr>
          <a:xfrm>
            <a:off x="1276893" y="3066705"/>
            <a:ext cx="942418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they took all the goods of Sodom and Gomorrah, and all their victuals, and went their way.</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took Lot, Abram’s brother’s son, who dwelt in Sodom, and his goods, and departed.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8C84436-A2F5-41A4-A47F-9428BC20F437}"/>
              </a:ext>
            </a:extLst>
          </p:cNvPr>
          <p:cNvSpPr/>
          <p:nvPr/>
        </p:nvSpPr>
        <p:spPr>
          <a:xfrm>
            <a:off x="1276893" y="2661314"/>
            <a:ext cx="205703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14:11-12</a:t>
            </a:r>
            <a:endParaRPr lang="en-US" b="1"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943C0C4-F05A-4B70-B3D0-E53D2FB2D385}"/>
              </a:ext>
            </a:extLst>
          </p:cNvPr>
          <p:cNvSpPr/>
          <p:nvPr/>
        </p:nvSpPr>
        <p:spPr>
          <a:xfrm>
            <a:off x="1263800" y="4415401"/>
            <a:ext cx="43140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Where were Lot and his family living?</a:t>
            </a:r>
          </a:p>
        </p:txBody>
      </p:sp>
      <p:sp>
        <p:nvSpPr>
          <p:cNvPr id="9" name="Rectangle 8">
            <a:extLst>
              <a:ext uri="{FF2B5EF4-FFF2-40B4-BE49-F238E27FC236}">
                <a16:creationId xmlns:a16="http://schemas.microsoft.com/office/drawing/2014/main" id="{1819EF09-19A6-403F-8F3C-7785AA0C8DD0}"/>
              </a:ext>
            </a:extLst>
          </p:cNvPr>
          <p:cNvSpPr/>
          <p:nvPr/>
        </p:nvSpPr>
        <p:spPr>
          <a:xfrm>
            <a:off x="1263800" y="4952856"/>
            <a:ext cx="81319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this account teach us about some of the decisions we make?</a:t>
            </a:r>
          </a:p>
        </p:txBody>
      </p:sp>
      <p:sp>
        <p:nvSpPr>
          <p:cNvPr id="10" name="Rectangle 9">
            <a:extLst>
              <a:ext uri="{FF2B5EF4-FFF2-40B4-BE49-F238E27FC236}">
                <a16:creationId xmlns:a16="http://schemas.microsoft.com/office/drawing/2014/main" id="{423F56F9-DA8C-4C92-A32A-F0845963B341}"/>
              </a:ext>
            </a:extLst>
          </p:cNvPr>
          <p:cNvSpPr/>
          <p:nvPr/>
        </p:nvSpPr>
        <p:spPr>
          <a:xfrm>
            <a:off x="1276893" y="5386296"/>
            <a:ext cx="6817795" cy="400110"/>
          </a:xfrm>
          <a:prstGeom prst="rect">
            <a:avLst/>
          </a:prstGeom>
        </p:spPr>
        <p:txBody>
          <a:bodyPr wrap="square">
            <a:spAutoFit/>
          </a:bodyPr>
          <a:lstStyle/>
          <a:p>
            <a:pPr algn="just"/>
            <a:r>
              <a:rPr lang="en-US" sz="20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Seemingly small choices can lead to large consequences.</a:t>
            </a:r>
          </a:p>
        </p:txBody>
      </p:sp>
    </p:spTree>
    <p:extLst>
      <p:ext uri="{BB962C8B-B14F-4D97-AF65-F5344CB8AC3E}">
        <p14:creationId xmlns:p14="http://schemas.microsoft.com/office/powerpoint/2010/main" val="662015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par>
                          <p:cTn id="8" fill="hold">
                            <p:stCondLst>
                              <p:cond delay="2500"/>
                            </p:stCondLst>
                            <p:childTnLst>
                              <p:par>
                                <p:cTn id="9" presetID="6" presetClass="entr" presetSubtype="32"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1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calcmode="lin" valueType="num">
                                      <p:cBhvr>
                                        <p:cTn id="44"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5" dur="250" fill="hold"/>
                                        <p:tgtEl>
                                          <p:spTgt spid="10"/>
                                        </p:tgtEl>
                                        <p:attrNameLst>
                                          <p:attrName>ppt_y</p:attrName>
                                        </p:attrNameLst>
                                      </p:cBhvr>
                                      <p:tavLst>
                                        <p:tav tm="0">
                                          <p:val>
                                            <p:strVal val="#ppt_y"/>
                                          </p:val>
                                        </p:tav>
                                        <p:tav tm="100000">
                                          <p:val>
                                            <p:strVal val="#ppt_y"/>
                                          </p:val>
                                        </p:tav>
                                      </p:tavLst>
                                    </p:anim>
                                    <p:anim calcmode="lin" valueType="num">
                                      <p:cBhvr>
                                        <p:cTn id="46"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7"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FA4260-1C6F-4DF0-BBBF-FBD6BA603842}"/>
              </a:ext>
            </a:extLst>
          </p:cNvPr>
          <p:cNvSpPr/>
          <p:nvPr/>
        </p:nvSpPr>
        <p:spPr>
          <a:xfrm>
            <a:off x="1951219" y="2459504"/>
            <a:ext cx="8289561" cy="1938992"/>
          </a:xfrm>
          <a:prstGeom prst="rect">
            <a:avLst/>
          </a:prstGeom>
        </p:spPr>
        <p:txBody>
          <a:bodyPr wrap="square">
            <a:spAutoFit/>
          </a:bodyPr>
          <a:lstStyle/>
          <a:p>
            <a:pPr algn="ctr" fontAlgn="base"/>
            <a:r>
              <a:rPr lang="en-US" sz="4000" b="1" dirty="0">
                <a:solidFill>
                  <a:srgbClr val="FF0000"/>
                </a:solidFill>
                <a:latin typeface="Microsoft YaHei UI" panose="020B0503020204020204" pitchFamily="34" charset="-122"/>
                <a:ea typeface="Microsoft YaHei UI" panose="020B0503020204020204" pitchFamily="34" charset="-122"/>
              </a:rPr>
              <a:t>“Abram rescues Lot and meets Melchizedek and the king of Sodom upon his return”</a:t>
            </a:r>
            <a:endParaRPr lang="en-US" sz="4000" b="1" dirty="0">
              <a:solidFill>
                <a:srgbClr val="FF0000"/>
              </a:solidFill>
              <a:effectLst/>
              <a:latin typeface="Microsoft YaHei UI" panose="020B0503020204020204" pitchFamily="34" charset="-122"/>
              <a:ea typeface="Microsoft YaHei UI" panose="020B0503020204020204" pitchFamily="34" charset="-122"/>
            </a:endParaRPr>
          </a:p>
        </p:txBody>
      </p:sp>
      <p:sp>
        <p:nvSpPr>
          <p:cNvPr id="4" name="Rectangle 3">
            <a:extLst>
              <a:ext uri="{FF2B5EF4-FFF2-40B4-BE49-F238E27FC236}">
                <a16:creationId xmlns:a16="http://schemas.microsoft.com/office/drawing/2014/main" id="{8010A5EA-9A2B-40E6-ABD0-8241AAD1C2BC}"/>
              </a:ext>
            </a:extLst>
          </p:cNvPr>
          <p:cNvSpPr/>
          <p:nvPr/>
        </p:nvSpPr>
        <p:spPr>
          <a:xfrm>
            <a:off x="1482048" y="1152939"/>
            <a:ext cx="2632452" cy="461665"/>
          </a:xfrm>
          <a:prstGeom prst="rect">
            <a:avLst/>
          </a:prstGeom>
        </p:spPr>
        <p:txBody>
          <a:bodyPr wrap="none">
            <a:spAutoFit/>
          </a:bodyPr>
          <a:lstStyle/>
          <a:p>
            <a:pPr fontAlgn="base"/>
            <a:r>
              <a:rPr lang="en-US" sz="2400" b="1" dirty="0">
                <a:solidFill>
                  <a:schemeClr val="bg1"/>
                </a:solidFill>
                <a:latin typeface="Open Sans"/>
              </a:rPr>
              <a:t>Genesis 14:13-24</a:t>
            </a:r>
            <a:endParaRPr lang="en-US" sz="2400" b="1" dirty="0">
              <a:solidFill>
                <a:schemeClr val="bg1"/>
              </a:solidFill>
              <a:effectLst/>
              <a:latin typeface="Open Sans"/>
            </a:endParaRPr>
          </a:p>
        </p:txBody>
      </p:sp>
    </p:spTree>
    <p:extLst>
      <p:ext uri="{BB962C8B-B14F-4D97-AF65-F5344CB8AC3E}">
        <p14:creationId xmlns:p14="http://schemas.microsoft.com/office/powerpoint/2010/main" val="42790500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1693</Words>
  <Application>Microsoft Office PowerPoint</Application>
  <PresentationFormat>Widescreen</PresentationFormat>
  <Paragraphs>90</Paragraphs>
  <Slides>17</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Microsoft YaHei UI</vt:lpstr>
      <vt:lpstr>Arial</vt:lpstr>
      <vt:lpstr>Calibri</vt:lpstr>
      <vt:lpstr>Dubai</vt:lpstr>
      <vt:lpstr>Ebrima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3810</cp:revision>
  <dcterms:created xsi:type="dcterms:W3CDTF">2018-08-29T04:26:39Z</dcterms:created>
  <dcterms:modified xsi:type="dcterms:W3CDTF">2022-01-20T20:32:28Z</dcterms:modified>
</cp:coreProperties>
</file>