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5768" r:id="rId1"/>
  </p:sldMasterIdLst>
  <p:notesMasterIdLst>
    <p:notesMasterId r:id="rId15"/>
  </p:notesMasterIdLst>
  <p:sldIdLst>
    <p:sldId id="296" r:id="rId2"/>
    <p:sldId id="378" r:id="rId3"/>
    <p:sldId id="379" r:id="rId4"/>
    <p:sldId id="380" r:id="rId5"/>
    <p:sldId id="381" r:id="rId6"/>
    <p:sldId id="382" r:id="rId7"/>
    <p:sldId id="383" r:id="rId8"/>
    <p:sldId id="384" r:id="rId9"/>
    <p:sldId id="385" r:id="rId10"/>
    <p:sldId id="386" r:id="rId11"/>
    <p:sldId id="387" r:id="rId12"/>
    <p:sldId id="388" r:id="rId13"/>
    <p:sldId id="389"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nald Esquerra" initials="RE" lastIdx="2" clrIdx="0">
    <p:extLst>
      <p:ext uri="{19B8F6BF-5375-455C-9EA6-DF929625EA0E}">
        <p15:presenceInfo xmlns:p15="http://schemas.microsoft.com/office/powerpoint/2012/main" userId="cdeda1aeaf90b9f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88028"/>
    <a:srgbClr val="FF6600"/>
    <a:srgbClr val="D6E513"/>
    <a:srgbClr val="E97159"/>
    <a:srgbClr val="B9DF63"/>
    <a:srgbClr val="FFD757"/>
    <a:srgbClr val="0BA2C5"/>
    <a:srgbClr val="E6E6E6"/>
    <a:srgbClr val="A7897B"/>
    <a:srgbClr val="B9B93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26" autoAdjust="0"/>
    <p:restoredTop sz="94660"/>
  </p:normalViewPr>
  <p:slideViewPr>
    <p:cSldViewPr snapToGrid="0">
      <p:cViewPr varScale="1">
        <p:scale>
          <a:sx n="82" d="100"/>
          <a:sy n="82" d="100"/>
        </p:scale>
        <p:origin x="720" y="72"/>
      </p:cViewPr>
      <p:guideLst/>
    </p:cSldViewPr>
  </p:slideViewPr>
  <p:notesTextViewPr>
    <p:cViewPr>
      <p:scale>
        <a:sx n="1" d="1"/>
        <a:sy n="1" d="1"/>
      </p:scale>
      <p:origin x="0" y="0"/>
    </p:cViewPr>
  </p:notesTextViewPr>
  <p:notesViewPr>
    <p:cSldViewPr snapToGrid="0">
      <p:cViewPr varScale="1">
        <p:scale>
          <a:sx n="55" d="100"/>
          <a:sy n="55" d="100"/>
        </p:scale>
        <p:origin x="2880"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18E6F4-4A24-4637-903E-B0B1742766B0}" type="datetimeFigureOut">
              <a:rPr lang="en-US" smtClean="0"/>
              <a:t>1/20/2022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2F80BE-C61D-4FF6-A9D6-85F634C9F475}" type="slidenum">
              <a:rPr lang="en-US" smtClean="0"/>
              <a:t>‹#›</a:t>
            </a:fld>
            <a:endParaRPr lang="en-US" dirty="0"/>
          </a:p>
        </p:txBody>
      </p:sp>
    </p:spTree>
    <p:extLst>
      <p:ext uri="{BB962C8B-B14F-4D97-AF65-F5344CB8AC3E}">
        <p14:creationId xmlns:p14="http://schemas.microsoft.com/office/powerpoint/2010/main" val="37851771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tx2">
                  <a:lumMod val="75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75640873-EF0B-4AC7-AF11-57FEBA4985EA}" type="datetimeFigureOut">
              <a:rPr lang="en-US" smtClean="0"/>
              <a:t>1/20/2022</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5503591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8685842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162944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2003976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8570887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6196081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636628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1426927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42360032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6816057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4960983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151439021"/>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158374182"/>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1390488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3168326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01989192"/>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3820638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www.teinteresasaber.com/2012/06/juan-de-jerusalen-el-templario.html"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alphaModFix amt="36000"/>
            <a:lum/>
            <a:extLst>
              <a:ext uri="{837473B0-CC2E-450A-ABE3-18F120FF3D39}">
                <a1611:picAttrSrcUrl xmlns:a1611="http://schemas.microsoft.com/office/drawing/2016/11/main" r:id="rId20"/>
              </a:ext>
            </a:extLst>
          </a:blip>
          <a:srcRect/>
          <a:stretch>
            <a:fillRect t="-17000" b="-17000"/>
          </a:stretch>
        </a:blipFill>
        <a:effectLst/>
      </p:bgPr>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21">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Group 7"/>
          <p:cNvGrpSpPr/>
          <p:nvPr/>
        </p:nvGrpSpPr>
        <p:grpSpPr>
          <a:xfrm>
            <a:off x="-14288" y="0"/>
            <a:ext cx="12053888" cy="6858001"/>
            <a:chOff x="-14288" y="0"/>
            <a:chExt cx="12053888" cy="6858001"/>
          </a:xfrm>
          <a:gradFill flip="none" rotWithShape="1">
            <a:gsLst>
              <a:gs pos="0">
                <a:schemeClr val="tx2"/>
              </a:gs>
              <a:gs pos="100000">
                <a:schemeClr val="tx2">
                  <a:lumMod val="50000"/>
                </a:schemeClr>
              </a:gs>
            </a:gsLst>
            <a:lin ang="5400000" scaled="0"/>
            <a:tileRect/>
          </a:gradFill>
        </p:grpSpPr>
        <p:grpSp>
          <p:nvGrpSpPr>
            <p:cNvPr id="9" name="Group 8"/>
            <p:cNvGrpSpPr/>
            <p:nvPr/>
          </p:nvGrpSpPr>
          <p:grpSpPr>
            <a:xfrm>
              <a:off x="-14288" y="0"/>
              <a:ext cx="1220788" cy="6858001"/>
              <a:chOff x="-14288" y="0"/>
              <a:chExt cx="1220788" cy="6858001"/>
            </a:xfrm>
            <a:grp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p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75640873-EF0B-4AC7-AF11-57FEBA4985EA}" type="datetimeFigureOut">
              <a:rPr lang="en-US" smtClean="0"/>
              <a:t>1/20/2022</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2B93B05A-D8BA-4E04-8927-7D3B765C5B2D}" type="slidenum">
              <a:rPr lang="en-US" smtClean="0"/>
              <a:t>‹#›</a:t>
            </a:fld>
            <a:endParaRPr lang="en-US" dirty="0"/>
          </a:p>
        </p:txBody>
      </p:sp>
    </p:spTree>
    <p:extLst>
      <p:ext uri="{BB962C8B-B14F-4D97-AF65-F5344CB8AC3E}">
        <p14:creationId xmlns:p14="http://schemas.microsoft.com/office/powerpoint/2010/main" val="2354548338"/>
      </p:ext>
    </p:extLst>
  </p:cSld>
  <p:clrMap bg1="dk1" tx1="lt1" bg2="dk2" tx2="lt2" accent1="accent1" accent2="accent2" accent3="accent3" accent4="accent4" accent5="accent5" accent6="accent6" hlink="hlink" folHlink="folHlink"/>
  <p:sldLayoutIdLst>
    <p:sldLayoutId id="2147485769" r:id="rId1"/>
    <p:sldLayoutId id="2147485770" r:id="rId2"/>
    <p:sldLayoutId id="2147485771" r:id="rId3"/>
    <p:sldLayoutId id="2147485772" r:id="rId4"/>
    <p:sldLayoutId id="2147485773" r:id="rId5"/>
    <p:sldLayoutId id="2147485774" r:id="rId6"/>
    <p:sldLayoutId id="2147485775" r:id="rId7"/>
    <p:sldLayoutId id="2147485776" r:id="rId8"/>
    <p:sldLayoutId id="2147485777" r:id="rId9"/>
    <p:sldLayoutId id="2147485778" r:id="rId10"/>
    <p:sldLayoutId id="2147485779" r:id="rId11"/>
    <p:sldLayoutId id="2147485780" r:id="rId12"/>
    <p:sldLayoutId id="2147485781" r:id="rId13"/>
    <p:sldLayoutId id="2147485782" r:id="rId14"/>
    <p:sldLayoutId id="2147485783" r:id="rId15"/>
    <p:sldLayoutId id="2147485784" r:id="rId16"/>
    <p:sldLayoutId id="2147485785"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0561AD48-C1FF-4315-91C1-654541E58BDD}"/>
              </a:ext>
            </a:extLst>
          </p:cNvPr>
          <p:cNvSpPr txBox="1"/>
          <p:nvPr/>
        </p:nvSpPr>
        <p:spPr>
          <a:xfrm>
            <a:off x="7328454" y="2914759"/>
            <a:ext cx="3657600" cy="830997"/>
          </a:xfrm>
          <a:prstGeom prst="rect">
            <a:avLst/>
          </a:prstGeom>
          <a:noFill/>
        </p:spPr>
        <p:txBody>
          <a:bodyPr wrap="square" rtlCol="0">
            <a:spAutoFit/>
          </a:bodyPr>
          <a:lstStyle/>
          <a:p>
            <a:pPr algn="ctr"/>
            <a:r>
              <a:rPr lang="en-US" sz="4800" b="1" dirty="0">
                <a:solidFill>
                  <a:schemeClr val="tx2">
                    <a:lumMod val="75000"/>
                  </a:schemeClr>
                </a:solidFill>
                <a:effectLst>
                  <a:outerShdw blurRad="38100" dist="38100" dir="2700000" algn="tl">
                    <a:srgbClr val="000000">
                      <a:alpha val="43137"/>
                    </a:srgbClr>
                  </a:outerShdw>
                </a:effectLst>
                <a:latin typeface="Ebrima" panose="02000000000000000000" pitchFamily="2" charset="0"/>
                <a:ea typeface="Ebrima" panose="02000000000000000000" pitchFamily="2" charset="0"/>
                <a:cs typeface="Ebrima" panose="02000000000000000000" pitchFamily="2" charset="0"/>
              </a:rPr>
              <a:t>SEMINARY</a:t>
            </a:r>
          </a:p>
        </p:txBody>
      </p:sp>
      <p:pic>
        <p:nvPicPr>
          <p:cNvPr id="1026" name="Picture 2" descr="Imagen relacionada">
            <a:extLst>
              <a:ext uri="{FF2B5EF4-FFF2-40B4-BE49-F238E27FC236}">
                <a16:creationId xmlns:a16="http://schemas.microsoft.com/office/drawing/2014/main" id="{95994769-E07E-4BCC-9093-02228E6DA4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268281"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6CD9B082-3804-4B27-8DBC-DC12E98C296E}"/>
              </a:ext>
            </a:extLst>
          </p:cNvPr>
          <p:cNvSpPr/>
          <p:nvPr/>
        </p:nvSpPr>
        <p:spPr>
          <a:xfrm>
            <a:off x="0" y="5082725"/>
            <a:ext cx="6268281" cy="1050789"/>
          </a:xfrm>
          <a:prstGeom prst="rect">
            <a:avLst/>
          </a:prstGeom>
          <a:solidFill>
            <a:srgbClr val="FFD75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0453D80-1807-47DD-9F91-3E3FDD322FB6}"/>
              </a:ext>
            </a:extLst>
          </p:cNvPr>
          <p:cNvSpPr txBox="1"/>
          <p:nvPr/>
        </p:nvSpPr>
        <p:spPr>
          <a:xfrm>
            <a:off x="2073967" y="5377286"/>
            <a:ext cx="2120346" cy="461665"/>
          </a:xfrm>
          <a:prstGeom prst="rect">
            <a:avLst/>
          </a:prstGeom>
          <a:noFill/>
        </p:spPr>
        <p:txBody>
          <a:bodyPr wrap="square" rtlCol="0">
            <a:spAutoFit/>
          </a:bodyPr>
          <a:lstStyle/>
          <a:p>
            <a:r>
              <a:rPr lang="en-US" sz="2400" b="1" dirty="0">
                <a:solidFill>
                  <a:schemeClr val="bg2">
                    <a:lumMod val="10000"/>
                  </a:schemeClr>
                </a:solidFill>
              </a:rPr>
              <a:t>Old Testament</a:t>
            </a:r>
          </a:p>
        </p:txBody>
      </p:sp>
    </p:spTree>
    <p:extLst>
      <p:ext uri="{BB962C8B-B14F-4D97-AF65-F5344CB8AC3E}">
        <p14:creationId xmlns:p14="http://schemas.microsoft.com/office/powerpoint/2010/main" val="1366171026"/>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346BF95-CF31-41D8-9177-5A77A8B6A24A}"/>
              </a:ext>
            </a:extLst>
          </p:cNvPr>
          <p:cNvSpPr/>
          <p:nvPr/>
        </p:nvSpPr>
        <p:spPr>
          <a:xfrm>
            <a:off x="1264170" y="829773"/>
            <a:ext cx="7190282"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might you have thought and felt as the floodwater rose?</a:t>
            </a:r>
          </a:p>
        </p:txBody>
      </p:sp>
      <p:sp>
        <p:nvSpPr>
          <p:cNvPr id="4" name="Rectangle 3">
            <a:extLst>
              <a:ext uri="{FF2B5EF4-FFF2-40B4-BE49-F238E27FC236}">
                <a16:creationId xmlns:a16="http://schemas.microsoft.com/office/drawing/2014/main" id="{9B2582F1-FBA4-4DCD-B793-C1375F47924B}"/>
              </a:ext>
            </a:extLst>
          </p:cNvPr>
          <p:cNvSpPr/>
          <p:nvPr/>
        </p:nvSpPr>
        <p:spPr>
          <a:xfrm>
            <a:off x="1264170" y="1400544"/>
            <a:ext cx="6532558"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might you have thought and felt as the waters rose?</a:t>
            </a:r>
          </a:p>
        </p:txBody>
      </p:sp>
      <p:sp>
        <p:nvSpPr>
          <p:cNvPr id="5" name="Rectangle 4">
            <a:extLst>
              <a:ext uri="{FF2B5EF4-FFF2-40B4-BE49-F238E27FC236}">
                <a16:creationId xmlns:a16="http://schemas.microsoft.com/office/drawing/2014/main" id="{BE057487-00E6-4E99-B714-94C1100076E8}"/>
              </a:ext>
            </a:extLst>
          </p:cNvPr>
          <p:cNvSpPr/>
          <p:nvPr/>
        </p:nvSpPr>
        <p:spPr>
          <a:xfrm>
            <a:off x="1264170" y="1971315"/>
            <a:ext cx="6096541"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How would you complete the statement on the board?</a:t>
            </a:r>
          </a:p>
        </p:txBody>
      </p:sp>
      <p:sp>
        <p:nvSpPr>
          <p:cNvPr id="6" name="Rectangle 5">
            <a:extLst>
              <a:ext uri="{FF2B5EF4-FFF2-40B4-BE49-F238E27FC236}">
                <a16:creationId xmlns:a16="http://schemas.microsoft.com/office/drawing/2014/main" id="{F8CAF339-E0FE-4AE5-9193-96EE28B9E1FC}"/>
              </a:ext>
            </a:extLst>
          </p:cNvPr>
          <p:cNvSpPr/>
          <p:nvPr/>
        </p:nvSpPr>
        <p:spPr>
          <a:xfrm>
            <a:off x="1264170" y="2542086"/>
            <a:ext cx="10013430" cy="353943"/>
          </a:xfrm>
          <a:prstGeom prst="rect">
            <a:avLst/>
          </a:prstGeom>
        </p:spPr>
        <p:txBody>
          <a:bodyPr wrap="square">
            <a:spAutoFit/>
          </a:bodyPr>
          <a:lstStyle/>
          <a:p>
            <a:pPr algn="just"/>
            <a:r>
              <a:rPr lang="en-US" sz="1700" i="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If we act in faith by obeying the Lord’s commands, we can receive His blessings and protection.</a:t>
            </a:r>
          </a:p>
        </p:txBody>
      </p:sp>
    </p:spTree>
    <p:extLst>
      <p:ext uri="{BB962C8B-B14F-4D97-AF65-F5344CB8AC3E}">
        <p14:creationId xmlns:p14="http://schemas.microsoft.com/office/powerpoint/2010/main" val="147595684"/>
      </p:ext>
    </p:extLst>
  </p:cSld>
  <p:clrMapOvr>
    <a:masterClrMapping/>
  </p:clrMapOvr>
  <mc:AlternateContent xmlns:mc="http://schemas.openxmlformats.org/markup-compatibility/2006" xmlns:p14="http://schemas.microsoft.com/office/powerpoint/2010/main">
    <mc:Choice Requires="p14">
      <p:transition spd="slow" p14:dur="1750">
        <p:pull dir="ru"/>
      </p:transition>
    </mc:Choice>
    <mc:Fallback xmlns="">
      <p:transition spd="slow">
        <p:pull dir="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6"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1+#ppt_w/2"/>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56" presetClass="entr" presetSubtype="0" fill="hold" grpId="0" nodeType="clickEffect">
                                  <p:stCondLst>
                                    <p:cond delay="0"/>
                                  </p:stCondLst>
                                  <p:iterate type="lt">
                                    <p:tmPct val="10000"/>
                                  </p:iterate>
                                  <p:childTnLst>
                                    <p:set>
                                      <p:cBhvr>
                                        <p:cTn id="17" dur="1" fill="hold">
                                          <p:stCondLst>
                                            <p:cond delay="0"/>
                                          </p:stCondLst>
                                        </p:cTn>
                                        <p:tgtEl>
                                          <p:spTgt spid="6"/>
                                        </p:tgtEl>
                                        <p:attrNameLst>
                                          <p:attrName>style.visibility</p:attrName>
                                        </p:attrNameLst>
                                      </p:cBhvr>
                                      <p:to>
                                        <p:strVal val="visible"/>
                                      </p:to>
                                    </p:set>
                                    <p:anim by="(-#ppt_w*2)" calcmode="lin" valueType="num">
                                      <p:cBhvr rctx="PPT">
                                        <p:cTn id="18" dur="125" autoRev="1" fill="hold">
                                          <p:stCondLst>
                                            <p:cond delay="0"/>
                                          </p:stCondLst>
                                        </p:cTn>
                                        <p:tgtEl>
                                          <p:spTgt spid="6"/>
                                        </p:tgtEl>
                                        <p:attrNameLst>
                                          <p:attrName>ppt_w</p:attrName>
                                        </p:attrNameLst>
                                      </p:cBhvr>
                                    </p:anim>
                                    <p:anim by="(#ppt_w*0.50)" calcmode="lin" valueType="num">
                                      <p:cBhvr>
                                        <p:cTn id="19" dur="125" decel="50000" autoRev="1" fill="hold">
                                          <p:stCondLst>
                                            <p:cond delay="0"/>
                                          </p:stCondLst>
                                        </p:cTn>
                                        <p:tgtEl>
                                          <p:spTgt spid="6"/>
                                        </p:tgtEl>
                                        <p:attrNameLst>
                                          <p:attrName>ppt_x</p:attrName>
                                        </p:attrNameLst>
                                      </p:cBhvr>
                                    </p:anim>
                                    <p:anim from="(-#ppt_h/2)" to="(#ppt_y)" calcmode="lin" valueType="num">
                                      <p:cBhvr>
                                        <p:cTn id="20" dur="250" fill="hold">
                                          <p:stCondLst>
                                            <p:cond delay="0"/>
                                          </p:stCondLst>
                                        </p:cTn>
                                        <p:tgtEl>
                                          <p:spTgt spid="6"/>
                                        </p:tgtEl>
                                        <p:attrNameLst>
                                          <p:attrName>ppt_y</p:attrName>
                                        </p:attrNameLst>
                                      </p:cBhvr>
                                    </p:anim>
                                    <p:animRot by="21600000">
                                      <p:cBhvr>
                                        <p:cTn id="21" dur="250" fill="hold">
                                          <p:stCondLst>
                                            <p:cond delay="0"/>
                                          </p:stCondLst>
                                        </p:cTn>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17B5648-F42D-4CC6-A2A2-66AC1ABE1D0C}"/>
              </a:ext>
            </a:extLst>
          </p:cNvPr>
          <p:cNvSpPr/>
          <p:nvPr/>
        </p:nvSpPr>
        <p:spPr>
          <a:xfrm>
            <a:off x="2708223" y="2551837"/>
            <a:ext cx="6775554" cy="1754326"/>
          </a:xfrm>
          <a:prstGeom prst="rect">
            <a:avLst/>
          </a:prstGeom>
        </p:spPr>
        <p:txBody>
          <a:bodyPr wrap="square">
            <a:spAutoFit/>
          </a:bodyPr>
          <a:lstStyle/>
          <a:p>
            <a:pPr algn="ctr" fontAlgn="base"/>
            <a:r>
              <a:rPr lang="en-US" sz="3600" b="1" dirty="0">
                <a:solidFill>
                  <a:schemeClr val="bg1"/>
                </a:solidFill>
                <a:latin typeface="Bahnschrift SemiBold" panose="020B0502040204020203" pitchFamily="34" charset="0"/>
              </a:rPr>
              <a:t>“Noah and his family leave the ark, and the Lord establishes His covenant with Noah”</a:t>
            </a:r>
            <a:endParaRPr lang="en-US" sz="3600" b="1" dirty="0">
              <a:solidFill>
                <a:schemeClr val="bg1"/>
              </a:solidFill>
              <a:effectLst/>
              <a:latin typeface="Bahnschrift SemiBold" panose="020B0502040204020203" pitchFamily="34" charset="0"/>
            </a:endParaRPr>
          </a:p>
        </p:txBody>
      </p:sp>
      <p:sp>
        <p:nvSpPr>
          <p:cNvPr id="4" name="Rectangle 3">
            <a:extLst>
              <a:ext uri="{FF2B5EF4-FFF2-40B4-BE49-F238E27FC236}">
                <a16:creationId xmlns:a16="http://schemas.microsoft.com/office/drawing/2014/main" id="{47B4FD8B-EFC5-48A3-A0A2-126A1E629681}"/>
              </a:ext>
            </a:extLst>
          </p:cNvPr>
          <p:cNvSpPr/>
          <p:nvPr/>
        </p:nvSpPr>
        <p:spPr>
          <a:xfrm>
            <a:off x="1454603" y="1152939"/>
            <a:ext cx="2220480" cy="400110"/>
          </a:xfrm>
          <a:prstGeom prst="rect">
            <a:avLst/>
          </a:prstGeom>
        </p:spPr>
        <p:txBody>
          <a:bodyPr wrap="none">
            <a:spAutoFit/>
          </a:bodyPr>
          <a:lstStyle/>
          <a:p>
            <a:pPr fontAlgn="base"/>
            <a:r>
              <a:rPr lang="en-US" sz="2000" b="1" dirty="0">
                <a:solidFill>
                  <a:schemeClr val="bg1"/>
                </a:solidFill>
                <a:latin typeface="Arial" panose="020B0604020202020204" pitchFamily="34" charset="0"/>
                <a:cs typeface="Arial" panose="020B0604020202020204" pitchFamily="34" charset="0"/>
              </a:rPr>
              <a:t>Genesis 8:1-9:17</a:t>
            </a:r>
            <a:endParaRPr lang="en-US" sz="2000" b="1" dirty="0">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20787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20B30E7-CA75-4F7A-B9EB-EAD856E9AC46}"/>
              </a:ext>
            </a:extLst>
          </p:cNvPr>
          <p:cNvSpPr/>
          <p:nvPr/>
        </p:nvSpPr>
        <p:spPr>
          <a:xfrm>
            <a:off x="914398" y="574459"/>
            <a:ext cx="2743740" cy="369332"/>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79AEDCA-CB3A-42C1-A1EA-D5237CF4DD2F}"/>
              </a:ext>
            </a:extLst>
          </p:cNvPr>
          <p:cNvSpPr/>
          <p:nvPr/>
        </p:nvSpPr>
        <p:spPr>
          <a:xfrm>
            <a:off x="914399" y="943791"/>
            <a:ext cx="10178321" cy="4001797"/>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E8728F49-40EC-4BC1-BB2B-CFC63DDB0C2E}"/>
              </a:ext>
            </a:extLst>
          </p:cNvPr>
          <p:cNvSpPr/>
          <p:nvPr/>
        </p:nvSpPr>
        <p:spPr>
          <a:xfrm>
            <a:off x="914400" y="556654"/>
            <a:ext cx="2169570" cy="400110"/>
          </a:xfrm>
          <a:prstGeom prst="rect">
            <a:avLst/>
          </a:prstGeom>
        </p:spPr>
        <p:txBody>
          <a:bodyPr wrap="square">
            <a:spAutoFit/>
          </a:bodyPr>
          <a:lstStyle/>
          <a:p>
            <a:pPr fontAlgn="base"/>
            <a:r>
              <a:rPr lang="en-US" sz="2000" b="1" dirty="0">
                <a:solidFill>
                  <a:schemeClr val="bg1"/>
                </a:solidFill>
                <a:latin typeface="Arial" panose="020B0604020202020204" pitchFamily="34" charset="0"/>
                <a:cs typeface="Arial" panose="020B0604020202020204" pitchFamily="34" charset="0"/>
              </a:rPr>
              <a:t>Genesis 9:8-11</a:t>
            </a:r>
            <a:endParaRPr lang="en-US" sz="2000" b="1" dirty="0">
              <a:solidFill>
                <a:schemeClr val="bg1"/>
              </a:solidFill>
              <a:effectLst/>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5BEB258E-A687-4245-81E7-0CD689A8011C}"/>
              </a:ext>
            </a:extLst>
          </p:cNvPr>
          <p:cNvSpPr/>
          <p:nvPr/>
        </p:nvSpPr>
        <p:spPr>
          <a:xfrm>
            <a:off x="914399" y="956764"/>
            <a:ext cx="10178321" cy="1631216"/>
          </a:xfrm>
          <a:prstGeom prst="rect">
            <a:avLst/>
          </a:prstGeom>
        </p:spPr>
        <p:txBody>
          <a:bodyPr wrap="square">
            <a:spAutoFit/>
          </a:bodyPr>
          <a:lstStyle/>
          <a:p>
            <a:pPr algn="just" fontAlgn="base"/>
            <a:r>
              <a:rPr lang="en-US" sz="1600" b="1" dirty="0">
                <a:solidFill>
                  <a:schemeClr val="bg1"/>
                </a:solidFill>
                <a:latin typeface="Arial" panose="020B0604020202020204" pitchFamily="34" charset="0"/>
                <a:cs typeface="Arial" panose="020B0604020202020204" pitchFamily="34" charset="0"/>
              </a:rPr>
              <a:t>8 </a:t>
            </a:r>
            <a:r>
              <a:rPr lang="en-US" sz="1600" dirty="0">
                <a:solidFill>
                  <a:schemeClr val="bg1"/>
                </a:solidFill>
                <a:latin typeface="Arial" panose="020B0604020202020204" pitchFamily="34" charset="0"/>
                <a:cs typeface="Arial" panose="020B0604020202020204" pitchFamily="34" charset="0"/>
              </a:rPr>
              <a:t>¶ And God spake unto Noah, and to his sons with him, saying,</a:t>
            </a:r>
          </a:p>
          <a:p>
            <a:pPr algn="just" fontAlgn="base"/>
            <a:r>
              <a:rPr lang="en-US" sz="1600" b="1" dirty="0">
                <a:solidFill>
                  <a:schemeClr val="bg1"/>
                </a:solidFill>
                <a:latin typeface="Arial" panose="020B0604020202020204" pitchFamily="34" charset="0"/>
                <a:cs typeface="Arial" panose="020B0604020202020204" pitchFamily="34" charset="0"/>
              </a:rPr>
              <a:t>9 </a:t>
            </a:r>
            <a:r>
              <a:rPr lang="en-US" sz="1600" dirty="0">
                <a:solidFill>
                  <a:schemeClr val="bg1"/>
                </a:solidFill>
                <a:latin typeface="Arial" panose="020B0604020202020204" pitchFamily="34" charset="0"/>
                <a:cs typeface="Arial" panose="020B0604020202020204" pitchFamily="34" charset="0"/>
              </a:rPr>
              <a:t>And I, behold, I establish my covenant with you, and with your seed after you;</a:t>
            </a:r>
          </a:p>
          <a:p>
            <a:pPr algn="just" fontAlgn="base"/>
            <a:r>
              <a:rPr lang="en-US" sz="1600" b="1" dirty="0">
                <a:solidFill>
                  <a:schemeClr val="bg1"/>
                </a:solidFill>
                <a:latin typeface="Arial" panose="020B0604020202020204" pitchFamily="34" charset="0"/>
                <a:cs typeface="Arial" panose="020B0604020202020204" pitchFamily="34" charset="0"/>
              </a:rPr>
              <a:t>10 </a:t>
            </a:r>
            <a:r>
              <a:rPr lang="en-US" sz="1600" dirty="0">
                <a:solidFill>
                  <a:schemeClr val="bg1"/>
                </a:solidFill>
                <a:latin typeface="Arial" panose="020B0604020202020204" pitchFamily="34" charset="0"/>
                <a:cs typeface="Arial" panose="020B0604020202020204" pitchFamily="34" charset="0"/>
              </a:rPr>
              <a:t>And with every living creature that is with you, of the fowl, of the cattle, and of every beast of the earth with you; from all that go out of the ark, to every beast of the earth.</a:t>
            </a:r>
          </a:p>
          <a:p>
            <a:pPr algn="just" fontAlgn="base"/>
            <a:r>
              <a:rPr lang="en-US" sz="1600" b="1" dirty="0">
                <a:solidFill>
                  <a:schemeClr val="bg1"/>
                </a:solidFill>
                <a:latin typeface="Arial" panose="020B0604020202020204" pitchFamily="34" charset="0"/>
                <a:cs typeface="Arial" panose="020B0604020202020204" pitchFamily="34" charset="0"/>
              </a:rPr>
              <a:t>11 </a:t>
            </a:r>
            <a:r>
              <a:rPr lang="en-US" sz="1600" dirty="0">
                <a:solidFill>
                  <a:schemeClr val="bg1"/>
                </a:solidFill>
                <a:latin typeface="Arial" panose="020B0604020202020204" pitchFamily="34" charset="0"/>
                <a:cs typeface="Arial" panose="020B0604020202020204" pitchFamily="34" charset="0"/>
              </a:rPr>
              <a:t>And I will establish my covenant with you; neither shall all flesh be cut off any more by the waters of a flood; neither shall there any more be a flood to destroy the earth.</a:t>
            </a:r>
            <a:endParaRPr lang="en-US" sz="1600" b="0" i="0" dirty="0">
              <a:solidFill>
                <a:schemeClr val="bg1"/>
              </a:solidFill>
              <a:effectLst/>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977C695E-5886-4858-965B-17E931149B7C}"/>
              </a:ext>
            </a:extLst>
          </p:cNvPr>
          <p:cNvSpPr/>
          <p:nvPr/>
        </p:nvSpPr>
        <p:spPr>
          <a:xfrm>
            <a:off x="2668231" y="574459"/>
            <a:ext cx="989907" cy="369332"/>
          </a:xfrm>
          <a:prstGeom prst="rect">
            <a:avLst/>
          </a:prstGeom>
        </p:spPr>
        <p:txBody>
          <a:bodyPr wrap="square">
            <a:spAutoFit/>
          </a:bodyPr>
          <a:lstStyle/>
          <a:p>
            <a:pPr fontAlgn="base"/>
            <a:r>
              <a:rPr lang="en-US" b="1" dirty="0">
                <a:solidFill>
                  <a:schemeClr val="bg1"/>
                </a:solidFill>
                <a:latin typeface="Arial" panose="020B0604020202020204" pitchFamily="34" charset="0"/>
                <a:cs typeface="Arial" panose="020B0604020202020204" pitchFamily="34" charset="0"/>
              </a:rPr>
              <a:t>, 12-17</a:t>
            </a:r>
            <a:endParaRPr lang="en-US" b="1" dirty="0">
              <a:solidFill>
                <a:schemeClr val="bg1"/>
              </a:solidFill>
              <a:effectLst/>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BB9CF9F1-1355-44BD-AA1D-56171470216F}"/>
              </a:ext>
            </a:extLst>
          </p:cNvPr>
          <p:cNvSpPr/>
          <p:nvPr/>
        </p:nvSpPr>
        <p:spPr>
          <a:xfrm>
            <a:off x="914399" y="2437979"/>
            <a:ext cx="10178321" cy="2616101"/>
          </a:xfrm>
          <a:prstGeom prst="rect">
            <a:avLst/>
          </a:prstGeom>
        </p:spPr>
        <p:txBody>
          <a:bodyPr wrap="square">
            <a:spAutoFit/>
          </a:bodyPr>
          <a:lstStyle/>
          <a:p>
            <a:pPr algn="just" fontAlgn="base"/>
            <a:r>
              <a:rPr lang="en-US" sz="1600" b="1" dirty="0">
                <a:solidFill>
                  <a:schemeClr val="bg1"/>
                </a:solidFill>
                <a:latin typeface="Arial" panose="020B0604020202020204" pitchFamily="34" charset="0"/>
                <a:cs typeface="Arial" panose="020B0604020202020204" pitchFamily="34" charset="0"/>
              </a:rPr>
              <a:t>12 </a:t>
            </a:r>
            <a:r>
              <a:rPr lang="en-US" sz="1600" dirty="0">
                <a:solidFill>
                  <a:schemeClr val="bg1"/>
                </a:solidFill>
                <a:latin typeface="Arial" panose="020B0604020202020204" pitchFamily="34" charset="0"/>
                <a:cs typeface="Arial" panose="020B0604020202020204" pitchFamily="34" charset="0"/>
              </a:rPr>
              <a:t>And God said, This is the token of the covenant which I make between me and you and every living creature that is with you, for perpetual generations:</a:t>
            </a:r>
          </a:p>
          <a:p>
            <a:pPr algn="just" fontAlgn="base"/>
            <a:r>
              <a:rPr lang="en-US" sz="1600" b="1" dirty="0">
                <a:solidFill>
                  <a:schemeClr val="bg1"/>
                </a:solidFill>
                <a:latin typeface="Arial" panose="020B0604020202020204" pitchFamily="34" charset="0"/>
                <a:cs typeface="Arial" panose="020B0604020202020204" pitchFamily="34" charset="0"/>
              </a:rPr>
              <a:t>13 </a:t>
            </a:r>
            <a:r>
              <a:rPr lang="en-US" sz="1600" dirty="0">
                <a:solidFill>
                  <a:schemeClr val="bg1"/>
                </a:solidFill>
                <a:latin typeface="Arial" panose="020B0604020202020204" pitchFamily="34" charset="0"/>
                <a:cs typeface="Arial" panose="020B0604020202020204" pitchFamily="34" charset="0"/>
              </a:rPr>
              <a:t>I do set my bow in the cloud, and it shall be for a token of a covenant between me and the earth.</a:t>
            </a:r>
          </a:p>
          <a:p>
            <a:pPr algn="just" fontAlgn="base"/>
            <a:r>
              <a:rPr lang="en-US" sz="1600" b="1" dirty="0">
                <a:solidFill>
                  <a:schemeClr val="bg1"/>
                </a:solidFill>
                <a:latin typeface="Arial" panose="020B0604020202020204" pitchFamily="34" charset="0"/>
                <a:cs typeface="Arial" panose="020B0604020202020204" pitchFamily="34" charset="0"/>
              </a:rPr>
              <a:t>14 </a:t>
            </a:r>
            <a:r>
              <a:rPr lang="en-US" sz="1600" dirty="0">
                <a:solidFill>
                  <a:schemeClr val="bg1"/>
                </a:solidFill>
                <a:latin typeface="Arial" panose="020B0604020202020204" pitchFamily="34" charset="0"/>
                <a:cs typeface="Arial" panose="020B0604020202020204" pitchFamily="34" charset="0"/>
              </a:rPr>
              <a:t>And it shall come to pass, when I bring a cloud over the earth, that the bow shall be seen in the cloud:</a:t>
            </a:r>
          </a:p>
          <a:p>
            <a:pPr algn="just" fontAlgn="base"/>
            <a:r>
              <a:rPr lang="en-US" sz="1600" b="1" dirty="0">
                <a:solidFill>
                  <a:schemeClr val="bg1"/>
                </a:solidFill>
                <a:latin typeface="Arial" panose="020B0604020202020204" pitchFamily="34" charset="0"/>
                <a:cs typeface="Arial" panose="020B0604020202020204" pitchFamily="34" charset="0"/>
              </a:rPr>
              <a:t>15 </a:t>
            </a:r>
            <a:r>
              <a:rPr lang="en-US" sz="1600" dirty="0">
                <a:solidFill>
                  <a:schemeClr val="bg1"/>
                </a:solidFill>
                <a:latin typeface="Arial" panose="020B0604020202020204" pitchFamily="34" charset="0"/>
                <a:cs typeface="Arial" panose="020B0604020202020204" pitchFamily="34" charset="0"/>
              </a:rPr>
              <a:t>And I will remember my covenant, which is between me and you and every living creature of all flesh; and the waters shall no more become a flood to destroy all flesh.</a:t>
            </a:r>
          </a:p>
          <a:p>
            <a:pPr algn="just" fontAlgn="base"/>
            <a:r>
              <a:rPr lang="en-US" sz="1600" b="1" dirty="0">
                <a:solidFill>
                  <a:schemeClr val="bg1"/>
                </a:solidFill>
                <a:latin typeface="Arial" panose="020B0604020202020204" pitchFamily="34" charset="0"/>
                <a:cs typeface="Arial" panose="020B0604020202020204" pitchFamily="34" charset="0"/>
              </a:rPr>
              <a:t>16 </a:t>
            </a:r>
            <a:r>
              <a:rPr lang="en-US" sz="1600" dirty="0">
                <a:solidFill>
                  <a:schemeClr val="bg1"/>
                </a:solidFill>
                <a:latin typeface="Arial" panose="020B0604020202020204" pitchFamily="34" charset="0"/>
                <a:cs typeface="Arial" panose="020B0604020202020204" pitchFamily="34" charset="0"/>
              </a:rPr>
              <a:t>And the bow shall be in the cloud; and I will look upon it, that I may remember the everlasting covenant between God and every living creature of all flesh that is upon the earth.</a:t>
            </a:r>
          </a:p>
          <a:p>
            <a:pPr algn="just" fontAlgn="base"/>
            <a:r>
              <a:rPr lang="en-US" sz="1600" b="1" dirty="0">
                <a:solidFill>
                  <a:schemeClr val="bg1"/>
                </a:solidFill>
                <a:latin typeface="Arial" panose="020B0604020202020204" pitchFamily="34" charset="0"/>
                <a:cs typeface="Arial" panose="020B0604020202020204" pitchFamily="34" charset="0"/>
              </a:rPr>
              <a:t>17 </a:t>
            </a:r>
            <a:r>
              <a:rPr lang="en-US" sz="1600" dirty="0">
                <a:solidFill>
                  <a:schemeClr val="bg1"/>
                </a:solidFill>
                <a:latin typeface="Arial" panose="020B0604020202020204" pitchFamily="34" charset="0"/>
                <a:cs typeface="Arial" panose="020B0604020202020204" pitchFamily="34" charset="0"/>
              </a:rPr>
              <a:t>And God said unto Noah, This is the token of the covenant, which I have established between me and all flesh that is upon the earth.</a:t>
            </a:r>
            <a:endParaRPr lang="en-US" sz="1600" b="0" i="0" dirty="0">
              <a:solidFill>
                <a:schemeClr val="bg1"/>
              </a:solidFill>
              <a:effectLst/>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7F58CE5E-F153-451F-8CDE-C5DA54743E71}"/>
              </a:ext>
            </a:extLst>
          </p:cNvPr>
          <p:cNvSpPr/>
          <p:nvPr/>
        </p:nvSpPr>
        <p:spPr>
          <a:xfrm>
            <a:off x="914399" y="5054080"/>
            <a:ext cx="8319542"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does a rainbow have to do with the covenant God made with Noah? </a:t>
            </a:r>
          </a:p>
        </p:txBody>
      </p:sp>
      <p:sp>
        <p:nvSpPr>
          <p:cNvPr id="8" name="Rectangle 7">
            <a:extLst>
              <a:ext uri="{FF2B5EF4-FFF2-40B4-BE49-F238E27FC236}">
                <a16:creationId xmlns:a16="http://schemas.microsoft.com/office/drawing/2014/main" id="{A94828A9-4382-4040-B0F5-FA367E8BC083}"/>
              </a:ext>
            </a:extLst>
          </p:cNvPr>
          <p:cNvSpPr/>
          <p:nvPr/>
        </p:nvSpPr>
        <p:spPr>
          <a:xfrm>
            <a:off x="914399" y="5531904"/>
            <a:ext cx="4750018" cy="369332"/>
          </a:xfrm>
          <a:prstGeom prst="rect">
            <a:avLst/>
          </a:prstGeom>
        </p:spPr>
        <p:txBody>
          <a:bodyPr wrap="none">
            <a:spAutoFit/>
          </a:bodyPr>
          <a:lstStyle/>
          <a:p>
            <a:r>
              <a:rPr lang="en-US" i="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God uses tokens as reminders of covenants.</a:t>
            </a:r>
          </a:p>
        </p:txBody>
      </p:sp>
    </p:spTree>
    <p:extLst>
      <p:ext uri="{BB962C8B-B14F-4D97-AF65-F5344CB8AC3E}">
        <p14:creationId xmlns:p14="http://schemas.microsoft.com/office/powerpoint/2010/main" val="428258145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strVal val="#ppt_w+.3"/>
                                          </p:val>
                                        </p:tav>
                                        <p:tav tm="100000">
                                          <p:val>
                                            <p:strVal val="#ppt_w"/>
                                          </p:val>
                                        </p:tav>
                                      </p:tavLst>
                                    </p:anim>
                                    <p:anim calcmode="lin" valueType="num">
                                      <p:cBhvr>
                                        <p:cTn id="8" dur="1000" fill="hold"/>
                                        <p:tgtEl>
                                          <p:spTgt spid="6"/>
                                        </p:tgtEl>
                                        <p:attrNameLst>
                                          <p:attrName>ppt_h</p:attrName>
                                        </p:attrNameLst>
                                      </p:cBhvr>
                                      <p:tavLst>
                                        <p:tav tm="0">
                                          <p:val>
                                            <p:strVal val="#ppt_h"/>
                                          </p:val>
                                        </p:tav>
                                        <p:tav tm="100000">
                                          <p:val>
                                            <p:strVal val="#ppt_h"/>
                                          </p:val>
                                        </p:tav>
                                      </p:tavLst>
                                    </p:anim>
                                    <p:animEffect transition="in" filter="fade">
                                      <p:cBhvr>
                                        <p:cTn id="9" dur="1000"/>
                                        <p:tgtEl>
                                          <p:spTgt spid="6"/>
                                        </p:tgtEl>
                                      </p:cBhvr>
                                    </p:animEffect>
                                  </p:childTnLst>
                                </p:cTn>
                              </p:par>
                              <p:par>
                                <p:cTn id="10" presetID="50" presetClass="entr" presetSubtype="0" decel="10000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1000" fill="hold"/>
                                        <p:tgtEl>
                                          <p:spTgt spid="5"/>
                                        </p:tgtEl>
                                        <p:attrNameLst>
                                          <p:attrName>ppt_w</p:attrName>
                                        </p:attrNameLst>
                                      </p:cBhvr>
                                      <p:tavLst>
                                        <p:tav tm="0">
                                          <p:val>
                                            <p:strVal val="#ppt_w+.3"/>
                                          </p:val>
                                        </p:tav>
                                        <p:tav tm="100000">
                                          <p:val>
                                            <p:strVal val="#ppt_w"/>
                                          </p:val>
                                        </p:tav>
                                      </p:tavLst>
                                    </p:anim>
                                    <p:anim calcmode="lin" valueType="num">
                                      <p:cBhvr>
                                        <p:cTn id="13" dur="1000" fill="hold"/>
                                        <p:tgtEl>
                                          <p:spTgt spid="5"/>
                                        </p:tgtEl>
                                        <p:attrNameLst>
                                          <p:attrName>ppt_h</p:attrName>
                                        </p:attrNameLst>
                                      </p:cBhvr>
                                      <p:tavLst>
                                        <p:tav tm="0">
                                          <p:val>
                                            <p:strVal val="#ppt_h"/>
                                          </p:val>
                                        </p:tav>
                                        <p:tav tm="100000">
                                          <p:val>
                                            <p:strVal val="#ppt_h"/>
                                          </p:val>
                                        </p:tav>
                                      </p:tavLst>
                                    </p:anim>
                                    <p:animEffect transition="in" filter="fade">
                                      <p:cBhvr>
                                        <p:cTn id="14" dur="10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26"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down)">
                                      <p:cBhvr>
                                        <p:cTn id="19" dur="580">
                                          <p:stCondLst>
                                            <p:cond delay="0"/>
                                          </p:stCondLst>
                                        </p:cTn>
                                        <p:tgtEl>
                                          <p:spTgt spid="7"/>
                                        </p:tgtEl>
                                      </p:cBhvr>
                                    </p:animEffect>
                                    <p:anim calcmode="lin" valueType="num">
                                      <p:cBhvr>
                                        <p:cTn id="20"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25" dur="26">
                                          <p:stCondLst>
                                            <p:cond delay="650"/>
                                          </p:stCondLst>
                                        </p:cTn>
                                        <p:tgtEl>
                                          <p:spTgt spid="7"/>
                                        </p:tgtEl>
                                      </p:cBhvr>
                                      <p:to x="100000" y="60000"/>
                                    </p:animScale>
                                    <p:animScale>
                                      <p:cBhvr>
                                        <p:cTn id="26" dur="166" decel="50000">
                                          <p:stCondLst>
                                            <p:cond delay="676"/>
                                          </p:stCondLst>
                                        </p:cTn>
                                        <p:tgtEl>
                                          <p:spTgt spid="7"/>
                                        </p:tgtEl>
                                      </p:cBhvr>
                                      <p:to x="100000" y="100000"/>
                                    </p:animScale>
                                    <p:animScale>
                                      <p:cBhvr>
                                        <p:cTn id="27" dur="26">
                                          <p:stCondLst>
                                            <p:cond delay="1312"/>
                                          </p:stCondLst>
                                        </p:cTn>
                                        <p:tgtEl>
                                          <p:spTgt spid="7"/>
                                        </p:tgtEl>
                                      </p:cBhvr>
                                      <p:to x="100000" y="80000"/>
                                    </p:animScale>
                                    <p:animScale>
                                      <p:cBhvr>
                                        <p:cTn id="28" dur="166" decel="50000">
                                          <p:stCondLst>
                                            <p:cond delay="1338"/>
                                          </p:stCondLst>
                                        </p:cTn>
                                        <p:tgtEl>
                                          <p:spTgt spid="7"/>
                                        </p:tgtEl>
                                      </p:cBhvr>
                                      <p:to x="100000" y="100000"/>
                                    </p:animScale>
                                    <p:animScale>
                                      <p:cBhvr>
                                        <p:cTn id="29" dur="26">
                                          <p:stCondLst>
                                            <p:cond delay="1642"/>
                                          </p:stCondLst>
                                        </p:cTn>
                                        <p:tgtEl>
                                          <p:spTgt spid="7"/>
                                        </p:tgtEl>
                                      </p:cBhvr>
                                      <p:to x="100000" y="90000"/>
                                    </p:animScale>
                                    <p:animScale>
                                      <p:cBhvr>
                                        <p:cTn id="30" dur="166" decel="50000">
                                          <p:stCondLst>
                                            <p:cond delay="1668"/>
                                          </p:stCondLst>
                                        </p:cTn>
                                        <p:tgtEl>
                                          <p:spTgt spid="7"/>
                                        </p:tgtEl>
                                      </p:cBhvr>
                                      <p:to x="100000" y="100000"/>
                                    </p:animScale>
                                    <p:animScale>
                                      <p:cBhvr>
                                        <p:cTn id="31" dur="26">
                                          <p:stCondLst>
                                            <p:cond delay="1808"/>
                                          </p:stCondLst>
                                        </p:cTn>
                                        <p:tgtEl>
                                          <p:spTgt spid="7"/>
                                        </p:tgtEl>
                                      </p:cBhvr>
                                      <p:to x="100000" y="95000"/>
                                    </p:animScale>
                                    <p:animScale>
                                      <p:cBhvr>
                                        <p:cTn id="32" dur="166" decel="50000">
                                          <p:stCondLst>
                                            <p:cond delay="1834"/>
                                          </p:stCondLst>
                                        </p:cTn>
                                        <p:tgtEl>
                                          <p:spTgt spid="7"/>
                                        </p:tgtEl>
                                      </p:cBhvr>
                                      <p:to x="100000" y="100000"/>
                                    </p:animScale>
                                  </p:childTnLst>
                                </p:cTn>
                              </p:par>
                            </p:childTnLst>
                          </p:cTn>
                        </p:par>
                      </p:childTnLst>
                    </p:cTn>
                  </p:par>
                  <p:par>
                    <p:cTn id="33" fill="hold">
                      <p:stCondLst>
                        <p:cond delay="indefinite"/>
                      </p:stCondLst>
                      <p:childTnLst>
                        <p:par>
                          <p:cTn id="34" fill="hold">
                            <p:stCondLst>
                              <p:cond delay="0"/>
                            </p:stCondLst>
                            <p:childTnLst>
                              <p:par>
                                <p:cTn id="35" presetID="38" presetClass="entr" presetSubtype="0" accel="50000" fill="hold" grpId="0" nodeType="clickEffect">
                                  <p:stCondLst>
                                    <p:cond delay="0"/>
                                  </p:stCondLst>
                                  <p:iterate type="lt">
                                    <p:tmPct val="50000"/>
                                  </p:iterate>
                                  <p:childTnLst>
                                    <p:set>
                                      <p:cBhvr>
                                        <p:cTn id="36" dur="1" fill="hold">
                                          <p:stCondLst>
                                            <p:cond delay="0"/>
                                          </p:stCondLst>
                                        </p:cTn>
                                        <p:tgtEl>
                                          <p:spTgt spid="8"/>
                                        </p:tgtEl>
                                        <p:attrNameLst>
                                          <p:attrName>style.visibility</p:attrName>
                                        </p:attrNameLst>
                                      </p:cBhvr>
                                      <p:to>
                                        <p:strVal val="visible"/>
                                      </p:to>
                                    </p:set>
                                    <p:set>
                                      <p:cBhvr>
                                        <p:cTn id="37" dur="114" fill="hold">
                                          <p:stCondLst>
                                            <p:cond delay="0"/>
                                          </p:stCondLst>
                                        </p:cTn>
                                        <p:tgtEl>
                                          <p:spTgt spid="8"/>
                                        </p:tgtEl>
                                        <p:attrNameLst>
                                          <p:attrName>style.rotation</p:attrName>
                                        </p:attrNameLst>
                                      </p:cBhvr>
                                      <p:to>
                                        <p:strVal val="-45.0"/>
                                      </p:to>
                                    </p:set>
                                    <p:anim calcmode="lin" valueType="num">
                                      <p:cBhvr>
                                        <p:cTn id="38" dur="114" fill="hold">
                                          <p:stCondLst>
                                            <p:cond delay="114"/>
                                          </p:stCondLst>
                                        </p:cTn>
                                        <p:tgtEl>
                                          <p:spTgt spid="8"/>
                                        </p:tgtEl>
                                        <p:attrNameLst>
                                          <p:attrName>style.rotation</p:attrName>
                                        </p:attrNameLst>
                                      </p:cBhvr>
                                      <p:tavLst>
                                        <p:tav tm="0">
                                          <p:val>
                                            <p:fltVal val="-45"/>
                                          </p:val>
                                        </p:tav>
                                        <p:tav tm="69900">
                                          <p:val>
                                            <p:fltVal val="45"/>
                                          </p:val>
                                        </p:tav>
                                        <p:tav tm="100000">
                                          <p:val>
                                            <p:fltVal val="0"/>
                                          </p:val>
                                        </p:tav>
                                      </p:tavLst>
                                    </p:anim>
                                    <p:anim calcmode="lin" valueType="num">
                                      <p:cBhvr>
                                        <p:cTn id="39" dur="114" fill="hold">
                                          <p:stCondLst>
                                            <p:cond delay="0"/>
                                          </p:stCondLst>
                                        </p:cTn>
                                        <p:tgtEl>
                                          <p:spTgt spid="8"/>
                                        </p:tgtEl>
                                        <p:attrNameLst>
                                          <p:attrName>ppt_y</p:attrName>
                                        </p:attrNameLst>
                                      </p:cBhvr>
                                      <p:tavLst>
                                        <p:tav tm="0">
                                          <p:val>
                                            <p:strVal val="#ppt_y-1"/>
                                          </p:val>
                                        </p:tav>
                                        <p:tav tm="100000">
                                          <p:val>
                                            <p:strVal val="#ppt_y-(0.354*#ppt_w-0.172*#ppt_h)"/>
                                          </p:val>
                                        </p:tav>
                                      </p:tavLst>
                                    </p:anim>
                                    <p:anim calcmode="lin" valueType="num">
                                      <p:cBhvr>
                                        <p:cTn id="40" dur="39" decel="50000" autoRev="1" fill="hold">
                                          <p:stCondLst>
                                            <p:cond delay="114"/>
                                          </p:stCondLst>
                                        </p:cTn>
                                        <p:tgtEl>
                                          <p:spTgt spid="8"/>
                                        </p:tgtEl>
                                        <p:attrNameLst>
                                          <p:attrName>ppt_y</p:attrName>
                                        </p:attrNameLst>
                                      </p:cBhvr>
                                      <p:tavLst>
                                        <p:tav tm="0">
                                          <p:val>
                                            <p:strVal val="#ppt_y-(0.354*#ppt_w-0.172*#ppt_h)"/>
                                          </p:val>
                                        </p:tav>
                                        <p:tav tm="100000">
                                          <p:val>
                                            <p:strVal val="#ppt_y-(0.354*#ppt_w-0.172*#ppt_h)-#ppt_h/2"/>
                                          </p:val>
                                        </p:tav>
                                      </p:tavLst>
                                    </p:anim>
                                    <p:anim calcmode="lin" valueType="num">
                                      <p:cBhvr>
                                        <p:cTn id="41" dur="34" fill="hold">
                                          <p:stCondLst>
                                            <p:cond delay="216"/>
                                          </p:stCondLst>
                                        </p:cTn>
                                        <p:tgtEl>
                                          <p:spTgt spid="8"/>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EDBB2A1-96E4-4C4A-864A-58C12EB59A5B}"/>
              </a:ext>
            </a:extLst>
          </p:cNvPr>
          <p:cNvSpPr/>
          <p:nvPr/>
        </p:nvSpPr>
        <p:spPr>
          <a:xfrm>
            <a:off x="1912803" y="3075057"/>
            <a:ext cx="8723863" cy="707886"/>
          </a:xfrm>
          <a:prstGeom prst="rect">
            <a:avLst/>
          </a:prstGeom>
        </p:spPr>
        <p:txBody>
          <a:bodyPr wrap="none">
            <a:spAutoFit/>
          </a:bodyPr>
          <a:lstStyle/>
          <a:p>
            <a:pPr fontAlgn="base"/>
            <a:r>
              <a:rPr lang="en-US" sz="4000" b="1" dirty="0">
                <a:solidFill>
                  <a:schemeClr val="bg1"/>
                </a:solidFill>
                <a:latin typeface="Bahnschrift SemiBold" panose="020B0502040204020203" pitchFamily="34" charset="0"/>
              </a:rPr>
              <a:t>“Noah curses Canaan, the son of Ham”</a:t>
            </a:r>
            <a:endParaRPr lang="en-US" sz="4000" b="1" dirty="0">
              <a:solidFill>
                <a:schemeClr val="bg1"/>
              </a:solidFill>
              <a:effectLst/>
              <a:latin typeface="Bahnschrift SemiBold" panose="020B0502040204020203" pitchFamily="34" charset="0"/>
            </a:endParaRPr>
          </a:p>
        </p:txBody>
      </p:sp>
      <p:sp>
        <p:nvSpPr>
          <p:cNvPr id="4" name="Rectangle 3">
            <a:extLst>
              <a:ext uri="{FF2B5EF4-FFF2-40B4-BE49-F238E27FC236}">
                <a16:creationId xmlns:a16="http://schemas.microsoft.com/office/drawing/2014/main" id="{974D8666-F231-4378-9F22-CEED9881D145}"/>
              </a:ext>
            </a:extLst>
          </p:cNvPr>
          <p:cNvSpPr/>
          <p:nvPr/>
        </p:nvSpPr>
        <p:spPr>
          <a:xfrm>
            <a:off x="1454603" y="1152939"/>
            <a:ext cx="2135521" cy="400110"/>
          </a:xfrm>
          <a:prstGeom prst="rect">
            <a:avLst/>
          </a:prstGeom>
        </p:spPr>
        <p:txBody>
          <a:bodyPr wrap="none">
            <a:spAutoFit/>
          </a:bodyPr>
          <a:lstStyle/>
          <a:p>
            <a:pPr fontAlgn="base"/>
            <a:r>
              <a:rPr lang="en-US" sz="2000" b="1" dirty="0">
                <a:solidFill>
                  <a:schemeClr val="bg1"/>
                </a:solidFill>
                <a:latin typeface="Arial" panose="020B0604020202020204" pitchFamily="34" charset="0"/>
                <a:cs typeface="Arial" panose="020B0604020202020204" pitchFamily="34" charset="0"/>
              </a:rPr>
              <a:t>Genesis 8:18-29</a:t>
            </a:r>
            <a:endParaRPr lang="en-US" sz="2000" b="1" dirty="0">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1317434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tx2">
                    <a:lumMod val="75000"/>
                  </a:schemeClr>
                </a:solidFill>
                <a:effectLst>
                  <a:outerShdw blurRad="38100" dist="38100" dir="2700000" algn="tl">
                    <a:srgbClr val="000000">
                      <a:alpha val="43137"/>
                    </a:srgbClr>
                  </a:outerShdw>
                </a:effectLst>
                <a:latin typeface="Microsoft Tai Le" panose="020B0502040204020203" pitchFamily="34" charset="0"/>
                <a:ea typeface="MS PMincho" panose="02020600040205080304" pitchFamily="18" charset="-128"/>
                <a:cs typeface="Microsoft Tai Le" panose="020B0502040204020203" pitchFamily="34" charset="0"/>
              </a:rPr>
              <a:t>LESSON 17</a:t>
            </a:r>
          </a:p>
        </p:txBody>
      </p:sp>
      <p:sp>
        <p:nvSpPr>
          <p:cNvPr id="2" name="Rectangle 1">
            <a:extLst>
              <a:ext uri="{FF2B5EF4-FFF2-40B4-BE49-F238E27FC236}">
                <a16:creationId xmlns:a16="http://schemas.microsoft.com/office/drawing/2014/main" id="{0DE52C6A-2685-43E4-A97B-54B36041B0A5}"/>
              </a:ext>
            </a:extLst>
          </p:cNvPr>
          <p:cNvSpPr/>
          <p:nvPr/>
        </p:nvSpPr>
        <p:spPr>
          <a:xfrm>
            <a:off x="3349094" y="2967335"/>
            <a:ext cx="5439310" cy="923330"/>
          </a:xfrm>
          <a:prstGeom prst="rect">
            <a:avLst/>
          </a:prstGeom>
        </p:spPr>
        <p:txBody>
          <a:bodyPr wrap="none">
            <a:spAutoFit/>
          </a:bodyPr>
          <a:lstStyle/>
          <a:p>
            <a:pPr fontAlgn="base"/>
            <a:r>
              <a:rPr lang="en-US" sz="5400" dirty="0">
                <a:solidFill>
                  <a:schemeClr val="bg1"/>
                </a:solidFill>
                <a:latin typeface="Bahnschrift SemiBold" panose="020B0502040204020203" pitchFamily="34" charset="0"/>
              </a:rPr>
              <a:t>Genesis 6:13-9:29</a:t>
            </a:r>
            <a:endParaRPr lang="en-US" sz="5400" b="0" i="0" dirty="0">
              <a:solidFill>
                <a:schemeClr val="bg1"/>
              </a:solidFill>
              <a:effectLst/>
              <a:latin typeface="Bahnschrift SemiBold" panose="020B0502040204020203" pitchFamily="34" charset="0"/>
            </a:endParaRPr>
          </a:p>
        </p:txBody>
      </p:sp>
    </p:spTree>
    <p:extLst>
      <p:ext uri="{BB962C8B-B14F-4D97-AF65-F5344CB8AC3E}">
        <p14:creationId xmlns:p14="http://schemas.microsoft.com/office/powerpoint/2010/main" val="10359745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C43DAA2-6782-4B35-A751-F1CE9B0D0C36}"/>
              </a:ext>
            </a:extLst>
          </p:cNvPr>
          <p:cNvSpPr/>
          <p:nvPr/>
        </p:nvSpPr>
        <p:spPr>
          <a:xfrm>
            <a:off x="2102182" y="2890391"/>
            <a:ext cx="7987636" cy="1077218"/>
          </a:xfrm>
          <a:prstGeom prst="rect">
            <a:avLst/>
          </a:prstGeom>
        </p:spPr>
        <p:txBody>
          <a:bodyPr wrap="none">
            <a:spAutoFit/>
          </a:bodyPr>
          <a:lstStyle/>
          <a:p>
            <a:pPr algn="ctr" fontAlgn="base"/>
            <a:r>
              <a:rPr lang="en-US" sz="3200" b="1" dirty="0">
                <a:solidFill>
                  <a:schemeClr val="bg1"/>
                </a:solidFill>
                <a:latin typeface="Arial Rounded MT Bold" panose="020F0704030504030204" pitchFamily="34" charset="0"/>
              </a:rPr>
              <a:t>“Noah obeys the Lord’s commandment </a:t>
            </a:r>
          </a:p>
          <a:p>
            <a:pPr algn="ctr" fontAlgn="base"/>
            <a:r>
              <a:rPr lang="en-US" sz="3200" b="1" dirty="0">
                <a:solidFill>
                  <a:schemeClr val="bg1"/>
                </a:solidFill>
                <a:latin typeface="Arial Rounded MT Bold" panose="020F0704030504030204" pitchFamily="34" charset="0"/>
              </a:rPr>
              <a:t>to build an ark”</a:t>
            </a:r>
            <a:endParaRPr lang="en-US" sz="3200" b="1" dirty="0">
              <a:solidFill>
                <a:schemeClr val="bg1"/>
              </a:solidFill>
              <a:effectLst/>
              <a:latin typeface="Arial Rounded MT Bold" panose="020F0704030504030204" pitchFamily="34" charset="0"/>
            </a:endParaRPr>
          </a:p>
        </p:txBody>
      </p:sp>
      <p:sp>
        <p:nvSpPr>
          <p:cNvPr id="4" name="Rectangle 3">
            <a:extLst>
              <a:ext uri="{FF2B5EF4-FFF2-40B4-BE49-F238E27FC236}">
                <a16:creationId xmlns:a16="http://schemas.microsoft.com/office/drawing/2014/main" id="{E36E5F4B-2E16-417D-9418-BB5EE75045C4}"/>
              </a:ext>
            </a:extLst>
          </p:cNvPr>
          <p:cNvSpPr/>
          <p:nvPr/>
        </p:nvSpPr>
        <p:spPr>
          <a:xfrm>
            <a:off x="1454603" y="1152939"/>
            <a:ext cx="2803973" cy="461665"/>
          </a:xfrm>
          <a:prstGeom prst="rect">
            <a:avLst/>
          </a:prstGeom>
        </p:spPr>
        <p:txBody>
          <a:bodyPr wrap="none">
            <a:spAutoFit/>
          </a:bodyPr>
          <a:lstStyle/>
          <a:p>
            <a:pPr fontAlgn="base"/>
            <a:r>
              <a:rPr lang="en-US" sz="2400" b="1" dirty="0">
                <a:solidFill>
                  <a:schemeClr val="bg1"/>
                </a:solidFill>
                <a:latin typeface="Arial" panose="020B0604020202020204" pitchFamily="34" charset="0"/>
                <a:cs typeface="Arial" panose="020B0604020202020204" pitchFamily="34" charset="0"/>
              </a:rPr>
              <a:t>Genesis 6:13-7:24</a:t>
            </a:r>
            <a:endParaRPr lang="en-US" sz="2400" b="1" dirty="0">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45587863"/>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74AF685-2E70-4569-9D1F-8F3CEEF9F99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01873" y="1252025"/>
            <a:ext cx="4434823" cy="3300559"/>
          </a:xfrm>
          <a:prstGeom prst="rect">
            <a:avLst/>
          </a:prstGeom>
        </p:spPr>
      </p:pic>
      <p:sp>
        <p:nvSpPr>
          <p:cNvPr id="5" name="Rectangle 4">
            <a:extLst>
              <a:ext uri="{FF2B5EF4-FFF2-40B4-BE49-F238E27FC236}">
                <a16:creationId xmlns:a16="http://schemas.microsoft.com/office/drawing/2014/main" id="{332A749E-4033-46E5-B224-F8E465BBE84B}"/>
              </a:ext>
            </a:extLst>
          </p:cNvPr>
          <p:cNvSpPr/>
          <p:nvPr/>
        </p:nvSpPr>
        <p:spPr>
          <a:xfrm>
            <a:off x="1121914" y="4723620"/>
            <a:ext cx="9414787"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types of expressions do you see on the faces of the people whom Noah tried to warn?</a:t>
            </a:r>
          </a:p>
        </p:txBody>
      </p:sp>
      <p:sp>
        <p:nvSpPr>
          <p:cNvPr id="6" name="Rectangle 5">
            <a:extLst>
              <a:ext uri="{FF2B5EF4-FFF2-40B4-BE49-F238E27FC236}">
                <a16:creationId xmlns:a16="http://schemas.microsoft.com/office/drawing/2014/main" id="{B736D6AC-97DE-4DE5-9925-A14296250705}"/>
              </a:ext>
            </a:extLst>
          </p:cNvPr>
          <p:cNvSpPr/>
          <p:nvPr/>
        </p:nvSpPr>
        <p:spPr>
          <a:xfrm>
            <a:off x="1121913" y="5369951"/>
            <a:ext cx="9414787"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do these pictures suggest about how the people responded to the Lord’s instructions?</a:t>
            </a:r>
          </a:p>
        </p:txBody>
      </p:sp>
      <p:pic>
        <p:nvPicPr>
          <p:cNvPr id="1026" name="Picture 2" descr="https://media.ldscdn.org/images/media-library/gospel-art/old-testament/noah-building-ark-39459-gallery.jpg">
            <a:extLst>
              <a:ext uri="{FF2B5EF4-FFF2-40B4-BE49-F238E27FC236}">
                <a16:creationId xmlns:a16="http://schemas.microsoft.com/office/drawing/2014/main" id="{C3EAA05F-BF5E-4CC1-AA7E-1623C4BBFD6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3602" y="1279108"/>
            <a:ext cx="4628271" cy="32734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0441582"/>
      </p:ext>
    </p:extLst>
  </p:cSld>
  <p:clrMapOvr>
    <a:masterClrMapping/>
  </p:clrMapOvr>
  <mc:AlternateContent xmlns:mc="http://schemas.openxmlformats.org/markup-compatibility/2006" xmlns:p14="http://schemas.microsoft.com/office/powerpoint/2010/main">
    <mc:Choice Requires="p14">
      <p:transition spd="slow" p14:dur="1300">
        <p14:pan di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circle(in)">
                                      <p:cBhvr>
                                        <p:cTn id="7" dur="2000"/>
                                        <p:tgtEl>
                                          <p:spTgt spid="1026"/>
                                        </p:tgtEl>
                                      </p:cBhvr>
                                    </p:animEffect>
                                  </p:childTnLst>
                                </p:cTn>
                              </p:par>
                            </p:childTnLst>
                          </p:cTn>
                        </p:par>
                        <p:par>
                          <p:cTn id="8" fill="hold">
                            <p:stCondLst>
                              <p:cond delay="2000"/>
                            </p:stCondLst>
                            <p:childTnLst>
                              <p:par>
                                <p:cTn id="9" presetID="6" presetClass="entr" presetSubtype="32"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circle(out)">
                                      <p:cBhvr>
                                        <p:cTn id="11" dur="20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ppt_x"/>
                                          </p:val>
                                        </p:tav>
                                        <p:tav tm="100000">
                                          <p:val>
                                            <p:strVal val="#ppt_x"/>
                                          </p:val>
                                        </p:tav>
                                      </p:tavLst>
                                    </p:anim>
                                    <p:anim calcmode="lin" valueType="num">
                                      <p:cBhvr additive="base">
                                        <p:cTn id="17"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3E7C08C-31E4-4076-B2A8-96B6E3A6AD6E}"/>
              </a:ext>
            </a:extLst>
          </p:cNvPr>
          <p:cNvSpPr/>
          <p:nvPr/>
        </p:nvSpPr>
        <p:spPr>
          <a:xfrm>
            <a:off x="1084286" y="944380"/>
            <a:ext cx="2048658" cy="74651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B9DC65E3-0FBC-4AB5-A63C-A8F90E311C06}"/>
              </a:ext>
            </a:extLst>
          </p:cNvPr>
          <p:cNvSpPr/>
          <p:nvPr/>
        </p:nvSpPr>
        <p:spPr>
          <a:xfrm>
            <a:off x="1084287" y="1462419"/>
            <a:ext cx="9573720" cy="2585323"/>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1BD5C147-FB2E-465A-A88D-02948F2498BC}"/>
              </a:ext>
            </a:extLst>
          </p:cNvPr>
          <p:cNvSpPr/>
          <p:nvPr/>
        </p:nvSpPr>
        <p:spPr>
          <a:xfrm>
            <a:off x="1084289" y="1462419"/>
            <a:ext cx="9573718" cy="2585323"/>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13 </a:t>
            </a:r>
            <a:r>
              <a:rPr lang="en-US" dirty="0">
                <a:solidFill>
                  <a:schemeClr val="bg1"/>
                </a:solidFill>
                <a:latin typeface="Arial" panose="020B0604020202020204" pitchFamily="34" charset="0"/>
                <a:cs typeface="Arial" panose="020B0604020202020204" pitchFamily="34" charset="0"/>
              </a:rPr>
              <a:t>And God said unto Noah, The end of all flesh is come before me; for the earth is filled with violence through them; and, behold, I will destroy them with the earth.</a:t>
            </a:r>
          </a:p>
          <a:p>
            <a:pPr algn="just" fontAlgn="base"/>
            <a:r>
              <a:rPr lang="en-US" b="1" dirty="0">
                <a:solidFill>
                  <a:schemeClr val="bg1"/>
                </a:solidFill>
                <a:latin typeface="Arial" panose="020B0604020202020204" pitchFamily="34" charset="0"/>
                <a:cs typeface="Arial" panose="020B0604020202020204" pitchFamily="34" charset="0"/>
              </a:rPr>
              <a:t>14 </a:t>
            </a:r>
            <a:r>
              <a:rPr lang="en-US" dirty="0">
                <a:solidFill>
                  <a:schemeClr val="bg1"/>
                </a:solidFill>
                <a:latin typeface="Arial" panose="020B0604020202020204" pitchFamily="34" charset="0"/>
                <a:cs typeface="Arial" panose="020B0604020202020204" pitchFamily="34" charset="0"/>
              </a:rPr>
              <a:t>¶ Make thee an ark of gopher wood; rooms shalt thou make in the ark, and shalt pitch it within and without with pitch.</a:t>
            </a:r>
          </a:p>
          <a:p>
            <a:pPr algn="just" fontAlgn="base"/>
            <a:r>
              <a:rPr lang="en-US" b="1" dirty="0">
                <a:solidFill>
                  <a:schemeClr val="bg1"/>
                </a:solidFill>
                <a:latin typeface="Arial" panose="020B0604020202020204" pitchFamily="34" charset="0"/>
                <a:cs typeface="Arial" panose="020B0604020202020204" pitchFamily="34" charset="0"/>
              </a:rPr>
              <a:t>15 </a:t>
            </a:r>
            <a:r>
              <a:rPr lang="en-US" dirty="0">
                <a:solidFill>
                  <a:schemeClr val="bg1"/>
                </a:solidFill>
                <a:latin typeface="Arial" panose="020B0604020202020204" pitchFamily="34" charset="0"/>
                <a:cs typeface="Arial" panose="020B0604020202020204" pitchFamily="34" charset="0"/>
              </a:rPr>
              <a:t>And this is the fashion which thou shalt make it of: The length of the ark shall be three hundred cubits, the breadth of it fifty cubits, and the height of it thirty cubits.</a:t>
            </a:r>
          </a:p>
          <a:p>
            <a:pPr algn="just" fontAlgn="base"/>
            <a:r>
              <a:rPr lang="en-US" b="1" dirty="0">
                <a:solidFill>
                  <a:schemeClr val="bg1"/>
                </a:solidFill>
                <a:latin typeface="Arial" panose="020B0604020202020204" pitchFamily="34" charset="0"/>
                <a:cs typeface="Arial" panose="020B0604020202020204" pitchFamily="34" charset="0"/>
              </a:rPr>
              <a:t>16 </a:t>
            </a:r>
            <a:r>
              <a:rPr lang="en-US" dirty="0">
                <a:solidFill>
                  <a:schemeClr val="bg1"/>
                </a:solidFill>
                <a:latin typeface="Arial" panose="020B0604020202020204" pitchFamily="34" charset="0"/>
                <a:cs typeface="Arial" panose="020B0604020202020204" pitchFamily="34" charset="0"/>
              </a:rPr>
              <a:t>A window shalt thou make to the ark, and in a cubit shalt thou finish it above; and the door of the ark shalt thou set in the side thereof; with lower, second, and third stories shalt thou make it.</a:t>
            </a:r>
            <a:endParaRPr lang="en-US" b="0" i="0" dirty="0">
              <a:solidFill>
                <a:schemeClr val="bg1"/>
              </a:solidFill>
              <a:effectLst/>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09480CCA-4C2A-468F-AE6C-AB9DEF8853D1}"/>
              </a:ext>
            </a:extLst>
          </p:cNvPr>
          <p:cNvSpPr/>
          <p:nvPr/>
        </p:nvSpPr>
        <p:spPr>
          <a:xfrm>
            <a:off x="1084289" y="1078097"/>
            <a:ext cx="1941557" cy="369332"/>
          </a:xfrm>
          <a:prstGeom prst="rect">
            <a:avLst/>
          </a:prstGeom>
        </p:spPr>
        <p:txBody>
          <a:bodyPr wrap="none">
            <a:spAutoFit/>
          </a:bodyPr>
          <a:lstStyle/>
          <a:p>
            <a:pPr fontAlgn="base"/>
            <a:r>
              <a:rPr lang="en-US" b="1" dirty="0">
                <a:solidFill>
                  <a:schemeClr val="bg1"/>
                </a:solidFill>
                <a:latin typeface="Arial" panose="020B0604020202020204" pitchFamily="34" charset="0"/>
                <a:cs typeface="Arial" panose="020B0604020202020204" pitchFamily="34" charset="0"/>
              </a:rPr>
              <a:t>Genesis 6:13-16</a:t>
            </a:r>
            <a:endParaRPr lang="en-US" b="1" i="0" dirty="0">
              <a:solidFill>
                <a:schemeClr val="bg1"/>
              </a:solidFill>
              <a:effectLst/>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0FCAE2FF-FE77-427B-988D-7AC54FD6BC2D}"/>
              </a:ext>
            </a:extLst>
          </p:cNvPr>
          <p:cNvSpPr/>
          <p:nvPr/>
        </p:nvSpPr>
        <p:spPr>
          <a:xfrm>
            <a:off x="1084286" y="4357222"/>
            <a:ext cx="7475095"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challenges might Noah have faced in constructing the ark?</a:t>
            </a:r>
          </a:p>
        </p:txBody>
      </p:sp>
    </p:spTree>
    <p:extLst>
      <p:ext uri="{BB962C8B-B14F-4D97-AF65-F5344CB8AC3E}">
        <p14:creationId xmlns:p14="http://schemas.microsoft.com/office/powerpoint/2010/main" val="212702722"/>
      </p:ext>
    </p:extLst>
  </p:cSld>
  <p:clrMapOvr>
    <a:masterClrMapping/>
  </p:clrMapOvr>
  <mc:AlternateContent xmlns:mc="http://schemas.openxmlformats.org/markup-compatibility/2006" xmlns:p14="http://schemas.microsoft.com/office/powerpoint/2010/main">
    <mc:Choice Requires="p14">
      <p:transition spd="slow" p14:dur="1750">
        <p:pull dir="ru"/>
      </p:transition>
    </mc:Choice>
    <mc:Fallback xmlns="">
      <p:transition spd="slow">
        <p:pull dir="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51320E70-1FFF-4108-890B-41BFCA960E6B}"/>
              </a:ext>
            </a:extLst>
          </p:cNvPr>
          <p:cNvSpPr txBox="1"/>
          <p:nvPr/>
        </p:nvSpPr>
        <p:spPr>
          <a:xfrm>
            <a:off x="934387" y="888090"/>
            <a:ext cx="2333469" cy="1477328"/>
          </a:xfrm>
          <a:prstGeom prst="rect">
            <a:avLst/>
          </a:prstGeom>
          <a:solidFill>
            <a:schemeClr val="tx2">
              <a:lumMod val="60000"/>
              <a:lumOff val="40000"/>
            </a:schemeClr>
          </a:solidFill>
        </p:spPr>
        <p:txBody>
          <a:bodyPr wrap="square" rtlCol="0">
            <a:spAutoFit/>
          </a:bodyPr>
          <a:lstStyle/>
          <a:p>
            <a:endParaRPr lang="en-US" dirty="0"/>
          </a:p>
          <a:p>
            <a:endParaRPr lang="en-US" dirty="0"/>
          </a:p>
          <a:p>
            <a:endParaRPr lang="en-US" dirty="0"/>
          </a:p>
          <a:p>
            <a:endParaRPr lang="en-US" dirty="0"/>
          </a:p>
          <a:p>
            <a:endParaRPr lang="en-US" dirty="0"/>
          </a:p>
        </p:txBody>
      </p:sp>
      <p:sp>
        <p:nvSpPr>
          <p:cNvPr id="6" name="Rectangle: Rounded Corners 5">
            <a:extLst>
              <a:ext uri="{FF2B5EF4-FFF2-40B4-BE49-F238E27FC236}">
                <a16:creationId xmlns:a16="http://schemas.microsoft.com/office/drawing/2014/main" id="{229D0EBE-D4E4-4F75-84DB-814DC7679953}"/>
              </a:ext>
            </a:extLst>
          </p:cNvPr>
          <p:cNvSpPr/>
          <p:nvPr/>
        </p:nvSpPr>
        <p:spPr>
          <a:xfrm>
            <a:off x="934387" y="1409075"/>
            <a:ext cx="9843541" cy="3322983"/>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54B5727-27CC-4A48-83FF-AFD2F2327774}"/>
              </a:ext>
            </a:extLst>
          </p:cNvPr>
          <p:cNvSpPr/>
          <p:nvPr/>
        </p:nvSpPr>
        <p:spPr>
          <a:xfrm>
            <a:off x="1039318" y="1534421"/>
            <a:ext cx="9843541" cy="3139321"/>
          </a:xfrm>
          <a:prstGeom prst="rect">
            <a:avLst/>
          </a:prstGeom>
        </p:spPr>
        <p:txBody>
          <a:bodyPr wrap="square">
            <a:spAutoFit/>
          </a:bodyPr>
          <a:lstStyle/>
          <a:p>
            <a:pPr algn="just" fontAlgn="base"/>
            <a:r>
              <a:rPr lang="en-US"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17 </a:t>
            </a:r>
            <a:r>
              <a:rPr lang="en-US"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And, behold, I, even I, do bring a flood of waters upon the earth, to destroy all flesh, wherein is the breath of life, from under heaven; and every thing that is in the earth shall die.</a:t>
            </a:r>
          </a:p>
          <a:p>
            <a:pPr algn="just" fontAlgn="base"/>
            <a:r>
              <a:rPr lang="en-US"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18 </a:t>
            </a:r>
            <a:r>
              <a:rPr lang="en-US"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But with thee will I establish my covenant; and thou shalt come into the ark, thou, and thy sons, and thy wife, and thy sons’ wives with thee.</a:t>
            </a:r>
          </a:p>
          <a:p>
            <a:pPr algn="just" fontAlgn="base"/>
            <a:r>
              <a:rPr lang="en-US"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19 </a:t>
            </a:r>
            <a:r>
              <a:rPr lang="en-US"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And of every living thing of all flesh, two of every sort shalt thou bring into the ark, to keep them alive with thee; they shall be male and female.</a:t>
            </a:r>
          </a:p>
          <a:p>
            <a:pPr algn="just" fontAlgn="base"/>
            <a:r>
              <a:rPr lang="en-US"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20 </a:t>
            </a:r>
            <a:r>
              <a:rPr lang="en-US"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Of fowls after their kind, and of cattle after their kind, of every creeping thing of the earth after his kind, two of every sort shall come unto thee, to keep them alive.</a:t>
            </a:r>
          </a:p>
          <a:p>
            <a:pPr algn="just" fontAlgn="base"/>
            <a:r>
              <a:rPr lang="en-US"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21 </a:t>
            </a:r>
            <a:r>
              <a:rPr lang="en-US"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And take thou unto thee of all food that is eaten, and thou shalt gather it to thee; and it shall be for food for thee, and for them.</a:t>
            </a:r>
          </a:p>
          <a:p>
            <a:pPr algn="just" fontAlgn="base"/>
            <a:r>
              <a:rPr lang="en-US"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22 </a:t>
            </a:r>
            <a:r>
              <a:rPr lang="en-US"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Thus did Noah; according to all that God commanded him, so did he.</a:t>
            </a:r>
            <a:endParaRPr lang="en-US" b="0" i="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C58B12AD-F40D-41A5-94F4-C900CD0724B9}"/>
              </a:ext>
            </a:extLst>
          </p:cNvPr>
          <p:cNvSpPr/>
          <p:nvPr/>
        </p:nvSpPr>
        <p:spPr>
          <a:xfrm>
            <a:off x="1084288" y="1033668"/>
            <a:ext cx="1941557" cy="369332"/>
          </a:xfrm>
          <a:prstGeom prst="rect">
            <a:avLst/>
          </a:prstGeom>
        </p:spPr>
        <p:txBody>
          <a:bodyPr wrap="none">
            <a:spAutoFit/>
          </a:bodyPr>
          <a:lstStyle/>
          <a:p>
            <a:pPr fontAlgn="base"/>
            <a:r>
              <a:rPr lang="en-US" b="1" dirty="0">
                <a:solidFill>
                  <a:schemeClr val="bg1"/>
                </a:solidFill>
                <a:latin typeface="Arial" panose="020B0604020202020204" pitchFamily="34" charset="0"/>
                <a:cs typeface="Arial" panose="020B0604020202020204" pitchFamily="34" charset="0"/>
              </a:rPr>
              <a:t>Genesis 6:17-22</a:t>
            </a:r>
            <a:endParaRPr lang="en-US" b="1" i="0" dirty="0">
              <a:solidFill>
                <a:schemeClr val="bg1"/>
              </a:solidFill>
              <a:effectLst/>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8BF51D4A-40F3-4109-866C-A0A7AE1EA323}"/>
              </a:ext>
            </a:extLst>
          </p:cNvPr>
          <p:cNvSpPr/>
          <p:nvPr/>
        </p:nvSpPr>
        <p:spPr>
          <a:xfrm>
            <a:off x="1061803" y="5092700"/>
            <a:ext cx="9798570"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additional challenges might Noah have faced as he obeyed these instructions from the Lord?</a:t>
            </a:r>
          </a:p>
        </p:txBody>
      </p:sp>
    </p:spTree>
    <p:extLst>
      <p:ext uri="{BB962C8B-B14F-4D97-AF65-F5344CB8AC3E}">
        <p14:creationId xmlns:p14="http://schemas.microsoft.com/office/powerpoint/2010/main" val="680710641"/>
      </p:ext>
    </p:extLst>
  </p:cSld>
  <p:clrMapOvr>
    <a:masterClrMapping/>
  </p:clrMapOvr>
  <mc:AlternateContent xmlns:mc="http://schemas.openxmlformats.org/markup-compatibility/2006" xmlns:p14="http://schemas.microsoft.com/office/powerpoint/2010/main">
    <mc:Choice Requires="p14">
      <p:transition spd="slow" p14:dur="1750">
        <p:pull dir="ru"/>
      </p:transition>
    </mc:Choice>
    <mc:Fallback xmlns="">
      <p:transition spd="slow">
        <p:pull dir="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4AF82B05-EFE0-417E-AD0E-7E9F1143394D}"/>
              </a:ext>
            </a:extLst>
          </p:cNvPr>
          <p:cNvSpPr/>
          <p:nvPr/>
        </p:nvSpPr>
        <p:spPr>
          <a:xfrm>
            <a:off x="1439056" y="809216"/>
            <a:ext cx="9308892" cy="2084284"/>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A203361A-88E8-4E9C-9480-B3EA67800E16}"/>
              </a:ext>
            </a:extLst>
          </p:cNvPr>
          <p:cNvSpPr/>
          <p:nvPr/>
        </p:nvSpPr>
        <p:spPr>
          <a:xfrm>
            <a:off x="1608945" y="2462613"/>
            <a:ext cx="1499128" cy="430887"/>
          </a:xfrm>
          <a:prstGeom prst="rect">
            <a:avLst/>
          </a:prstGeom>
        </p:spPr>
        <p:txBody>
          <a:bodyPr wrap="none">
            <a:spAutoFit/>
          </a:bodyPr>
          <a:lstStyle/>
          <a:p>
            <a:pPr algn="ctr"/>
            <a:r>
              <a:rPr lang="en-US" sz="1100" b="1" dirty="0">
                <a:solidFill>
                  <a:schemeClr val="bg1"/>
                </a:solidFill>
                <a:latin typeface="Arial" panose="020B0604020202020204" pitchFamily="34" charset="0"/>
                <a:cs typeface="Arial" panose="020B0604020202020204" pitchFamily="34" charset="0"/>
              </a:rPr>
              <a:t>President </a:t>
            </a:r>
          </a:p>
          <a:p>
            <a:pPr algn="ctr"/>
            <a:r>
              <a:rPr lang="en-US" sz="1100" b="1" dirty="0">
                <a:solidFill>
                  <a:schemeClr val="bg1"/>
                </a:solidFill>
                <a:latin typeface="Arial" panose="020B0604020202020204" pitchFamily="34" charset="0"/>
                <a:cs typeface="Arial" panose="020B0604020202020204" pitchFamily="34" charset="0"/>
              </a:rPr>
              <a:t>Spencer W. Kimball</a:t>
            </a:r>
          </a:p>
        </p:txBody>
      </p:sp>
      <p:pic>
        <p:nvPicPr>
          <p:cNvPr id="2050" name="Picture 2" descr="President Spencer W. Kimball">
            <a:extLst>
              <a:ext uri="{FF2B5EF4-FFF2-40B4-BE49-F238E27FC236}">
                <a16:creationId xmlns:a16="http://schemas.microsoft.com/office/drawing/2014/main" id="{07A91EAF-9A51-414A-BDB9-4005B9887F3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4888" y="956646"/>
            <a:ext cx="1320120" cy="1505967"/>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173D168F-9E9A-4173-9C87-395B7441BAD1}"/>
              </a:ext>
            </a:extLst>
          </p:cNvPr>
          <p:cNvSpPr/>
          <p:nvPr/>
        </p:nvSpPr>
        <p:spPr>
          <a:xfrm>
            <a:off x="2995008" y="862175"/>
            <a:ext cx="7588047" cy="2031325"/>
          </a:xfrm>
          <a:prstGeom prst="rect">
            <a:avLst/>
          </a:prstGeom>
        </p:spPr>
        <p:txBody>
          <a:bodyPr wrap="square">
            <a:spAutoFit/>
          </a:bodyPr>
          <a:lstStyle/>
          <a:p>
            <a:pPr algn="just"/>
            <a:r>
              <a:rPr lang="en-US" dirty="0">
                <a:solidFill>
                  <a:schemeClr val="bg1"/>
                </a:solidFill>
                <a:latin typeface="Open Sans"/>
              </a:rPr>
              <a:t>“As yet there was no evidence of rain and flood. His people mocked and called him a fool. His preaching fell on deaf ears. His warnings were considered irrational. There was no precedent; never had it been known that a deluge [or flood] could cover the earth. How foolish to build an ark on dry ground with the sun shining and life moving forward as usual!” (Spencer W. Kimball, </a:t>
            </a:r>
            <a:r>
              <a:rPr lang="en-US" i="1" dirty="0">
                <a:solidFill>
                  <a:schemeClr val="bg1"/>
                </a:solidFill>
                <a:latin typeface="Georgia" panose="02040502050405020303" pitchFamily="18" charset="0"/>
              </a:rPr>
              <a:t>Teachings of Presidents of the Church: Spencer W. Kimball</a:t>
            </a:r>
            <a:r>
              <a:rPr lang="en-US" dirty="0">
                <a:solidFill>
                  <a:schemeClr val="bg1"/>
                </a:solidFill>
                <a:latin typeface="Open Sans"/>
              </a:rPr>
              <a:t> [2006], 140–41).</a:t>
            </a:r>
            <a:endParaRPr lang="en-US" dirty="0">
              <a:solidFill>
                <a:schemeClr val="bg1"/>
              </a:solidFill>
            </a:endParaRPr>
          </a:p>
        </p:txBody>
      </p:sp>
      <p:sp>
        <p:nvSpPr>
          <p:cNvPr id="5" name="Rectangle 4">
            <a:extLst>
              <a:ext uri="{FF2B5EF4-FFF2-40B4-BE49-F238E27FC236}">
                <a16:creationId xmlns:a16="http://schemas.microsoft.com/office/drawing/2014/main" id="{4B73E4D1-8758-4FCE-9319-73FC41C845A3}"/>
              </a:ext>
            </a:extLst>
          </p:cNvPr>
          <p:cNvSpPr/>
          <p:nvPr/>
        </p:nvSpPr>
        <p:spPr>
          <a:xfrm>
            <a:off x="1608945" y="3040930"/>
            <a:ext cx="6695606"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are some ways Noah demonstrated faith in the Lord? </a:t>
            </a:r>
          </a:p>
        </p:txBody>
      </p:sp>
      <p:sp>
        <p:nvSpPr>
          <p:cNvPr id="6" name="Rectangle 5">
            <a:extLst>
              <a:ext uri="{FF2B5EF4-FFF2-40B4-BE49-F238E27FC236}">
                <a16:creationId xmlns:a16="http://schemas.microsoft.com/office/drawing/2014/main" id="{EB6E5C99-02CF-41DC-B0EA-2D46ABBDF66D}"/>
              </a:ext>
            </a:extLst>
          </p:cNvPr>
          <p:cNvSpPr/>
          <p:nvPr/>
        </p:nvSpPr>
        <p:spPr>
          <a:xfrm>
            <a:off x="1608945" y="3487764"/>
            <a:ext cx="5528116" cy="369332"/>
          </a:xfrm>
          <a:prstGeom prst="rect">
            <a:avLst/>
          </a:prstGeom>
        </p:spPr>
        <p:txBody>
          <a:bodyPr wrap="none">
            <a:spAutoFit/>
          </a:bodyPr>
          <a:lstStyle/>
          <a:p>
            <a:r>
              <a:rPr lang="en-US" i="1" dirty="0">
                <a:solidFill>
                  <a:schemeClr val="bg1"/>
                </a:solidFill>
                <a:latin typeface="Arial" panose="020B0604020202020204" pitchFamily="34" charset="0"/>
                <a:cs typeface="Arial" panose="020B0604020202020204" pitchFamily="34" charset="0"/>
              </a:rPr>
              <a:t>If we act in faith by obeying the Lord’s commands …</a:t>
            </a:r>
            <a:endParaRPr lang="en-US" dirty="0">
              <a:solidFill>
                <a:schemeClr val="bg1"/>
              </a:solidFill>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89308394-7076-403B-8FC2-B9F93031EC0B}"/>
              </a:ext>
            </a:extLst>
          </p:cNvPr>
          <p:cNvSpPr/>
          <p:nvPr/>
        </p:nvSpPr>
        <p:spPr>
          <a:xfrm>
            <a:off x="1608944" y="3904541"/>
            <a:ext cx="9139003"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How would Noah be blessed by acting in faith to build the ark when there appeared to be no danger?</a:t>
            </a:r>
          </a:p>
        </p:txBody>
      </p:sp>
      <p:sp>
        <p:nvSpPr>
          <p:cNvPr id="9" name="Rectangle 8">
            <a:extLst>
              <a:ext uri="{FF2B5EF4-FFF2-40B4-BE49-F238E27FC236}">
                <a16:creationId xmlns:a16="http://schemas.microsoft.com/office/drawing/2014/main" id="{831A2908-95A0-4312-BC5B-6617D75011B1}"/>
              </a:ext>
            </a:extLst>
          </p:cNvPr>
          <p:cNvSpPr/>
          <p:nvPr/>
        </p:nvSpPr>
        <p:spPr>
          <a:xfrm>
            <a:off x="1608944" y="4566512"/>
            <a:ext cx="9139002"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are some things the Lord has asked us to do that might appear foolish to others?</a:t>
            </a:r>
          </a:p>
        </p:txBody>
      </p:sp>
      <p:sp>
        <p:nvSpPr>
          <p:cNvPr id="10" name="Rectangle 9">
            <a:extLst>
              <a:ext uri="{FF2B5EF4-FFF2-40B4-BE49-F238E27FC236}">
                <a16:creationId xmlns:a16="http://schemas.microsoft.com/office/drawing/2014/main" id="{2B2A6E9A-037D-4E48-8A9B-E8A6E0136BD9}"/>
              </a:ext>
            </a:extLst>
          </p:cNvPr>
          <p:cNvSpPr/>
          <p:nvPr/>
        </p:nvSpPr>
        <p:spPr>
          <a:xfrm>
            <a:off x="-3559607" y="7176061"/>
            <a:ext cx="4533870" cy="369332"/>
          </a:xfrm>
          <a:prstGeom prst="rect">
            <a:avLst/>
          </a:prstGeom>
        </p:spPr>
        <p:txBody>
          <a:bodyPr wrap="none">
            <a:spAutoFit/>
          </a:bodyPr>
          <a:lstStyle/>
          <a:p>
            <a:pPr algn="just"/>
            <a:r>
              <a:rPr lang="en-US" b="1" dirty="0">
                <a:solidFill>
                  <a:schemeClr val="bg1"/>
                </a:solidFill>
                <a:latin typeface="Arial" panose="020B0604020202020204" pitchFamily="34" charset="0"/>
                <a:cs typeface="Arial" panose="020B0604020202020204" pitchFamily="34" charset="0"/>
              </a:rPr>
              <a:t>Why do we need faith to obey the Lord?</a:t>
            </a:r>
          </a:p>
        </p:txBody>
      </p:sp>
    </p:spTree>
    <p:extLst>
      <p:ext uri="{BB962C8B-B14F-4D97-AF65-F5344CB8AC3E}">
        <p14:creationId xmlns:p14="http://schemas.microsoft.com/office/powerpoint/2010/main" val="171701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 calcmode="lin" valueType="num">
                                      <p:cBhvr>
                                        <p:cTn id="9" dur="500" fill="hold"/>
                                        <p:tgtEl>
                                          <p:spTgt spid="5"/>
                                        </p:tgtEl>
                                        <p:attrNameLst>
                                          <p:attrName>style.rotation</p:attrName>
                                        </p:attrNameLst>
                                      </p:cBhvr>
                                      <p:tavLst>
                                        <p:tav tm="0">
                                          <p:val>
                                            <p:fltVal val="360"/>
                                          </p:val>
                                        </p:tav>
                                        <p:tav tm="100000">
                                          <p:val>
                                            <p:fltVal val="0"/>
                                          </p:val>
                                        </p:tav>
                                      </p:tavLst>
                                    </p:anim>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41" presetClass="entr" presetSubtype="0" fill="hold" grpId="0" nodeType="clickEffect">
                                  <p:stCondLst>
                                    <p:cond delay="0"/>
                                  </p:stCondLst>
                                  <p:iterate type="lt">
                                    <p:tmPct val="10000"/>
                                  </p:iterate>
                                  <p:childTnLst>
                                    <p:set>
                                      <p:cBhvr>
                                        <p:cTn id="14" dur="1" fill="hold">
                                          <p:stCondLst>
                                            <p:cond delay="0"/>
                                          </p:stCondLst>
                                        </p:cTn>
                                        <p:tgtEl>
                                          <p:spTgt spid="6"/>
                                        </p:tgtEl>
                                        <p:attrNameLst>
                                          <p:attrName>style.visibility</p:attrName>
                                        </p:attrNameLst>
                                      </p:cBhvr>
                                      <p:to>
                                        <p:strVal val="visible"/>
                                      </p:to>
                                    </p:set>
                                    <p:anim calcmode="lin" valueType="num">
                                      <p:cBhvr>
                                        <p:cTn id="15" dur="25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6" dur="250" fill="hold"/>
                                        <p:tgtEl>
                                          <p:spTgt spid="6"/>
                                        </p:tgtEl>
                                        <p:attrNameLst>
                                          <p:attrName>ppt_y</p:attrName>
                                        </p:attrNameLst>
                                      </p:cBhvr>
                                      <p:tavLst>
                                        <p:tav tm="0">
                                          <p:val>
                                            <p:strVal val="#ppt_y"/>
                                          </p:val>
                                        </p:tav>
                                        <p:tav tm="100000">
                                          <p:val>
                                            <p:strVal val="#ppt_y"/>
                                          </p:val>
                                        </p:tav>
                                      </p:tavLst>
                                    </p:anim>
                                    <p:anim calcmode="lin" valueType="num">
                                      <p:cBhvr>
                                        <p:cTn id="17" dur="25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8" dur="25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9" dur="250" tmFilter="0,0; .5, 1; 1, 1"/>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15" presetClass="entr" presetSubtype="0"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1000" fill="hold"/>
                                        <p:tgtEl>
                                          <p:spTgt spid="8"/>
                                        </p:tgtEl>
                                        <p:attrNameLst>
                                          <p:attrName>ppt_w</p:attrName>
                                        </p:attrNameLst>
                                      </p:cBhvr>
                                      <p:tavLst>
                                        <p:tav tm="0">
                                          <p:val>
                                            <p:fltVal val="0"/>
                                          </p:val>
                                        </p:tav>
                                        <p:tav tm="100000">
                                          <p:val>
                                            <p:strVal val="#ppt_w"/>
                                          </p:val>
                                        </p:tav>
                                      </p:tavLst>
                                    </p:anim>
                                    <p:anim calcmode="lin" valueType="num">
                                      <p:cBhvr>
                                        <p:cTn id="25" dur="1000" fill="hold"/>
                                        <p:tgtEl>
                                          <p:spTgt spid="8"/>
                                        </p:tgtEl>
                                        <p:attrNameLst>
                                          <p:attrName>ppt_h</p:attrName>
                                        </p:attrNameLst>
                                      </p:cBhvr>
                                      <p:tavLst>
                                        <p:tav tm="0">
                                          <p:val>
                                            <p:fltVal val="0"/>
                                          </p:val>
                                        </p:tav>
                                        <p:tav tm="100000">
                                          <p:val>
                                            <p:strVal val="#ppt_h"/>
                                          </p:val>
                                        </p:tav>
                                      </p:tavLst>
                                    </p:anim>
                                    <p:anim calcmode="lin" valueType="num">
                                      <p:cBhvr>
                                        <p:cTn id="26"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7"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8" fill="hold">
                      <p:stCondLst>
                        <p:cond delay="indefinite"/>
                      </p:stCondLst>
                      <p:childTnLst>
                        <p:par>
                          <p:cTn id="29" fill="hold">
                            <p:stCondLst>
                              <p:cond delay="0"/>
                            </p:stCondLst>
                            <p:childTnLst>
                              <p:par>
                                <p:cTn id="30" presetID="37" presetClass="entr" presetSubtype="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1000"/>
                                        <p:tgtEl>
                                          <p:spTgt spid="9"/>
                                        </p:tgtEl>
                                      </p:cBhvr>
                                    </p:animEffect>
                                    <p:anim calcmode="lin" valueType="num">
                                      <p:cBhvr>
                                        <p:cTn id="33" dur="1000" fill="hold"/>
                                        <p:tgtEl>
                                          <p:spTgt spid="9"/>
                                        </p:tgtEl>
                                        <p:attrNameLst>
                                          <p:attrName>ppt_x</p:attrName>
                                        </p:attrNameLst>
                                      </p:cBhvr>
                                      <p:tavLst>
                                        <p:tav tm="0">
                                          <p:val>
                                            <p:strVal val="#ppt_x"/>
                                          </p:val>
                                        </p:tav>
                                        <p:tav tm="100000">
                                          <p:val>
                                            <p:strVal val="#ppt_x"/>
                                          </p:val>
                                        </p:tav>
                                      </p:tavLst>
                                    </p:anim>
                                    <p:anim calcmode="lin" valueType="num">
                                      <p:cBhvr>
                                        <p:cTn id="34" dur="900" decel="100000" fill="hold"/>
                                        <p:tgtEl>
                                          <p:spTgt spid="9"/>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3" presetClass="path" presetSubtype="0" accel="50000" decel="50000" fill="hold" grpId="0" nodeType="clickEffect">
                                  <p:stCondLst>
                                    <p:cond delay="0"/>
                                  </p:stCondLst>
                                  <p:childTnLst>
                                    <p:animMotion origin="layout" path="M -4.16667E-7 1.85185E-6 L 0.21406 1.85185E-6 C 0.3099 1.85185E-6 0.42813 -0.07662 0.42813 -0.13889 L 0.42813 -0.27755 " pathEditMode="relative" rAng="0" ptsTypes="AAAA">
                                      <p:cBhvr>
                                        <p:cTn id="39" dur="2000" fill="hold"/>
                                        <p:tgtEl>
                                          <p:spTgt spid="10"/>
                                        </p:tgtEl>
                                        <p:attrNameLst>
                                          <p:attrName>ppt_x</p:attrName>
                                          <p:attrName>ppt_y</p:attrName>
                                        </p:attrNameLst>
                                      </p:cBhvr>
                                      <p:rCtr x="21406" y="-1388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p:bldP spid="9" grpId="0"/>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AA16354D-31B8-443F-ABA2-5849B6BF0D7C}"/>
              </a:ext>
            </a:extLst>
          </p:cNvPr>
          <p:cNvSpPr/>
          <p:nvPr/>
        </p:nvSpPr>
        <p:spPr>
          <a:xfrm>
            <a:off x="1933731" y="2043596"/>
            <a:ext cx="7755040" cy="2031325"/>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descr="President Thomas S. Monson">
            <a:extLst>
              <a:ext uri="{FF2B5EF4-FFF2-40B4-BE49-F238E27FC236}">
                <a16:creationId xmlns:a16="http://schemas.microsoft.com/office/drawing/2014/main" id="{7596DF7B-731F-4C7D-8A43-B0DF73F8D48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77768" y="2162175"/>
            <a:ext cx="952500" cy="126682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32434A87-82F3-4FE3-9D86-AFCF3B81378E}"/>
              </a:ext>
            </a:extLst>
          </p:cNvPr>
          <p:cNvSpPr/>
          <p:nvPr/>
        </p:nvSpPr>
        <p:spPr>
          <a:xfrm>
            <a:off x="2046132" y="3552684"/>
            <a:ext cx="1415772" cy="415498"/>
          </a:xfrm>
          <a:prstGeom prst="rect">
            <a:avLst/>
          </a:prstGeom>
        </p:spPr>
        <p:txBody>
          <a:bodyPr wrap="none">
            <a:spAutoFit/>
          </a:bodyPr>
          <a:lstStyle/>
          <a:p>
            <a:pPr algn="ctr"/>
            <a:r>
              <a:rPr lang="en-US" sz="1050" b="1" dirty="0">
                <a:solidFill>
                  <a:schemeClr val="bg1"/>
                </a:solidFill>
                <a:latin typeface="Arial" panose="020B0604020202020204" pitchFamily="34" charset="0"/>
                <a:cs typeface="Arial" panose="020B0604020202020204" pitchFamily="34" charset="0"/>
              </a:rPr>
              <a:t>President </a:t>
            </a:r>
          </a:p>
          <a:p>
            <a:pPr algn="ctr"/>
            <a:r>
              <a:rPr lang="en-US" sz="1050" b="1" dirty="0">
                <a:solidFill>
                  <a:schemeClr val="bg1"/>
                </a:solidFill>
                <a:latin typeface="Arial" panose="020B0604020202020204" pitchFamily="34" charset="0"/>
                <a:cs typeface="Arial" panose="020B0604020202020204" pitchFamily="34" charset="0"/>
              </a:rPr>
              <a:t>Thomas S. Monson</a:t>
            </a:r>
          </a:p>
        </p:txBody>
      </p:sp>
      <p:sp>
        <p:nvSpPr>
          <p:cNvPr id="4" name="Rectangle 3">
            <a:extLst>
              <a:ext uri="{FF2B5EF4-FFF2-40B4-BE49-F238E27FC236}">
                <a16:creationId xmlns:a16="http://schemas.microsoft.com/office/drawing/2014/main" id="{4D0227F5-4BBD-4810-9CDA-22FDD4636143}"/>
              </a:ext>
            </a:extLst>
          </p:cNvPr>
          <p:cNvSpPr/>
          <p:nvPr/>
        </p:nvSpPr>
        <p:spPr>
          <a:xfrm>
            <a:off x="3359753" y="2043596"/>
            <a:ext cx="6096000" cy="2031325"/>
          </a:xfrm>
          <a:prstGeom prst="rect">
            <a:avLst/>
          </a:prstGeom>
        </p:spPr>
        <p:txBody>
          <a:bodyPr>
            <a:spAutoFit/>
          </a:bodyPr>
          <a:lstStyle/>
          <a:p>
            <a:pPr algn="just"/>
            <a:r>
              <a:rPr lang="en-US" dirty="0">
                <a:solidFill>
                  <a:schemeClr val="bg1"/>
                </a:solidFill>
                <a:latin typeface="Open Sans"/>
              </a:rPr>
              <a:t>“Noah had the unwavering faith to follow God’s commandments. May we ever do likewise. May we remember that the wisdom of God ofttimes appears as foolishness to men; but the greatest lesson we can learn in mortality is that when God speaks and we obey, we will always be right” (Thomas S. Monson, “Models to Follow,” </a:t>
            </a:r>
            <a:r>
              <a:rPr lang="en-US" i="1" dirty="0">
                <a:solidFill>
                  <a:schemeClr val="bg1"/>
                </a:solidFill>
                <a:latin typeface="Georgia" panose="02040502050405020303" pitchFamily="18" charset="0"/>
              </a:rPr>
              <a:t>Ensign</a:t>
            </a:r>
            <a:r>
              <a:rPr lang="en-US" dirty="0">
                <a:solidFill>
                  <a:schemeClr val="bg1"/>
                </a:solidFill>
                <a:latin typeface="Open Sans"/>
              </a:rPr>
              <a:t> or </a:t>
            </a:r>
            <a:r>
              <a:rPr lang="en-US" i="1" dirty="0">
                <a:solidFill>
                  <a:schemeClr val="bg1"/>
                </a:solidFill>
                <a:latin typeface="Georgia" panose="02040502050405020303" pitchFamily="18" charset="0"/>
              </a:rPr>
              <a:t>Liahona,</a:t>
            </a:r>
            <a:r>
              <a:rPr lang="en-US" dirty="0">
                <a:solidFill>
                  <a:schemeClr val="bg1"/>
                </a:solidFill>
                <a:latin typeface="Open Sans"/>
              </a:rPr>
              <a:t> Nov. 2002, 61).</a:t>
            </a:r>
            <a:endParaRPr lang="en-US" dirty="0">
              <a:solidFill>
                <a:schemeClr val="bg1"/>
              </a:solidFill>
            </a:endParaRPr>
          </a:p>
        </p:txBody>
      </p:sp>
    </p:spTree>
    <p:extLst>
      <p:ext uri="{BB962C8B-B14F-4D97-AF65-F5344CB8AC3E}">
        <p14:creationId xmlns:p14="http://schemas.microsoft.com/office/powerpoint/2010/main" val="3508309760"/>
      </p:ext>
    </p:extLst>
  </p:cSld>
  <p:clrMapOvr>
    <a:masterClrMapping/>
  </p:clrMapOvr>
  <mc:AlternateContent xmlns:mc="http://schemas.openxmlformats.org/markup-compatibility/2006" xmlns:p14="http://schemas.microsoft.com/office/powerpoint/2010/main">
    <mc:Choice Requires="p14">
      <p:transition spd="slow" p14:dur="1750">
        <p:pull dir="ru"/>
      </p:transition>
    </mc:Choice>
    <mc:Fallback xmlns="">
      <p:transition spd="slow">
        <p:pull dir="ru"/>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FF96565-F334-4903-984D-6820CB7C9A38}"/>
              </a:ext>
            </a:extLst>
          </p:cNvPr>
          <p:cNvSpPr/>
          <p:nvPr/>
        </p:nvSpPr>
        <p:spPr>
          <a:xfrm>
            <a:off x="3593218" y="1316127"/>
            <a:ext cx="4878259" cy="369332"/>
          </a:xfrm>
          <a:prstGeom prst="rect">
            <a:avLst/>
          </a:prstGeom>
        </p:spPr>
        <p:txBody>
          <a:bodyPr wrap="none">
            <a:spAutoFit/>
          </a:bodyPr>
          <a:lstStyle/>
          <a:p>
            <a:r>
              <a:rPr lang="en-US" i="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Noah took seven of some animals on the ark.</a:t>
            </a:r>
          </a:p>
        </p:txBody>
      </p:sp>
      <p:sp>
        <p:nvSpPr>
          <p:cNvPr id="6" name="Rectangle 5">
            <a:extLst>
              <a:ext uri="{FF2B5EF4-FFF2-40B4-BE49-F238E27FC236}">
                <a16:creationId xmlns:a16="http://schemas.microsoft.com/office/drawing/2014/main" id="{600707EA-85FC-480E-9B04-B6FFCA5FA4C6}"/>
              </a:ext>
            </a:extLst>
          </p:cNvPr>
          <p:cNvSpPr/>
          <p:nvPr/>
        </p:nvSpPr>
        <p:spPr>
          <a:xfrm>
            <a:off x="3663283" y="1885255"/>
            <a:ext cx="4865434" cy="369332"/>
          </a:xfrm>
          <a:prstGeom prst="rect">
            <a:avLst/>
          </a:prstGeom>
        </p:spPr>
        <p:txBody>
          <a:bodyPr wrap="none">
            <a:spAutoFit/>
          </a:bodyPr>
          <a:lstStyle/>
          <a:p>
            <a:r>
              <a:rPr lang="en-US" i="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Noah was 60 years old when the Flood came.</a:t>
            </a:r>
          </a:p>
        </p:txBody>
      </p:sp>
      <p:sp>
        <p:nvSpPr>
          <p:cNvPr id="7" name="Rectangle 6">
            <a:extLst>
              <a:ext uri="{FF2B5EF4-FFF2-40B4-BE49-F238E27FC236}">
                <a16:creationId xmlns:a16="http://schemas.microsoft.com/office/drawing/2014/main" id="{633D5D53-271F-4685-B333-EEA2A0F07638}"/>
              </a:ext>
            </a:extLst>
          </p:cNvPr>
          <p:cNvSpPr/>
          <p:nvPr/>
        </p:nvSpPr>
        <p:spPr>
          <a:xfrm>
            <a:off x="3686072" y="2510255"/>
            <a:ext cx="5929124" cy="369332"/>
          </a:xfrm>
          <a:prstGeom prst="rect">
            <a:avLst/>
          </a:prstGeom>
        </p:spPr>
        <p:txBody>
          <a:bodyPr wrap="none">
            <a:spAutoFit/>
          </a:bodyPr>
          <a:lstStyle/>
          <a:p>
            <a:r>
              <a:rPr lang="en-US" i="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Rain was the only source of water that flooded the earth.</a:t>
            </a:r>
          </a:p>
        </p:txBody>
      </p:sp>
      <p:sp>
        <p:nvSpPr>
          <p:cNvPr id="8" name="Rectangle 7">
            <a:extLst>
              <a:ext uri="{FF2B5EF4-FFF2-40B4-BE49-F238E27FC236}">
                <a16:creationId xmlns:a16="http://schemas.microsoft.com/office/drawing/2014/main" id="{54C757E3-4F73-4002-9CBC-A12B538C1555}"/>
              </a:ext>
            </a:extLst>
          </p:cNvPr>
          <p:cNvSpPr/>
          <p:nvPr/>
        </p:nvSpPr>
        <p:spPr>
          <a:xfrm>
            <a:off x="3593218" y="3294765"/>
            <a:ext cx="3736920" cy="369332"/>
          </a:xfrm>
          <a:prstGeom prst="rect">
            <a:avLst/>
          </a:prstGeom>
        </p:spPr>
        <p:txBody>
          <a:bodyPr wrap="none">
            <a:spAutoFit/>
          </a:bodyPr>
          <a:lstStyle/>
          <a:p>
            <a:r>
              <a:rPr lang="en-US" i="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The rain did not cease for 40 days.</a:t>
            </a:r>
          </a:p>
        </p:txBody>
      </p:sp>
      <p:sp>
        <p:nvSpPr>
          <p:cNvPr id="9" name="Rectangle 8">
            <a:extLst>
              <a:ext uri="{FF2B5EF4-FFF2-40B4-BE49-F238E27FC236}">
                <a16:creationId xmlns:a16="http://schemas.microsoft.com/office/drawing/2014/main" id="{303C8B8E-C20F-4C4C-896F-BCE9C8E7B5FF}"/>
              </a:ext>
            </a:extLst>
          </p:cNvPr>
          <p:cNvSpPr/>
          <p:nvPr/>
        </p:nvSpPr>
        <p:spPr>
          <a:xfrm>
            <a:off x="3686072" y="3899522"/>
            <a:ext cx="3865161" cy="369332"/>
          </a:xfrm>
          <a:prstGeom prst="rect">
            <a:avLst/>
          </a:prstGeom>
        </p:spPr>
        <p:txBody>
          <a:bodyPr wrap="none">
            <a:spAutoFit/>
          </a:bodyPr>
          <a:lstStyle/>
          <a:p>
            <a:r>
              <a:rPr lang="en-US" i="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Eight people were saved on the ark.</a:t>
            </a:r>
          </a:p>
        </p:txBody>
      </p:sp>
      <p:sp>
        <p:nvSpPr>
          <p:cNvPr id="10" name="Rectangle 9">
            <a:extLst>
              <a:ext uri="{FF2B5EF4-FFF2-40B4-BE49-F238E27FC236}">
                <a16:creationId xmlns:a16="http://schemas.microsoft.com/office/drawing/2014/main" id="{CA17918D-3D25-4F50-B9A3-0A322E762559}"/>
              </a:ext>
            </a:extLst>
          </p:cNvPr>
          <p:cNvSpPr/>
          <p:nvPr/>
        </p:nvSpPr>
        <p:spPr>
          <a:xfrm>
            <a:off x="3663283" y="4504280"/>
            <a:ext cx="5180914" cy="923330"/>
          </a:xfrm>
          <a:prstGeom prst="rect">
            <a:avLst/>
          </a:prstGeom>
        </p:spPr>
        <p:txBody>
          <a:bodyPr wrap="square">
            <a:spAutoFit/>
          </a:bodyPr>
          <a:lstStyle/>
          <a:p>
            <a:pPr algn="just"/>
            <a:r>
              <a:rPr lang="en-US" i="1" dirty="0">
                <a:solidFill>
                  <a:schemeClr val="tx2">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In addition to Noah’s family and the animals on the ark, one other family also survived the Flood by staying on the top of a mountain.</a:t>
            </a:r>
          </a:p>
        </p:txBody>
      </p:sp>
      <p:sp>
        <p:nvSpPr>
          <p:cNvPr id="11" name="TextBox 10">
            <a:extLst>
              <a:ext uri="{FF2B5EF4-FFF2-40B4-BE49-F238E27FC236}">
                <a16:creationId xmlns:a16="http://schemas.microsoft.com/office/drawing/2014/main" id="{7F9A1892-8912-4D6C-9929-BF69D964AF18}"/>
              </a:ext>
            </a:extLst>
          </p:cNvPr>
          <p:cNvSpPr txBox="1"/>
          <p:nvPr/>
        </p:nvSpPr>
        <p:spPr>
          <a:xfrm>
            <a:off x="1711410" y="1366439"/>
            <a:ext cx="1881808" cy="369332"/>
          </a:xfrm>
          <a:prstGeom prst="rect">
            <a:avLst/>
          </a:prstGeom>
          <a:noFill/>
        </p:spPr>
        <p:txBody>
          <a:bodyPr wrap="square" rtlCol="0">
            <a:spAutoFit/>
          </a:bodyPr>
          <a:lstStyle/>
          <a:p>
            <a:r>
              <a:rPr lang="en-US" u="sng" dirty="0">
                <a:solidFill>
                  <a:schemeClr val="bg1"/>
                </a:solidFill>
                <a:latin typeface="Arial" panose="020B0604020202020204" pitchFamily="34" charset="0"/>
                <a:cs typeface="Arial" panose="020B0604020202020204" pitchFamily="34" charset="0"/>
              </a:rPr>
              <a:t>____________</a:t>
            </a:r>
          </a:p>
        </p:txBody>
      </p:sp>
      <p:sp>
        <p:nvSpPr>
          <p:cNvPr id="12" name="TextBox 11">
            <a:extLst>
              <a:ext uri="{FF2B5EF4-FFF2-40B4-BE49-F238E27FC236}">
                <a16:creationId xmlns:a16="http://schemas.microsoft.com/office/drawing/2014/main" id="{86F857EC-C013-47EA-AABD-51959CA56A4C}"/>
              </a:ext>
            </a:extLst>
          </p:cNvPr>
          <p:cNvSpPr txBox="1"/>
          <p:nvPr/>
        </p:nvSpPr>
        <p:spPr>
          <a:xfrm>
            <a:off x="1711410" y="1863606"/>
            <a:ext cx="1881808" cy="369332"/>
          </a:xfrm>
          <a:prstGeom prst="rect">
            <a:avLst/>
          </a:prstGeom>
          <a:noFill/>
        </p:spPr>
        <p:txBody>
          <a:bodyPr wrap="square" rtlCol="0">
            <a:spAutoFit/>
          </a:bodyPr>
          <a:lstStyle/>
          <a:p>
            <a:r>
              <a:rPr lang="en-US" u="sng" dirty="0">
                <a:solidFill>
                  <a:schemeClr val="bg1"/>
                </a:solidFill>
                <a:latin typeface="Arial" panose="020B0604020202020204" pitchFamily="34" charset="0"/>
                <a:cs typeface="Arial" panose="020B0604020202020204" pitchFamily="34" charset="0"/>
              </a:rPr>
              <a:t>____________</a:t>
            </a:r>
          </a:p>
        </p:txBody>
      </p:sp>
      <p:sp>
        <p:nvSpPr>
          <p:cNvPr id="13" name="TextBox 12">
            <a:extLst>
              <a:ext uri="{FF2B5EF4-FFF2-40B4-BE49-F238E27FC236}">
                <a16:creationId xmlns:a16="http://schemas.microsoft.com/office/drawing/2014/main" id="{56DCE864-6234-478C-887C-1A18FC68C385}"/>
              </a:ext>
            </a:extLst>
          </p:cNvPr>
          <p:cNvSpPr txBox="1"/>
          <p:nvPr/>
        </p:nvSpPr>
        <p:spPr>
          <a:xfrm>
            <a:off x="1711410" y="2453424"/>
            <a:ext cx="1881808" cy="369332"/>
          </a:xfrm>
          <a:prstGeom prst="rect">
            <a:avLst/>
          </a:prstGeom>
          <a:noFill/>
        </p:spPr>
        <p:txBody>
          <a:bodyPr wrap="square" rtlCol="0">
            <a:spAutoFit/>
          </a:bodyPr>
          <a:lstStyle/>
          <a:p>
            <a:r>
              <a:rPr lang="en-US" u="sng" dirty="0">
                <a:solidFill>
                  <a:schemeClr val="bg1"/>
                </a:solidFill>
                <a:latin typeface="Arial" panose="020B0604020202020204" pitchFamily="34" charset="0"/>
                <a:cs typeface="Arial" panose="020B0604020202020204" pitchFamily="34" charset="0"/>
              </a:rPr>
              <a:t>____________</a:t>
            </a:r>
          </a:p>
        </p:txBody>
      </p:sp>
      <p:sp>
        <p:nvSpPr>
          <p:cNvPr id="14" name="TextBox 13">
            <a:extLst>
              <a:ext uri="{FF2B5EF4-FFF2-40B4-BE49-F238E27FC236}">
                <a16:creationId xmlns:a16="http://schemas.microsoft.com/office/drawing/2014/main" id="{BC5462CC-D46C-4856-9939-B83F6CB2ED92}"/>
              </a:ext>
            </a:extLst>
          </p:cNvPr>
          <p:cNvSpPr txBox="1"/>
          <p:nvPr/>
        </p:nvSpPr>
        <p:spPr>
          <a:xfrm>
            <a:off x="1711410" y="3202113"/>
            <a:ext cx="1881808" cy="369332"/>
          </a:xfrm>
          <a:prstGeom prst="rect">
            <a:avLst/>
          </a:prstGeom>
          <a:noFill/>
        </p:spPr>
        <p:txBody>
          <a:bodyPr wrap="square" rtlCol="0">
            <a:spAutoFit/>
          </a:bodyPr>
          <a:lstStyle/>
          <a:p>
            <a:r>
              <a:rPr lang="en-US" u="sng" dirty="0">
                <a:solidFill>
                  <a:schemeClr val="bg1"/>
                </a:solidFill>
                <a:latin typeface="Arial" panose="020B0604020202020204" pitchFamily="34" charset="0"/>
                <a:cs typeface="Arial" panose="020B0604020202020204" pitchFamily="34" charset="0"/>
              </a:rPr>
              <a:t>____________</a:t>
            </a:r>
          </a:p>
        </p:txBody>
      </p:sp>
      <p:sp>
        <p:nvSpPr>
          <p:cNvPr id="15" name="TextBox 14">
            <a:extLst>
              <a:ext uri="{FF2B5EF4-FFF2-40B4-BE49-F238E27FC236}">
                <a16:creationId xmlns:a16="http://schemas.microsoft.com/office/drawing/2014/main" id="{32891151-AC0C-4893-B149-E20D6A70FD09}"/>
              </a:ext>
            </a:extLst>
          </p:cNvPr>
          <p:cNvSpPr txBox="1"/>
          <p:nvPr/>
        </p:nvSpPr>
        <p:spPr>
          <a:xfrm>
            <a:off x="1711410" y="3861660"/>
            <a:ext cx="1881808" cy="369332"/>
          </a:xfrm>
          <a:prstGeom prst="rect">
            <a:avLst/>
          </a:prstGeom>
          <a:noFill/>
        </p:spPr>
        <p:txBody>
          <a:bodyPr wrap="square" rtlCol="0">
            <a:spAutoFit/>
          </a:bodyPr>
          <a:lstStyle/>
          <a:p>
            <a:r>
              <a:rPr lang="en-US" u="sng" dirty="0">
                <a:solidFill>
                  <a:schemeClr val="bg1"/>
                </a:solidFill>
                <a:latin typeface="Arial" panose="020B0604020202020204" pitchFamily="34" charset="0"/>
                <a:cs typeface="Arial" panose="020B0604020202020204" pitchFamily="34" charset="0"/>
              </a:rPr>
              <a:t>____________</a:t>
            </a:r>
          </a:p>
        </p:txBody>
      </p:sp>
      <p:sp>
        <p:nvSpPr>
          <p:cNvPr id="16" name="TextBox 15">
            <a:extLst>
              <a:ext uri="{FF2B5EF4-FFF2-40B4-BE49-F238E27FC236}">
                <a16:creationId xmlns:a16="http://schemas.microsoft.com/office/drawing/2014/main" id="{3B55B003-78A7-493E-8F36-FF117B29E050}"/>
              </a:ext>
            </a:extLst>
          </p:cNvPr>
          <p:cNvSpPr txBox="1"/>
          <p:nvPr/>
        </p:nvSpPr>
        <p:spPr>
          <a:xfrm>
            <a:off x="1693394" y="4504280"/>
            <a:ext cx="1881808" cy="369332"/>
          </a:xfrm>
          <a:prstGeom prst="rect">
            <a:avLst/>
          </a:prstGeom>
          <a:noFill/>
        </p:spPr>
        <p:txBody>
          <a:bodyPr wrap="square" rtlCol="0">
            <a:spAutoFit/>
          </a:bodyPr>
          <a:lstStyle/>
          <a:p>
            <a:r>
              <a:rPr lang="en-US" u="sng" dirty="0">
                <a:solidFill>
                  <a:schemeClr val="bg1"/>
                </a:solidFill>
                <a:latin typeface="Arial" panose="020B0604020202020204" pitchFamily="34" charset="0"/>
                <a:cs typeface="Arial" panose="020B0604020202020204" pitchFamily="34" charset="0"/>
              </a:rPr>
              <a:t>____________</a:t>
            </a:r>
          </a:p>
        </p:txBody>
      </p:sp>
      <p:sp>
        <p:nvSpPr>
          <p:cNvPr id="21" name="Rectangle 20">
            <a:extLst>
              <a:ext uri="{FF2B5EF4-FFF2-40B4-BE49-F238E27FC236}">
                <a16:creationId xmlns:a16="http://schemas.microsoft.com/office/drawing/2014/main" id="{B28C61CA-0A56-4B33-A22F-DE5C77370271}"/>
              </a:ext>
            </a:extLst>
          </p:cNvPr>
          <p:cNvSpPr/>
          <p:nvPr/>
        </p:nvSpPr>
        <p:spPr>
          <a:xfrm>
            <a:off x="8644417" y="1277599"/>
            <a:ext cx="1685077" cy="369332"/>
          </a:xfrm>
          <a:prstGeom prst="rect">
            <a:avLst/>
          </a:prstGeom>
        </p:spPr>
        <p:txBody>
          <a:bodyPr wrap="none">
            <a:spAutoFit/>
          </a:bodyPr>
          <a:lstStyle/>
          <a:p>
            <a:pPr fontAlgn="base"/>
            <a:r>
              <a:rPr lang="en-US" b="1" dirty="0">
                <a:solidFill>
                  <a:schemeClr val="bg1"/>
                </a:solidFill>
                <a:latin typeface="Arial" panose="020B0604020202020204" pitchFamily="34" charset="0"/>
                <a:cs typeface="Arial" panose="020B0604020202020204" pitchFamily="34" charset="0"/>
              </a:rPr>
              <a:t>Genesis 7:2-3</a:t>
            </a:r>
            <a:endParaRPr lang="en-US" b="1" i="0" dirty="0">
              <a:solidFill>
                <a:schemeClr val="bg1"/>
              </a:solidFill>
              <a:effectLst/>
              <a:latin typeface="Arial" panose="020B0604020202020204" pitchFamily="34" charset="0"/>
              <a:cs typeface="Arial" panose="020B0604020202020204" pitchFamily="34" charset="0"/>
            </a:endParaRPr>
          </a:p>
        </p:txBody>
      </p:sp>
      <p:sp>
        <p:nvSpPr>
          <p:cNvPr id="22" name="Rectangle 21">
            <a:extLst>
              <a:ext uri="{FF2B5EF4-FFF2-40B4-BE49-F238E27FC236}">
                <a16:creationId xmlns:a16="http://schemas.microsoft.com/office/drawing/2014/main" id="{D495BF1C-B73E-43B1-A95D-F527377A85A4}"/>
              </a:ext>
            </a:extLst>
          </p:cNvPr>
          <p:cNvSpPr/>
          <p:nvPr/>
        </p:nvSpPr>
        <p:spPr>
          <a:xfrm>
            <a:off x="8651619" y="1863606"/>
            <a:ext cx="1851854" cy="369332"/>
          </a:xfrm>
          <a:prstGeom prst="rect">
            <a:avLst/>
          </a:prstGeom>
        </p:spPr>
        <p:txBody>
          <a:bodyPr wrap="none">
            <a:spAutoFit/>
          </a:bodyPr>
          <a:lstStyle/>
          <a:p>
            <a:pPr fontAlgn="base"/>
            <a:r>
              <a:rPr lang="en-US" b="1" dirty="0">
                <a:solidFill>
                  <a:schemeClr val="bg1"/>
                </a:solidFill>
                <a:latin typeface="Arial" panose="020B0604020202020204" pitchFamily="34" charset="0"/>
                <a:cs typeface="Arial" panose="020B0604020202020204" pitchFamily="34" charset="0"/>
              </a:rPr>
              <a:t>Genesis 7:6, 11</a:t>
            </a:r>
            <a:endParaRPr lang="en-US" b="1" i="0" dirty="0">
              <a:solidFill>
                <a:schemeClr val="bg1"/>
              </a:solidFill>
              <a:effectLst/>
              <a:latin typeface="Arial" panose="020B0604020202020204" pitchFamily="34" charset="0"/>
              <a:cs typeface="Arial" panose="020B0604020202020204" pitchFamily="34" charset="0"/>
            </a:endParaRPr>
          </a:p>
        </p:txBody>
      </p:sp>
      <p:sp>
        <p:nvSpPr>
          <p:cNvPr id="23" name="Rectangle 22">
            <a:extLst>
              <a:ext uri="{FF2B5EF4-FFF2-40B4-BE49-F238E27FC236}">
                <a16:creationId xmlns:a16="http://schemas.microsoft.com/office/drawing/2014/main" id="{121EC2A8-7394-4DFD-B985-332E3F3F0EA1}"/>
              </a:ext>
            </a:extLst>
          </p:cNvPr>
          <p:cNvSpPr/>
          <p:nvPr/>
        </p:nvSpPr>
        <p:spPr>
          <a:xfrm>
            <a:off x="9589548" y="2491286"/>
            <a:ext cx="1595373" cy="369332"/>
          </a:xfrm>
          <a:prstGeom prst="rect">
            <a:avLst/>
          </a:prstGeom>
        </p:spPr>
        <p:txBody>
          <a:bodyPr wrap="none">
            <a:spAutoFit/>
          </a:bodyPr>
          <a:lstStyle/>
          <a:p>
            <a:pPr fontAlgn="base"/>
            <a:r>
              <a:rPr lang="en-US" b="1" dirty="0">
                <a:solidFill>
                  <a:schemeClr val="bg1"/>
                </a:solidFill>
                <a:latin typeface="Arial" panose="020B0604020202020204" pitchFamily="34" charset="0"/>
                <a:cs typeface="Arial" panose="020B0604020202020204" pitchFamily="34" charset="0"/>
              </a:rPr>
              <a:t>Genesis 7:11</a:t>
            </a:r>
            <a:endParaRPr lang="en-US" b="1" i="0" dirty="0">
              <a:solidFill>
                <a:schemeClr val="bg1"/>
              </a:solidFill>
              <a:effectLst/>
              <a:latin typeface="Arial" panose="020B0604020202020204" pitchFamily="34" charset="0"/>
              <a:cs typeface="Arial" panose="020B0604020202020204" pitchFamily="34" charset="0"/>
            </a:endParaRPr>
          </a:p>
        </p:txBody>
      </p:sp>
      <p:sp>
        <p:nvSpPr>
          <p:cNvPr id="24" name="Rectangle 23">
            <a:extLst>
              <a:ext uri="{FF2B5EF4-FFF2-40B4-BE49-F238E27FC236}">
                <a16:creationId xmlns:a16="http://schemas.microsoft.com/office/drawing/2014/main" id="{4FE8996B-BA2E-4967-9F88-5BA6CCA9BBBA}"/>
              </a:ext>
            </a:extLst>
          </p:cNvPr>
          <p:cNvSpPr/>
          <p:nvPr/>
        </p:nvSpPr>
        <p:spPr>
          <a:xfrm>
            <a:off x="8644417" y="3290593"/>
            <a:ext cx="1608133" cy="369332"/>
          </a:xfrm>
          <a:prstGeom prst="rect">
            <a:avLst/>
          </a:prstGeom>
        </p:spPr>
        <p:txBody>
          <a:bodyPr wrap="none">
            <a:spAutoFit/>
          </a:bodyPr>
          <a:lstStyle/>
          <a:p>
            <a:pPr fontAlgn="base"/>
            <a:r>
              <a:rPr lang="en-US" b="1" dirty="0">
                <a:solidFill>
                  <a:schemeClr val="bg1"/>
                </a:solidFill>
                <a:latin typeface="Arial" panose="020B0604020202020204" pitchFamily="34" charset="0"/>
                <a:cs typeface="Arial" panose="020B0604020202020204" pitchFamily="34" charset="0"/>
              </a:rPr>
              <a:t>Genesis 7:12</a:t>
            </a:r>
            <a:endParaRPr lang="en-US" b="1" i="0" dirty="0">
              <a:solidFill>
                <a:schemeClr val="bg1"/>
              </a:solidFill>
              <a:effectLst/>
              <a:latin typeface="Arial" panose="020B0604020202020204" pitchFamily="34" charset="0"/>
              <a:cs typeface="Arial" panose="020B0604020202020204" pitchFamily="34" charset="0"/>
            </a:endParaRPr>
          </a:p>
        </p:txBody>
      </p:sp>
      <p:sp>
        <p:nvSpPr>
          <p:cNvPr id="25" name="Rectangle 24">
            <a:extLst>
              <a:ext uri="{FF2B5EF4-FFF2-40B4-BE49-F238E27FC236}">
                <a16:creationId xmlns:a16="http://schemas.microsoft.com/office/drawing/2014/main" id="{E777CBD4-6333-42C7-98DD-D6B5CE185031}"/>
              </a:ext>
            </a:extLst>
          </p:cNvPr>
          <p:cNvSpPr/>
          <p:nvPr/>
        </p:nvSpPr>
        <p:spPr>
          <a:xfrm>
            <a:off x="8644416" y="3997383"/>
            <a:ext cx="1864613" cy="369332"/>
          </a:xfrm>
          <a:prstGeom prst="rect">
            <a:avLst/>
          </a:prstGeom>
        </p:spPr>
        <p:txBody>
          <a:bodyPr wrap="none">
            <a:spAutoFit/>
          </a:bodyPr>
          <a:lstStyle/>
          <a:p>
            <a:pPr fontAlgn="base"/>
            <a:r>
              <a:rPr lang="en-US" b="1" dirty="0">
                <a:solidFill>
                  <a:schemeClr val="bg1"/>
                </a:solidFill>
                <a:latin typeface="Arial" panose="020B0604020202020204" pitchFamily="34" charset="0"/>
                <a:cs typeface="Arial" panose="020B0604020202020204" pitchFamily="34" charset="0"/>
              </a:rPr>
              <a:t>Genesis 7:7, 13</a:t>
            </a:r>
            <a:endParaRPr lang="en-US" b="1" i="0" dirty="0">
              <a:solidFill>
                <a:schemeClr val="bg1"/>
              </a:solidFill>
              <a:effectLst/>
              <a:latin typeface="Arial" panose="020B0604020202020204" pitchFamily="34" charset="0"/>
              <a:cs typeface="Arial" panose="020B0604020202020204" pitchFamily="34" charset="0"/>
            </a:endParaRPr>
          </a:p>
        </p:txBody>
      </p:sp>
      <p:sp>
        <p:nvSpPr>
          <p:cNvPr id="26" name="Rectangle 25">
            <a:extLst>
              <a:ext uri="{FF2B5EF4-FFF2-40B4-BE49-F238E27FC236}">
                <a16:creationId xmlns:a16="http://schemas.microsoft.com/office/drawing/2014/main" id="{E558C9D0-7674-4842-A46E-45EDF4436CB7}"/>
              </a:ext>
            </a:extLst>
          </p:cNvPr>
          <p:cNvSpPr/>
          <p:nvPr/>
        </p:nvSpPr>
        <p:spPr>
          <a:xfrm>
            <a:off x="2238089" y="1325285"/>
            <a:ext cx="726737" cy="400110"/>
          </a:xfrm>
          <a:prstGeom prst="rect">
            <a:avLst/>
          </a:prstGeom>
        </p:spPr>
        <p:txBody>
          <a:bodyPr wrap="none">
            <a:spAutoFit/>
          </a:bodyPr>
          <a:lstStyle/>
          <a:p>
            <a:r>
              <a:rPr lang="en-US" sz="2000" b="1" dirty="0">
                <a:solidFill>
                  <a:schemeClr val="bg1"/>
                </a:solidFill>
                <a:latin typeface="Arial" panose="020B0604020202020204" pitchFamily="34" charset="0"/>
                <a:cs typeface="Arial" panose="020B0604020202020204" pitchFamily="34" charset="0"/>
              </a:rPr>
              <a:t>True</a:t>
            </a:r>
          </a:p>
        </p:txBody>
      </p:sp>
      <p:sp>
        <p:nvSpPr>
          <p:cNvPr id="27" name="Rectangle 26">
            <a:extLst>
              <a:ext uri="{FF2B5EF4-FFF2-40B4-BE49-F238E27FC236}">
                <a16:creationId xmlns:a16="http://schemas.microsoft.com/office/drawing/2014/main" id="{F73BDA42-6C84-4F3A-B689-8AB192214EBB}"/>
              </a:ext>
            </a:extLst>
          </p:cNvPr>
          <p:cNvSpPr/>
          <p:nvPr/>
        </p:nvSpPr>
        <p:spPr>
          <a:xfrm>
            <a:off x="2214150" y="1775707"/>
            <a:ext cx="840295" cy="400110"/>
          </a:xfrm>
          <a:prstGeom prst="rect">
            <a:avLst/>
          </a:prstGeom>
        </p:spPr>
        <p:txBody>
          <a:bodyPr wrap="none">
            <a:spAutoFit/>
          </a:bodyPr>
          <a:lstStyle/>
          <a:p>
            <a:r>
              <a:rPr lang="en-US" sz="2000" b="1" dirty="0">
                <a:solidFill>
                  <a:schemeClr val="bg1"/>
                </a:solidFill>
                <a:latin typeface="Arial" panose="020B0604020202020204" pitchFamily="34" charset="0"/>
                <a:cs typeface="Arial" panose="020B0604020202020204" pitchFamily="34" charset="0"/>
              </a:rPr>
              <a:t>False</a:t>
            </a:r>
          </a:p>
        </p:txBody>
      </p:sp>
      <p:sp>
        <p:nvSpPr>
          <p:cNvPr id="28" name="Rectangle 27">
            <a:extLst>
              <a:ext uri="{FF2B5EF4-FFF2-40B4-BE49-F238E27FC236}">
                <a16:creationId xmlns:a16="http://schemas.microsoft.com/office/drawing/2014/main" id="{083502F1-4A94-49AC-A116-8B02E88409A8}"/>
              </a:ext>
            </a:extLst>
          </p:cNvPr>
          <p:cNvSpPr/>
          <p:nvPr/>
        </p:nvSpPr>
        <p:spPr>
          <a:xfrm>
            <a:off x="2230661" y="2400089"/>
            <a:ext cx="726737" cy="400110"/>
          </a:xfrm>
          <a:prstGeom prst="rect">
            <a:avLst/>
          </a:prstGeom>
        </p:spPr>
        <p:txBody>
          <a:bodyPr wrap="none">
            <a:spAutoFit/>
          </a:bodyPr>
          <a:lstStyle/>
          <a:p>
            <a:r>
              <a:rPr lang="en-US" sz="2000" b="1" dirty="0">
                <a:solidFill>
                  <a:schemeClr val="bg1"/>
                </a:solidFill>
                <a:latin typeface="Arial" panose="020B0604020202020204" pitchFamily="34" charset="0"/>
                <a:cs typeface="Arial" panose="020B0604020202020204" pitchFamily="34" charset="0"/>
              </a:rPr>
              <a:t>True</a:t>
            </a:r>
          </a:p>
        </p:txBody>
      </p:sp>
      <p:sp>
        <p:nvSpPr>
          <p:cNvPr id="30" name="Rectangle 29">
            <a:extLst>
              <a:ext uri="{FF2B5EF4-FFF2-40B4-BE49-F238E27FC236}">
                <a16:creationId xmlns:a16="http://schemas.microsoft.com/office/drawing/2014/main" id="{66ED1617-19B5-4715-B00C-1A8FF7093FC9}"/>
              </a:ext>
            </a:extLst>
          </p:cNvPr>
          <p:cNvSpPr/>
          <p:nvPr/>
        </p:nvSpPr>
        <p:spPr>
          <a:xfrm>
            <a:off x="2227435" y="3087673"/>
            <a:ext cx="726737" cy="400110"/>
          </a:xfrm>
          <a:prstGeom prst="rect">
            <a:avLst/>
          </a:prstGeom>
        </p:spPr>
        <p:txBody>
          <a:bodyPr wrap="none">
            <a:spAutoFit/>
          </a:bodyPr>
          <a:lstStyle/>
          <a:p>
            <a:r>
              <a:rPr lang="en-US" sz="2000" b="1" dirty="0">
                <a:solidFill>
                  <a:schemeClr val="bg1"/>
                </a:solidFill>
                <a:latin typeface="Arial" panose="020B0604020202020204" pitchFamily="34" charset="0"/>
                <a:cs typeface="Arial" panose="020B0604020202020204" pitchFamily="34" charset="0"/>
              </a:rPr>
              <a:t>True</a:t>
            </a:r>
          </a:p>
        </p:txBody>
      </p:sp>
      <p:sp>
        <p:nvSpPr>
          <p:cNvPr id="31" name="Rectangle 30">
            <a:extLst>
              <a:ext uri="{FF2B5EF4-FFF2-40B4-BE49-F238E27FC236}">
                <a16:creationId xmlns:a16="http://schemas.microsoft.com/office/drawing/2014/main" id="{EE9C1795-5767-478E-A3E3-D8A7A31AC998}"/>
              </a:ext>
            </a:extLst>
          </p:cNvPr>
          <p:cNvSpPr/>
          <p:nvPr/>
        </p:nvSpPr>
        <p:spPr>
          <a:xfrm>
            <a:off x="2270928" y="3796682"/>
            <a:ext cx="726737" cy="400110"/>
          </a:xfrm>
          <a:prstGeom prst="rect">
            <a:avLst/>
          </a:prstGeom>
        </p:spPr>
        <p:txBody>
          <a:bodyPr wrap="none">
            <a:spAutoFit/>
          </a:bodyPr>
          <a:lstStyle/>
          <a:p>
            <a:r>
              <a:rPr lang="en-US" sz="2000" b="1" dirty="0">
                <a:solidFill>
                  <a:schemeClr val="bg1"/>
                </a:solidFill>
                <a:latin typeface="Arial" panose="020B0604020202020204" pitchFamily="34" charset="0"/>
                <a:cs typeface="Arial" panose="020B0604020202020204" pitchFamily="34" charset="0"/>
              </a:rPr>
              <a:t>True</a:t>
            </a:r>
          </a:p>
        </p:txBody>
      </p:sp>
      <p:sp>
        <p:nvSpPr>
          <p:cNvPr id="32" name="Rectangle 31">
            <a:extLst>
              <a:ext uri="{FF2B5EF4-FFF2-40B4-BE49-F238E27FC236}">
                <a16:creationId xmlns:a16="http://schemas.microsoft.com/office/drawing/2014/main" id="{3F2C68EA-C849-4DF6-BB34-19C7DD327DCC}"/>
              </a:ext>
            </a:extLst>
          </p:cNvPr>
          <p:cNvSpPr/>
          <p:nvPr/>
        </p:nvSpPr>
        <p:spPr>
          <a:xfrm>
            <a:off x="8843475" y="4688946"/>
            <a:ext cx="1941557" cy="369332"/>
          </a:xfrm>
          <a:prstGeom prst="rect">
            <a:avLst/>
          </a:prstGeom>
        </p:spPr>
        <p:txBody>
          <a:bodyPr wrap="none">
            <a:spAutoFit/>
          </a:bodyPr>
          <a:lstStyle/>
          <a:p>
            <a:pPr fontAlgn="base"/>
            <a:r>
              <a:rPr lang="en-US" b="1" dirty="0">
                <a:solidFill>
                  <a:schemeClr val="bg1"/>
                </a:solidFill>
                <a:latin typeface="Arial" panose="020B0604020202020204" pitchFamily="34" charset="0"/>
                <a:cs typeface="Arial" panose="020B0604020202020204" pitchFamily="34" charset="0"/>
              </a:rPr>
              <a:t>Genesis 7:19-23</a:t>
            </a:r>
            <a:endParaRPr lang="en-US" b="1" i="0" dirty="0">
              <a:solidFill>
                <a:schemeClr val="bg1"/>
              </a:solidFill>
              <a:effectLst/>
              <a:latin typeface="Arial" panose="020B0604020202020204" pitchFamily="34" charset="0"/>
              <a:cs typeface="Arial" panose="020B0604020202020204" pitchFamily="34" charset="0"/>
            </a:endParaRPr>
          </a:p>
        </p:txBody>
      </p:sp>
      <p:sp>
        <p:nvSpPr>
          <p:cNvPr id="34" name="Rectangle 33">
            <a:extLst>
              <a:ext uri="{FF2B5EF4-FFF2-40B4-BE49-F238E27FC236}">
                <a16:creationId xmlns:a16="http://schemas.microsoft.com/office/drawing/2014/main" id="{C2B13EB7-DFF7-4582-94FA-2B7DBBD79E47}"/>
              </a:ext>
            </a:extLst>
          </p:cNvPr>
          <p:cNvSpPr/>
          <p:nvPr/>
        </p:nvSpPr>
        <p:spPr>
          <a:xfrm>
            <a:off x="2110651" y="4398857"/>
            <a:ext cx="840295" cy="400110"/>
          </a:xfrm>
          <a:prstGeom prst="rect">
            <a:avLst/>
          </a:prstGeom>
        </p:spPr>
        <p:txBody>
          <a:bodyPr wrap="none">
            <a:spAutoFit/>
          </a:bodyPr>
          <a:lstStyle/>
          <a:p>
            <a:r>
              <a:rPr lang="en-US" sz="2000" b="1" dirty="0">
                <a:solidFill>
                  <a:schemeClr val="bg1"/>
                </a:solidFill>
                <a:latin typeface="Arial" panose="020B0604020202020204" pitchFamily="34" charset="0"/>
                <a:cs typeface="Arial" panose="020B0604020202020204" pitchFamily="34" charset="0"/>
              </a:rPr>
              <a:t>False</a:t>
            </a:r>
          </a:p>
        </p:txBody>
      </p:sp>
    </p:spTree>
    <p:extLst>
      <p:ext uri="{BB962C8B-B14F-4D97-AF65-F5344CB8AC3E}">
        <p14:creationId xmlns:p14="http://schemas.microsoft.com/office/powerpoint/2010/main" val="176979379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randombar(horizontal)">
                                      <p:cBhvr>
                                        <p:cTn id="11" dur="500"/>
                                        <p:tgtEl>
                                          <p:spTgt spid="11"/>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randombar(horizontal)">
                                      <p:cBhvr>
                                        <p:cTn id="15" dur="500"/>
                                        <p:tgtEl>
                                          <p:spTgt spid="6"/>
                                        </p:tgtEl>
                                      </p:cBhvr>
                                    </p:animEffect>
                                  </p:childTnLst>
                                </p:cTn>
                              </p:par>
                            </p:childTnLst>
                          </p:cTn>
                        </p:par>
                        <p:par>
                          <p:cTn id="16" fill="hold">
                            <p:stCondLst>
                              <p:cond delay="1500"/>
                            </p:stCondLst>
                            <p:childTnLst>
                              <p:par>
                                <p:cTn id="17" presetID="14" presetClass="entr" presetSubtype="1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randombar(horizontal)">
                                      <p:cBhvr>
                                        <p:cTn id="19" dur="500"/>
                                        <p:tgtEl>
                                          <p:spTgt spid="12"/>
                                        </p:tgtEl>
                                      </p:cBhvr>
                                    </p:animEffect>
                                  </p:childTnLst>
                                </p:cTn>
                              </p:par>
                            </p:childTnLst>
                          </p:cTn>
                        </p:par>
                        <p:par>
                          <p:cTn id="20" fill="hold">
                            <p:stCondLst>
                              <p:cond delay="2000"/>
                            </p:stCondLst>
                            <p:childTnLst>
                              <p:par>
                                <p:cTn id="21" presetID="14" presetClass="entr" presetSubtype="5"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randombar(vertical)">
                                      <p:cBhvr>
                                        <p:cTn id="23" dur="500"/>
                                        <p:tgtEl>
                                          <p:spTgt spid="13"/>
                                        </p:tgtEl>
                                      </p:cBhvr>
                                    </p:animEffect>
                                  </p:childTnLst>
                                </p:cTn>
                              </p:par>
                            </p:childTnLst>
                          </p:cTn>
                        </p:par>
                        <p:par>
                          <p:cTn id="24" fill="hold">
                            <p:stCondLst>
                              <p:cond delay="2500"/>
                            </p:stCondLst>
                            <p:childTnLst>
                              <p:par>
                                <p:cTn id="25" presetID="14" presetClass="entr" presetSubtype="5" fill="hold" grpId="0"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randombar(vertical)">
                                      <p:cBhvr>
                                        <p:cTn id="27" dur="500"/>
                                        <p:tgtEl>
                                          <p:spTgt spid="7"/>
                                        </p:tgtEl>
                                      </p:cBhvr>
                                    </p:animEffect>
                                  </p:childTnLst>
                                </p:cTn>
                              </p:par>
                            </p:childTnLst>
                          </p:cTn>
                        </p:par>
                        <p:par>
                          <p:cTn id="28" fill="hold">
                            <p:stCondLst>
                              <p:cond delay="3000"/>
                            </p:stCondLst>
                            <p:childTnLst>
                              <p:par>
                                <p:cTn id="29" presetID="14" presetClass="entr" presetSubtype="10"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randombar(horizontal)">
                                      <p:cBhvr>
                                        <p:cTn id="31" dur="500"/>
                                        <p:tgtEl>
                                          <p:spTgt spid="14"/>
                                        </p:tgtEl>
                                      </p:cBhvr>
                                    </p:animEffect>
                                  </p:childTnLst>
                                </p:cTn>
                              </p:par>
                            </p:childTnLst>
                          </p:cTn>
                        </p:par>
                        <p:par>
                          <p:cTn id="32" fill="hold">
                            <p:stCondLst>
                              <p:cond delay="3500"/>
                            </p:stCondLst>
                            <p:childTnLst>
                              <p:par>
                                <p:cTn id="33" presetID="14" presetClass="entr" presetSubtype="10"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randombar(horizontal)">
                                      <p:cBhvr>
                                        <p:cTn id="35" dur="500"/>
                                        <p:tgtEl>
                                          <p:spTgt spid="8"/>
                                        </p:tgtEl>
                                      </p:cBhvr>
                                    </p:animEffect>
                                  </p:childTnLst>
                                </p:cTn>
                              </p:par>
                            </p:childTnLst>
                          </p:cTn>
                        </p:par>
                        <p:par>
                          <p:cTn id="36" fill="hold">
                            <p:stCondLst>
                              <p:cond delay="4000"/>
                            </p:stCondLst>
                            <p:childTnLst>
                              <p:par>
                                <p:cTn id="37" presetID="14" presetClass="entr" presetSubtype="10"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randombar(horizontal)">
                                      <p:cBhvr>
                                        <p:cTn id="39" dur="500"/>
                                        <p:tgtEl>
                                          <p:spTgt spid="15"/>
                                        </p:tgtEl>
                                      </p:cBhvr>
                                    </p:animEffect>
                                  </p:childTnLst>
                                </p:cTn>
                              </p:par>
                            </p:childTnLst>
                          </p:cTn>
                        </p:par>
                        <p:par>
                          <p:cTn id="40" fill="hold">
                            <p:stCondLst>
                              <p:cond delay="4500"/>
                            </p:stCondLst>
                            <p:childTnLst>
                              <p:par>
                                <p:cTn id="41" presetID="14" presetClass="entr" presetSubtype="10"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randombar(horizontal)">
                                      <p:cBhvr>
                                        <p:cTn id="43" dur="500"/>
                                        <p:tgtEl>
                                          <p:spTgt spid="9"/>
                                        </p:tgtEl>
                                      </p:cBhvr>
                                    </p:animEffect>
                                  </p:childTnLst>
                                </p:cTn>
                              </p:par>
                            </p:childTnLst>
                          </p:cTn>
                        </p:par>
                        <p:par>
                          <p:cTn id="44" fill="hold">
                            <p:stCondLst>
                              <p:cond delay="5000"/>
                            </p:stCondLst>
                            <p:childTnLst>
                              <p:par>
                                <p:cTn id="45" presetID="14" presetClass="entr" presetSubtype="5"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randombar(vertical)">
                                      <p:cBhvr>
                                        <p:cTn id="47" dur="500"/>
                                        <p:tgtEl>
                                          <p:spTgt spid="10"/>
                                        </p:tgtEl>
                                      </p:cBhvr>
                                    </p:animEffect>
                                  </p:childTnLst>
                                </p:cTn>
                              </p:par>
                            </p:childTnLst>
                          </p:cTn>
                        </p:par>
                        <p:par>
                          <p:cTn id="48" fill="hold">
                            <p:stCondLst>
                              <p:cond delay="5500"/>
                            </p:stCondLst>
                            <p:childTnLst>
                              <p:par>
                                <p:cTn id="49" presetID="14" presetClass="entr" presetSubtype="5"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randombar(vertical)">
                                      <p:cBhvr>
                                        <p:cTn id="51" dur="500"/>
                                        <p:tgtEl>
                                          <p:spTgt spid="16"/>
                                        </p:tgtEl>
                                      </p:cBhvr>
                                    </p:animEffect>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fade">
                                      <p:cBhvr>
                                        <p:cTn id="56" dur="1000"/>
                                        <p:tgtEl>
                                          <p:spTgt spid="26"/>
                                        </p:tgtEl>
                                      </p:cBhvr>
                                    </p:animEffect>
                                    <p:anim calcmode="lin" valueType="num">
                                      <p:cBhvr>
                                        <p:cTn id="57" dur="1000" fill="hold"/>
                                        <p:tgtEl>
                                          <p:spTgt spid="26"/>
                                        </p:tgtEl>
                                        <p:attrNameLst>
                                          <p:attrName>ppt_x</p:attrName>
                                        </p:attrNameLst>
                                      </p:cBhvr>
                                      <p:tavLst>
                                        <p:tav tm="0">
                                          <p:val>
                                            <p:strVal val="#ppt_x"/>
                                          </p:val>
                                        </p:tav>
                                        <p:tav tm="100000">
                                          <p:val>
                                            <p:strVal val="#ppt_x"/>
                                          </p:val>
                                        </p:tav>
                                      </p:tavLst>
                                    </p:anim>
                                    <p:anim calcmode="lin" valueType="num">
                                      <p:cBhvr>
                                        <p:cTn id="58" dur="1000" fill="hold"/>
                                        <p:tgtEl>
                                          <p:spTgt spid="26"/>
                                        </p:tgtEl>
                                        <p:attrNameLst>
                                          <p:attrName>ppt_y</p:attrName>
                                        </p:attrNameLst>
                                      </p:cBhvr>
                                      <p:tavLst>
                                        <p:tav tm="0">
                                          <p:val>
                                            <p:strVal val="#ppt_y+.1"/>
                                          </p:val>
                                        </p:tav>
                                        <p:tav tm="100000">
                                          <p:val>
                                            <p:strVal val="#ppt_y"/>
                                          </p:val>
                                        </p:tav>
                                      </p:tavLst>
                                    </p:anim>
                                  </p:childTnLst>
                                </p:cTn>
                              </p:par>
                              <p:par>
                                <p:cTn id="59" presetID="42" presetClass="entr" presetSubtype="0" fill="hold" grpId="0" nodeType="with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21" presetClass="entr" presetSubtype="8" fill="hold" grpId="0" nodeType="clickEffect">
                                  <p:stCondLst>
                                    <p:cond delay="0"/>
                                  </p:stCondLst>
                                  <p:childTnLst>
                                    <p:set>
                                      <p:cBhvr>
                                        <p:cTn id="67" dur="1" fill="hold">
                                          <p:stCondLst>
                                            <p:cond delay="0"/>
                                          </p:stCondLst>
                                        </p:cTn>
                                        <p:tgtEl>
                                          <p:spTgt spid="27"/>
                                        </p:tgtEl>
                                        <p:attrNameLst>
                                          <p:attrName>style.visibility</p:attrName>
                                        </p:attrNameLst>
                                      </p:cBhvr>
                                      <p:to>
                                        <p:strVal val="visible"/>
                                      </p:to>
                                    </p:set>
                                    <p:animEffect transition="in" filter="wheel(8)">
                                      <p:cBhvr>
                                        <p:cTn id="68" dur="2000"/>
                                        <p:tgtEl>
                                          <p:spTgt spid="27"/>
                                        </p:tgtEl>
                                      </p:cBhvr>
                                    </p:animEffect>
                                  </p:childTnLst>
                                </p:cTn>
                              </p:par>
                              <p:par>
                                <p:cTn id="69" presetID="21" presetClass="entr" presetSubtype="8" fill="hold" grpId="0" nodeType="with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wheel(8)">
                                      <p:cBhvr>
                                        <p:cTn id="71" dur="2000"/>
                                        <p:tgtEl>
                                          <p:spTgt spid="22"/>
                                        </p:tgtEl>
                                      </p:cBhvr>
                                    </p:animEffect>
                                  </p:childTnLst>
                                </p:cTn>
                              </p:par>
                            </p:childTnLst>
                          </p:cTn>
                        </p:par>
                      </p:childTnLst>
                    </p:cTn>
                  </p:par>
                  <p:par>
                    <p:cTn id="72" fill="hold">
                      <p:stCondLst>
                        <p:cond delay="indefinite"/>
                      </p:stCondLst>
                      <p:childTnLst>
                        <p:par>
                          <p:cTn id="73" fill="hold">
                            <p:stCondLst>
                              <p:cond delay="0"/>
                            </p:stCondLst>
                            <p:childTnLst>
                              <p:par>
                                <p:cTn id="74" presetID="55" presetClass="entr" presetSubtype="0" fill="hold" grpId="0" nodeType="clickEffect">
                                  <p:stCondLst>
                                    <p:cond delay="0"/>
                                  </p:stCondLst>
                                  <p:childTnLst>
                                    <p:set>
                                      <p:cBhvr>
                                        <p:cTn id="75" dur="1" fill="hold">
                                          <p:stCondLst>
                                            <p:cond delay="0"/>
                                          </p:stCondLst>
                                        </p:cTn>
                                        <p:tgtEl>
                                          <p:spTgt spid="28"/>
                                        </p:tgtEl>
                                        <p:attrNameLst>
                                          <p:attrName>style.visibility</p:attrName>
                                        </p:attrNameLst>
                                      </p:cBhvr>
                                      <p:to>
                                        <p:strVal val="visible"/>
                                      </p:to>
                                    </p:set>
                                    <p:anim calcmode="lin" valueType="num">
                                      <p:cBhvr>
                                        <p:cTn id="76" dur="1000" fill="hold"/>
                                        <p:tgtEl>
                                          <p:spTgt spid="28"/>
                                        </p:tgtEl>
                                        <p:attrNameLst>
                                          <p:attrName>ppt_w</p:attrName>
                                        </p:attrNameLst>
                                      </p:cBhvr>
                                      <p:tavLst>
                                        <p:tav tm="0">
                                          <p:val>
                                            <p:strVal val="#ppt_w*0.70"/>
                                          </p:val>
                                        </p:tav>
                                        <p:tav tm="100000">
                                          <p:val>
                                            <p:strVal val="#ppt_w"/>
                                          </p:val>
                                        </p:tav>
                                      </p:tavLst>
                                    </p:anim>
                                    <p:anim calcmode="lin" valueType="num">
                                      <p:cBhvr>
                                        <p:cTn id="77" dur="1000" fill="hold"/>
                                        <p:tgtEl>
                                          <p:spTgt spid="28"/>
                                        </p:tgtEl>
                                        <p:attrNameLst>
                                          <p:attrName>ppt_h</p:attrName>
                                        </p:attrNameLst>
                                      </p:cBhvr>
                                      <p:tavLst>
                                        <p:tav tm="0">
                                          <p:val>
                                            <p:strVal val="#ppt_h"/>
                                          </p:val>
                                        </p:tav>
                                        <p:tav tm="100000">
                                          <p:val>
                                            <p:strVal val="#ppt_h"/>
                                          </p:val>
                                        </p:tav>
                                      </p:tavLst>
                                    </p:anim>
                                    <p:animEffect transition="in" filter="fade">
                                      <p:cBhvr>
                                        <p:cTn id="78" dur="1000"/>
                                        <p:tgtEl>
                                          <p:spTgt spid="28"/>
                                        </p:tgtEl>
                                      </p:cBhvr>
                                    </p:animEffect>
                                  </p:childTnLst>
                                </p:cTn>
                              </p:par>
                              <p:par>
                                <p:cTn id="79" presetID="55" presetClass="entr" presetSubtype="0" fill="hold" grpId="0" nodeType="withEffect">
                                  <p:stCondLst>
                                    <p:cond delay="0"/>
                                  </p:stCondLst>
                                  <p:childTnLst>
                                    <p:set>
                                      <p:cBhvr>
                                        <p:cTn id="80" dur="1" fill="hold">
                                          <p:stCondLst>
                                            <p:cond delay="0"/>
                                          </p:stCondLst>
                                        </p:cTn>
                                        <p:tgtEl>
                                          <p:spTgt spid="23"/>
                                        </p:tgtEl>
                                        <p:attrNameLst>
                                          <p:attrName>style.visibility</p:attrName>
                                        </p:attrNameLst>
                                      </p:cBhvr>
                                      <p:to>
                                        <p:strVal val="visible"/>
                                      </p:to>
                                    </p:set>
                                    <p:anim calcmode="lin" valueType="num">
                                      <p:cBhvr>
                                        <p:cTn id="81" dur="1000" fill="hold"/>
                                        <p:tgtEl>
                                          <p:spTgt spid="23"/>
                                        </p:tgtEl>
                                        <p:attrNameLst>
                                          <p:attrName>ppt_w</p:attrName>
                                        </p:attrNameLst>
                                      </p:cBhvr>
                                      <p:tavLst>
                                        <p:tav tm="0">
                                          <p:val>
                                            <p:strVal val="#ppt_w*0.70"/>
                                          </p:val>
                                        </p:tav>
                                        <p:tav tm="100000">
                                          <p:val>
                                            <p:strVal val="#ppt_w"/>
                                          </p:val>
                                        </p:tav>
                                      </p:tavLst>
                                    </p:anim>
                                    <p:anim calcmode="lin" valueType="num">
                                      <p:cBhvr>
                                        <p:cTn id="82" dur="1000" fill="hold"/>
                                        <p:tgtEl>
                                          <p:spTgt spid="23"/>
                                        </p:tgtEl>
                                        <p:attrNameLst>
                                          <p:attrName>ppt_h</p:attrName>
                                        </p:attrNameLst>
                                      </p:cBhvr>
                                      <p:tavLst>
                                        <p:tav tm="0">
                                          <p:val>
                                            <p:strVal val="#ppt_h"/>
                                          </p:val>
                                        </p:tav>
                                        <p:tav tm="100000">
                                          <p:val>
                                            <p:strVal val="#ppt_h"/>
                                          </p:val>
                                        </p:tav>
                                      </p:tavLst>
                                    </p:anim>
                                    <p:animEffect transition="in" filter="fade">
                                      <p:cBhvr>
                                        <p:cTn id="83" dur="1000"/>
                                        <p:tgtEl>
                                          <p:spTgt spid="23"/>
                                        </p:tgtEl>
                                      </p:cBhvr>
                                    </p:animEffect>
                                  </p:childTnLst>
                                </p:cTn>
                              </p:par>
                            </p:childTnLst>
                          </p:cTn>
                        </p:par>
                      </p:childTnLst>
                    </p:cTn>
                  </p:par>
                  <p:par>
                    <p:cTn id="84" fill="hold">
                      <p:stCondLst>
                        <p:cond delay="indefinite"/>
                      </p:stCondLst>
                      <p:childTnLst>
                        <p:par>
                          <p:cTn id="85" fill="hold">
                            <p:stCondLst>
                              <p:cond delay="0"/>
                            </p:stCondLst>
                            <p:childTnLst>
                              <p:par>
                                <p:cTn id="86" presetID="9" presetClass="entr" presetSubtype="0" fill="hold" grpId="0" nodeType="clickEffect">
                                  <p:stCondLst>
                                    <p:cond delay="0"/>
                                  </p:stCondLst>
                                  <p:childTnLst>
                                    <p:set>
                                      <p:cBhvr>
                                        <p:cTn id="87" dur="1" fill="hold">
                                          <p:stCondLst>
                                            <p:cond delay="0"/>
                                          </p:stCondLst>
                                        </p:cTn>
                                        <p:tgtEl>
                                          <p:spTgt spid="30"/>
                                        </p:tgtEl>
                                        <p:attrNameLst>
                                          <p:attrName>style.visibility</p:attrName>
                                        </p:attrNameLst>
                                      </p:cBhvr>
                                      <p:to>
                                        <p:strVal val="visible"/>
                                      </p:to>
                                    </p:set>
                                    <p:animEffect transition="in" filter="dissolve">
                                      <p:cBhvr>
                                        <p:cTn id="88" dur="1500"/>
                                        <p:tgtEl>
                                          <p:spTgt spid="30"/>
                                        </p:tgtEl>
                                      </p:cBhvr>
                                    </p:animEffect>
                                  </p:childTnLst>
                                </p:cTn>
                              </p:par>
                              <p:par>
                                <p:cTn id="89" presetID="9" presetClass="entr" presetSubtype="0" fill="hold" grpId="0" nodeType="withEffect">
                                  <p:stCondLst>
                                    <p:cond delay="0"/>
                                  </p:stCondLst>
                                  <p:childTnLst>
                                    <p:set>
                                      <p:cBhvr>
                                        <p:cTn id="90" dur="1" fill="hold">
                                          <p:stCondLst>
                                            <p:cond delay="0"/>
                                          </p:stCondLst>
                                        </p:cTn>
                                        <p:tgtEl>
                                          <p:spTgt spid="24"/>
                                        </p:tgtEl>
                                        <p:attrNameLst>
                                          <p:attrName>style.visibility</p:attrName>
                                        </p:attrNameLst>
                                      </p:cBhvr>
                                      <p:to>
                                        <p:strVal val="visible"/>
                                      </p:to>
                                    </p:set>
                                    <p:animEffect transition="in" filter="dissolve">
                                      <p:cBhvr>
                                        <p:cTn id="91" dur="1500"/>
                                        <p:tgtEl>
                                          <p:spTgt spid="24"/>
                                        </p:tgtEl>
                                      </p:cBhvr>
                                    </p:animEffect>
                                  </p:childTnLst>
                                </p:cTn>
                              </p:par>
                            </p:childTnLst>
                          </p:cTn>
                        </p:par>
                      </p:childTnLst>
                    </p:cTn>
                  </p:par>
                  <p:par>
                    <p:cTn id="92" fill="hold">
                      <p:stCondLst>
                        <p:cond delay="indefinite"/>
                      </p:stCondLst>
                      <p:childTnLst>
                        <p:par>
                          <p:cTn id="93" fill="hold">
                            <p:stCondLst>
                              <p:cond delay="0"/>
                            </p:stCondLst>
                            <p:childTnLst>
                              <p:par>
                                <p:cTn id="94" presetID="52" presetClass="entr" presetSubtype="0" fill="hold" grpId="0" nodeType="clickEffect">
                                  <p:stCondLst>
                                    <p:cond delay="0"/>
                                  </p:stCondLst>
                                  <p:childTnLst>
                                    <p:set>
                                      <p:cBhvr>
                                        <p:cTn id="95" dur="1" fill="hold">
                                          <p:stCondLst>
                                            <p:cond delay="0"/>
                                          </p:stCondLst>
                                        </p:cTn>
                                        <p:tgtEl>
                                          <p:spTgt spid="25"/>
                                        </p:tgtEl>
                                        <p:attrNameLst>
                                          <p:attrName>style.visibility</p:attrName>
                                        </p:attrNameLst>
                                      </p:cBhvr>
                                      <p:to>
                                        <p:strVal val="visible"/>
                                      </p:to>
                                    </p:set>
                                    <p:animScale>
                                      <p:cBhvr>
                                        <p:cTn id="96" dur="1000" decel="50000" fill="hold">
                                          <p:stCondLst>
                                            <p:cond delay="0"/>
                                          </p:stCondLst>
                                        </p:cTn>
                                        <p:tgtEl>
                                          <p:spTgt spid="2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7" dur="1000" decel="50000" fill="hold">
                                          <p:stCondLst>
                                            <p:cond delay="0"/>
                                          </p:stCondLst>
                                        </p:cTn>
                                        <p:tgtEl>
                                          <p:spTgt spid="25"/>
                                        </p:tgtEl>
                                        <p:attrNameLst>
                                          <p:attrName>ppt_x</p:attrName>
                                          <p:attrName>ppt_y</p:attrName>
                                        </p:attrNameLst>
                                      </p:cBhvr>
                                    </p:animMotion>
                                    <p:animEffect transition="in" filter="fade">
                                      <p:cBhvr>
                                        <p:cTn id="98" dur="1000"/>
                                        <p:tgtEl>
                                          <p:spTgt spid="25"/>
                                        </p:tgtEl>
                                      </p:cBhvr>
                                    </p:animEffect>
                                  </p:childTnLst>
                                </p:cTn>
                              </p:par>
                              <p:par>
                                <p:cTn id="99" presetID="52" presetClass="entr" presetSubtype="0" fill="hold" grpId="0" nodeType="withEffect">
                                  <p:stCondLst>
                                    <p:cond delay="0"/>
                                  </p:stCondLst>
                                  <p:childTnLst>
                                    <p:set>
                                      <p:cBhvr>
                                        <p:cTn id="100" dur="1" fill="hold">
                                          <p:stCondLst>
                                            <p:cond delay="0"/>
                                          </p:stCondLst>
                                        </p:cTn>
                                        <p:tgtEl>
                                          <p:spTgt spid="31"/>
                                        </p:tgtEl>
                                        <p:attrNameLst>
                                          <p:attrName>style.visibility</p:attrName>
                                        </p:attrNameLst>
                                      </p:cBhvr>
                                      <p:to>
                                        <p:strVal val="visible"/>
                                      </p:to>
                                    </p:set>
                                    <p:animScale>
                                      <p:cBhvr>
                                        <p:cTn id="101" dur="1000" decel="50000" fill="hold">
                                          <p:stCondLst>
                                            <p:cond delay="0"/>
                                          </p:stCondLst>
                                        </p:cTn>
                                        <p:tgtEl>
                                          <p:spTgt spid="3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2" dur="1000" decel="50000" fill="hold">
                                          <p:stCondLst>
                                            <p:cond delay="0"/>
                                          </p:stCondLst>
                                        </p:cTn>
                                        <p:tgtEl>
                                          <p:spTgt spid="31"/>
                                        </p:tgtEl>
                                        <p:attrNameLst>
                                          <p:attrName>ppt_x</p:attrName>
                                          <p:attrName>ppt_y</p:attrName>
                                        </p:attrNameLst>
                                      </p:cBhvr>
                                    </p:animMotion>
                                    <p:animEffect transition="in" filter="fade">
                                      <p:cBhvr>
                                        <p:cTn id="103" dur="1000"/>
                                        <p:tgtEl>
                                          <p:spTgt spid="31"/>
                                        </p:tgtEl>
                                      </p:cBhvr>
                                    </p:animEffect>
                                  </p:childTnLst>
                                </p:cTn>
                              </p:par>
                            </p:childTnLst>
                          </p:cTn>
                        </p:par>
                      </p:childTnLst>
                    </p:cTn>
                  </p:par>
                  <p:par>
                    <p:cTn id="104" fill="hold">
                      <p:stCondLst>
                        <p:cond delay="indefinite"/>
                      </p:stCondLst>
                      <p:childTnLst>
                        <p:par>
                          <p:cTn id="105" fill="hold">
                            <p:stCondLst>
                              <p:cond delay="0"/>
                            </p:stCondLst>
                            <p:childTnLst>
                              <p:par>
                                <p:cTn id="106" presetID="16" presetClass="entr" presetSubtype="21" fill="hold" grpId="0" nodeType="clickEffect">
                                  <p:stCondLst>
                                    <p:cond delay="0"/>
                                  </p:stCondLst>
                                  <p:childTnLst>
                                    <p:set>
                                      <p:cBhvr>
                                        <p:cTn id="107" dur="1" fill="hold">
                                          <p:stCondLst>
                                            <p:cond delay="0"/>
                                          </p:stCondLst>
                                        </p:cTn>
                                        <p:tgtEl>
                                          <p:spTgt spid="34"/>
                                        </p:tgtEl>
                                        <p:attrNameLst>
                                          <p:attrName>style.visibility</p:attrName>
                                        </p:attrNameLst>
                                      </p:cBhvr>
                                      <p:to>
                                        <p:strVal val="visible"/>
                                      </p:to>
                                    </p:set>
                                    <p:animEffect transition="in" filter="barn(inVertical)">
                                      <p:cBhvr>
                                        <p:cTn id="108" dur="500"/>
                                        <p:tgtEl>
                                          <p:spTgt spid="34"/>
                                        </p:tgtEl>
                                      </p:cBhvr>
                                    </p:animEffect>
                                  </p:childTnLst>
                                </p:cTn>
                              </p:par>
                              <p:par>
                                <p:cTn id="109" presetID="16" presetClass="entr" presetSubtype="21" fill="hold" grpId="0" nodeType="withEffect">
                                  <p:stCondLst>
                                    <p:cond delay="0"/>
                                  </p:stCondLst>
                                  <p:childTnLst>
                                    <p:set>
                                      <p:cBhvr>
                                        <p:cTn id="110" dur="1" fill="hold">
                                          <p:stCondLst>
                                            <p:cond delay="0"/>
                                          </p:stCondLst>
                                        </p:cTn>
                                        <p:tgtEl>
                                          <p:spTgt spid="32"/>
                                        </p:tgtEl>
                                        <p:attrNameLst>
                                          <p:attrName>style.visibility</p:attrName>
                                        </p:attrNameLst>
                                      </p:cBhvr>
                                      <p:to>
                                        <p:strVal val="visible"/>
                                      </p:to>
                                    </p:set>
                                    <p:animEffect transition="in" filter="barn(inVertical)">
                                      <p:cBhvr>
                                        <p:cTn id="111"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1" grpId="0"/>
      <p:bldP spid="12" grpId="0"/>
      <p:bldP spid="13" grpId="0"/>
      <p:bldP spid="14" grpId="0"/>
      <p:bldP spid="15" grpId="0"/>
      <p:bldP spid="16" grpId="0"/>
      <p:bldP spid="21" grpId="0"/>
      <p:bldP spid="22" grpId="0"/>
      <p:bldP spid="23" grpId="0"/>
      <p:bldP spid="24" grpId="0"/>
      <p:bldP spid="25" grpId="0"/>
      <p:bldP spid="26" grpId="0"/>
      <p:bldP spid="27" grpId="0"/>
      <p:bldP spid="28" grpId="0"/>
      <p:bldP spid="30" grpId="0"/>
      <p:bldP spid="31" grpId="0"/>
      <p:bldP spid="32" grpId="0"/>
      <p:bldP spid="34"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8D1E14"/>
      </a:dk2>
      <a:lt2>
        <a:srgbClr val="FF744E"/>
      </a:lt2>
      <a:accent1>
        <a:srgbClr val="E9B758"/>
      </a:accent1>
      <a:accent2>
        <a:srgbClr val="FE8943"/>
      </a:accent2>
      <a:accent3>
        <a:srgbClr val="AEA27C"/>
      </a:accent3>
      <a:accent4>
        <a:srgbClr val="90B46E"/>
      </a:accent4>
      <a:accent5>
        <a:srgbClr val="71AEC1"/>
      </a:accent5>
      <a:accent6>
        <a:srgbClr val="C98DE7"/>
      </a:accent6>
      <a:hlink>
        <a:srgbClr val="FF7A22"/>
      </a:hlink>
      <a:folHlink>
        <a:srgbClr val="FDCD86"/>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88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2000"/>
                <a:satMod val="150000"/>
                <a:lumMod val="15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14971C58-AB76-4A2A-B231-5F8CA03CF49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Circuit</Template>
  <TotalTime>1</TotalTime>
  <Words>1231</Words>
  <Application>Microsoft Office PowerPoint</Application>
  <PresentationFormat>Widescreen</PresentationFormat>
  <Paragraphs>83</Paragraphs>
  <Slides>13</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13</vt:i4>
      </vt:variant>
    </vt:vector>
  </HeadingPairs>
  <TitlesOfParts>
    <vt:vector size="24" baseType="lpstr">
      <vt:lpstr>Arial</vt:lpstr>
      <vt:lpstr>Arial Rounded MT Bold</vt:lpstr>
      <vt:lpstr>Bahnschrift SemiBold</vt:lpstr>
      <vt:lpstr>Calibri</vt:lpstr>
      <vt:lpstr>Ebrima</vt:lpstr>
      <vt:lpstr>Georgia</vt:lpstr>
      <vt:lpstr>Microsoft Tai Le</vt:lpstr>
      <vt:lpstr>Open Sans</vt:lpstr>
      <vt:lpstr>Tw Cen MT</vt:lpstr>
      <vt:lpstr>Wingdings 3</vt:lpstr>
      <vt:lpstr>Circuit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plan of Salvation</dc:title>
  <dc:creator>Ronald Esquerra</dc:creator>
  <cp:lastModifiedBy>Raumel Reyes</cp:lastModifiedBy>
  <cp:revision>3709</cp:revision>
  <dcterms:created xsi:type="dcterms:W3CDTF">2018-08-29T04:26:39Z</dcterms:created>
  <dcterms:modified xsi:type="dcterms:W3CDTF">2022-01-20T20:23:02Z</dcterms:modified>
</cp:coreProperties>
</file>