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78" r:id="rId3"/>
    <p:sldId id="379" r:id="rId4"/>
    <p:sldId id="380" r:id="rId5"/>
    <p:sldId id="381" r:id="rId6"/>
    <p:sldId id="382" r:id="rId7"/>
    <p:sldId id="383" r:id="rId8"/>
    <p:sldId id="384" r:id="rId9"/>
    <p:sldId id="385" r:id="rId10"/>
    <p:sldId id="386" r:id="rId11"/>
    <p:sldId id="38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D6E513"/>
    <a:srgbClr val="E97159"/>
    <a:srgbClr val="B9DF63"/>
    <a:srgbClr val="FFD757"/>
    <a:srgbClr val="0BA2C5"/>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E9CB99-0B04-4383-8B0F-C06C148BC676}"/>
              </a:ext>
            </a:extLst>
          </p:cNvPr>
          <p:cNvSpPr/>
          <p:nvPr/>
        </p:nvSpPr>
        <p:spPr>
          <a:xfrm>
            <a:off x="1189130" y="2483536"/>
            <a:ext cx="1881808" cy="44981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28E110-8D2C-4478-BD15-43364F040013}"/>
              </a:ext>
            </a:extLst>
          </p:cNvPr>
          <p:cNvSpPr/>
          <p:nvPr/>
        </p:nvSpPr>
        <p:spPr>
          <a:xfrm>
            <a:off x="1207904" y="869098"/>
            <a:ext cx="1881808" cy="44981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C27CA67-4777-4E94-8D32-C541B28A14DA}"/>
              </a:ext>
            </a:extLst>
          </p:cNvPr>
          <p:cNvSpPr/>
          <p:nvPr/>
        </p:nvSpPr>
        <p:spPr>
          <a:xfrm>
            <a:off x="1207904" y="2855730"/>
            <a:ext cx="9546215" cy="969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48A8136-6458-4DE7-9BBD-F1DB0DF3C7E7}"/>
              </a:ext>
            </a:extLst>
          </p:cNvPr>
          <p:cNvSpPr/>
          <p:nvPr/>
        </p:nvSpPr>
        <p:spPr>
          <a:xfrm>
            <a:off x="1201296" y="1191788"/>
            <a:ext cx="9546215" cy="11738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4" name="Rectangle 3">
            <a:extLst>
              <a:ext uri="{FF2B5EF4-FFF2-40B4-BE49-F238E27FC236}">
                <a16:creationId xmlns:a16="http://schemas.microsoft.com/office/drawing/2014/main" id="{DA31582A-2D7E-49F0-B87E-6AB186F7D0A7}"/>
              </a:ext>
            </a:extLst>
          </p:cNvPr>
          <p:cNvSpPr/>
          <p:nvPr/>
        </p:nvSpPr>
        <p:spPr>
          <a:xfrm>
            <a:off x="1194688" y="869098"/>
            <a:ext cx="176202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Moses 8:29-30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B83694E-5155-4694-B1D9-7031183D1F4C}"/>
              </a:ext>
            </a:extLst>
          </p:cNvPr>
          <p:cNvSpPr/>
          <p:nvPr/>
        </p:nvSpPr>
        <p:spPr>
          <a:xfrm>
            <a:off x="1194687" y="1211926"/>
            <a:ext cx="955282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God looked upon the earth, and, behold, it was corrupt, for all flesh had corrupted its way upon the earth.</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God said unto Noah: The end of all flesh is come before me, for the earth is filled with violence, and behold I will destroy all flesh from off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E72AA7-9D2F-469A-8E75-7881110388D3}"/>
              </a:ext>
            </a:extLst>
          </p:cNvPr>
          <p:cNvSpPr/>
          <p:nvPr/>
        </p:nvSpPr>
        <p:spPr>
          <a:xfrm>
            <a:off x="1207904" y="2879365"/>
            <a:ext cx="955282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He doeth not anything save it be for the benefit of the world; for he loveth the world, even that he layeth down his own life that he may draw all men unto him. Wherefore, he commandeth none that they shall not partake of his salvation.</a:t>
            </a:r>
          </a:p>
        </p:txBody>
      </p:sp>
      <p:sp>
        <p:nvSpPr>
          <p:cNvPr id="6" name="Rectangle 5">
            <a:extLst>
              <a:ext uri="{FF2B5EF4-FFF2-40B4-BE49-F238E27FC236}">
                <a16:creationId xmlns:a16="http://schemas.microsoft.com/office/drawing/2014/main" id="{2A2F5C0E-25EE-4BC2-92CA-FF95179371B1}"/>
              </a:ext>
            </a:extLst>
          </p:cNvPr>
          <p:cNvSpPr/>
          <p:nvPr/>
        </p:nvSpPr>
        <p:spPr>
          <a:xfrm>
            <a:off x="1281860" y="2536537"/>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2 Nephi 26:24</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EBA928D-1576-4FA3-9CBF-4FE9CEE87971}"/>
              </a:ext>
            </a:extLst>
          </p:cNvPr>
          <p:cNvSpPr/>
          <p:nvPr/>
        </p:nvSpPr>
        <p:spPr>
          <a:xfrm>
            <a:off x="1189130" y="4027600"/>
            <a:ext cx="44807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does God do everything He does?</a:t>
            </a:r>
          </a:p>
        </p:txBody>
      </p:sp>
      <p:sp>
        <p:nvSpPr>
          <p:cNvPr id="8" name="Rectangle 7">
            <a:extLst>
              <a:ext uri="{FF2B5EF4-FFF2-40B4-BE49-F238E27FC236}">
                <a16:creationId xmlns:a16="http://schemas.microsoft.com/office/drawing/2014/main" id="{1F231551-A550-4FF7-9E35-270F56F53288}"/>
              </a:ext>
            </a:extLst>
          </p:cNvPr>
          <p:cNvSpPr/>
          <p:nvPr/>
        </p:nvSpPr>
        <p:spPr>
          <a:xfrm>
            <a:off x="1201296" y="4443574"/>
            <a:ext cx="5197000"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Open Sans"/>
              </a:rPr>
              <a:t>All that God does is for the benefit of His children.</a:t>
            </a:r>
            <a:endParaRPr lang="en-US" i="1" dirty="0">
              <a:solidFill>
                <a:schemeClr val="bg1"/>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2C9DAA29-DF67-4941-9717-9A3F1EAD4D0F}"/>
              </a:ext>
            </a:extLst>
          </p:cNvPr>
          <p:cNvSpPr/>
          <p:nvPr/>
        </p:nvSpPr>
        <p:spPr>
          <a:xfrm>
            <a:off x="1189130" y="4890590"/>
            <a:ext cx="83601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you think the Flood would be a benefit to God’s children?</a:t>
            </a:r>
          </a:p>
        </p:txBody>
      </p:sp>
    </p:spTree>
    <p:extLst>
      <p:ext uri="{BB962C8B-B14F-4D97-AF65-F5344CB8AC3E}">
        <p14:creationId xmlns:p14="http://schemas.microsoft.com/office/powerpoint/2010/main" val="31865502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8"/>
                                        </p:tgtEl>
                                        <p:attrNameLst>
                                          <p:attrName>ppt_y</p:attrName>
                                        </p:attrNameLst>
                                      </p:cBhvr>
                                      <p:tavLst>
                                        <p:tav tm="0">
                                          <p:val>
                                            <p:strVal val="#ppt_y"/>
                                          </p:val>
                                        </p:tav>
                                        <p:tav tm="100000">
                                          <p:val>
                                            <p:strVal val="#ppt_y"/>
                                          </p:val>
                                        </p:tav>
                                      </p:tavLst>
                                    </p:anim>
                                    <p:anim calcmode="lin" valueType="num">
                                      <p:cBhvr>
                                        <p:cTn id="32"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54E71B85-98C5-4F67-BFDE-420F47FFE7E4}"/>
              </a:ext>
            </a:extLst>
          </p:cNvPr>
          <p:cNvSpPr/>
          <p:nvPr/>
        </p:nvSpPr>
        <p:spPr>
          <a:xfrm>
            <a:off x="2134312" y="2978015"/>
            <a:ext cx="8481392" cy="215587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D8D32B-0A13-4931-9D76-995DEC1516A4}"/>
              </a:ext>
            </a:extLst>
          </p:cNvPr>
          <p:cNvSpPr/>
          <p:nvPr/>
        </p:nvSpPr>
        <p:spPr>
          <a:xfrm>
            <a:off x="1855304" y="635797"/>
            <a:ext cx="8481392" cy="1840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19</a:t>
            </a:r>
          </a:p>
        </p:txBody>
      </p:sp>
      <p:sp>
        <p:nvSpPr>
          <p:cNvPr id="10" name="Rectangle 9">
            <a:extLst>
              <a:ext uri="{FF2B5EF4-FFF2-40B4-BE49-F238E27FC236}">
                <a16:creationId xmlns:a16="http://schemas.microsoft.com/office/drawing/2014/main" id="{B486E17A-6DD5-4CF8-ABB5-00DC3B6E1409}"/>
              </a:ext>
            </a:extLst>
          </p:cNvPr>
          <p:cNvSpPr/>
          <p:nvPr/>
        </p:nvSpPr>
        <p:spPr>
          <a:xfrm>
            <a:off x="3048000" y="889671"/>
            <a:ext cx="6096000" cy="1477328"/>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Neal A. Maxwell of the Quorum of the Twelve Apostles explained that God intervened “when corruption had reached an agency-destroying point that spirits could not, in justice, be sent here” (Neal A. Maxwell,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Will Prove Them Herewith</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[1982], 58).</a:t>
            </a:r>
          </a:p>
        </p:txBody>
      </p:sp>
      <p:sp>
        <p:nvSpPr>
          <p:cNvPr id="17" name="Rectangle 16">
            <a:extLst>
              <a:ext uri="{FF2B5EF4-FFF2-40B4-BE49-F238E27FC236}">
                <a16:creationId xmlns:a16="http://schemas.microsoft.com/office/drawing/2014/main" id="{71D5F240-1487-4BD4-AE86-374350D74C12}"/>
              </a:ext>
            </a:extLst>
          </p:cNvPr>
          <p:cNvSpPr/>
          <p:nvPr/>
        </p:nvSpPr>
        <p:spPr>
          <a:xfrm>
            <a:off x="3299792" y="3271122"/>
            <a:ext cx="6096000" cy="1569660"/>
          </a:xfrm>
          <a:prstGeom prst="rect">
            <a:avLst/>
          </a:prstGeom>
        </p:spPr>
        <p:txBody>
          <a:bodyPr>
            <a:spAutoFit/>
          </a:bodyPr>
          <a:lstStyle/>
          <a:p>
            <a:pPr algn="ctr"/>
            <a:r>
              <a:rPr lang="en-US" sz="1600" dirty="0">
                <a:solidFill>
                  <a:schemeClr val="bg1"/>
                </a:solidFill>
                <a:latin typeface="Arial" panose="020B0604020202020204" pitchFamily="34" charset="0"/>
                <a:cs typeface="Arial" panose="020B0604020202020204" pitchFamily="34" charset="0"/>
              </a:rPr>
              <a:t>President John Taylor explained that “by taking away their earthly existence [God] prevented them from entailing their sins upon their posterity and degenerating [or corrupting] them, and also prevented them from committing further acts of wickedness” (John Taylor, “Discourse Delivered by </a:t>
            </a:r>
            <a:r>
              <a:rPr lang="en-US" sz="1600" dirty="0" err="1">
                <a:solidFill>
                  <a:schemeClr val="bg1"/>
                </a:solidFill>
                <a:latin typeface="Arial" panose="020B0604020202020204" pitchFamily="34" charset="0"/>
                <a:cs typeface="Arial" panose="020B0604020202020204" pitchFamily="34" charset="0"/>
              </a:rPr>
              <a:t>Prest</a:t>
            </a:r>
            <a:r>
              <a:rPr lang="en-US" sz="1600" dirty="0">
                <a:solidFill>
                  <a:schemeClr val="bg1"/>
                </a:solidFill>
                <a:latin typeface="Arial" panose="020B0604020202020204" pitchFamily="34" charset="0"/>
                <a:cs typeface="Arial" panose="020B0604020202020204" pitchFamily="34" charset="0"/>
              </a:rPr>
              <a:t>. John Taylor,” </a:t>
            </a:r>
            <a:r>
              <a:rPr lang="en-US" sz="1600" i="1" dirty="0">
                <a:solidFill>
                  <a:schemeClr val="bg1"/>
                </a:solidFill>
                <a:latin typeface="Arial" panose="020B0604020202020204" pitchFamily="34" charset="0"/>
                <a:cs typeface="Arial" panose="020B0604020202020204" pitchFamily="34" charset="0"/>
              </a:rPr>
              <a:t>Deseret News,</a:t>
            </a:r>
            <a:r>
              <a:rPr lang="en-US" sz="1600" dirty="0">
                <a:solidFill>
                  <a:schemeClr val="bg1"/>
                </a:solidFill>
                <a:latin typeface="Arial" panose="020B0604020202020204" pitchFamily="34" charset="0"/>
                <a:cs typeface="Arial" panose="020B0604020202020204" pitchFamily="34" charset="0"/>
              </a:rPr>
              <a:t> Jan. 16, 1878, 787).</a:t>
            </a:r>
          </a:p>
        </p:txBody>
      </p:sp>
      <p:sp>
        <p:nvSpPr>
          <p:cNvPr id="18" name="Rectangle 17">
            <a:extLst>
              <a:ext uri="{FF2B5EF4-FFF2-40B4-BE49-F238E27FC236}">
                <a16:creationId xmlns:a16="http://schemas.microsoft.com/office/drawing/2014/main" id="{284A7590-04C9-4CB6-BFDE-FF065D30AB05}"/>
              </a:ext>
            </a:extLst>
          </p:cNvPr>
          <p:cNvSpPr/>
          <p:nvPr/>
        </p:nvSpPr>
        <p:spPr>
          <a:xfrm>
            <a:off x="4026873" y="5490684"/>
            <a:ext cx="479272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Flood benefit God’s children?</a:t>
            </a:r>
          </a:p>
        </p:txBody>
      </p:sp>
    </p:spTree>
    <p:extLst>
      <p:ext uri="{BB962C8B-B14F-4D97-AF65-F5344CB8AC3E}">
        <p14:creationId xmlns:p14="http://schemas.microsoft.com/office/powerpoint/2010/main" val="41118164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4" name="Rectangle 3">
            <a:extLst>
              <a:ext uri="{FF2B5EF4-FFF2-40B4-BE49-F238E27FC236}">
                <a16:creationId xmlns:a16="http://schemas.microsoft.com/office/drawing/2014/main" id="{FE60BDBE-4ADD-4A70-B902-F2E3E854EE8D}"/>
              </a:ext>
            </a:extLst>
          </p:cNvPr>
          <p:cNvSpPr/>
          <p:nvPr/>
        </p:nvSpPr>
        <p:spPr>
          <a:xfrm>
            <a:off x="2998838" y="2921168"/>
            <a:ext cx="6194324" cy="1015663"/>
          </a:xfrm>
          <a:prstGeom prst="rect">
            <a:avLst/>
          </a:prstGeom>
        </p:spPr>
        <p:txBody>
          <a:bodyPr wrap="none">
            <a:spAutoFit/>
          </a:bodyPr>
          <a:lstStyle/>
          <a:p>
            <a:pPr fontAlgn="base"/>
            <a:r>
              <a:rPr lang="en-US" sz="6000" dirty="0">
                <a:solidFill>
                  <a:schemeClr val="bg1"/>
                </a:solidFill>
                <a:latin typeface="Bahnschrift SemiBold Condensed" panose="020B0502040204020203" pitchFamily="34" charset="0"/>
                <a:cs typeface="Arial" panose="020B0604020202020204" pitchFamily="34" charset="0"/>
              </a:rPr>
              <a:t>Moses 8 (Genesis 6:1–12)</a:t>
            </a:r>
            <a:endParaRPr lang="en-US" sz="6000" b="0" i="0" dirty="0">
              <a:solidFill>
                <a:schemeClr val="bg1"/>
              </a:solidFill>
              <a:effectLst/>
              <a:latin typeface="Bahnschrift SemiBold 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703B9D-578F-4E72-84D4-E74C785E0072}"/>
              </a:ext>
            </a:extLst>
          </p:cNvPr>
          <p:cNvSpPr/>
          <p:nvPr/>
        </p:nvSpPr>
        <p:spPr>
          <a:xfrm>
            <a:off x="1024449" y="922106"/>
            <a:ext cx="2102499" cy="461665"/>
          </a:xfrm>
          <a:prstGeom prst="rect">
            <a:avLst/>
          </a:prstGeom>
        </p:spPr>
        <p:txBody>
          <a:bodyPr wrap="non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Moses 8:1-11</a:t>
            </a:r>
            <a:endParaRPr lang="en-US" sz="2400" b="1" dirty="0">
              <a:solidFill>
                <a:schemeClr val="bg1"/>
              </a:solidFill>
              <a:effectLst/>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5C36A1C6-6E91-40D3-8BD6-6174538BE464}"/>
              </a:ext>
            </a:extLst>
          </p:cNvPr>
          <p:cNvSpPr/>
          <p:nvPr/>
        </p:nvSpPr>
        <p:spPr>
          <a:xfrm>
            <a:off x="2927504" y="2828835"/>
            <a:ext cx="6336991" cy="1200329"/>
          </a:xfrm>
          <a:prstGeom prst="rect">
            <a:avLst/>
          </a:prstGeom>
        </p:spPr>
        <p:txBody>
          <a:bodyPr wrap="none">
            <a:spAutoFit/>
          </a:bodyPr>
          <a:lstStyle/>
          <a:p>
            <a:pPr algn="ctr" fontAlgn="base"/>
            <a:r>
              <a:rPr lang="en-US" sz="3600" b="1" dirty="0">
                <a:solidFill>
                  <a:schemeClr val="bg1"/>
                </a:solidFill>
                <a:latin typeface="Nirmala UI" panose="020B0502040204020203" pitchFamily="34" charset="0"/>
                <a:cs typeface="Nirmala UI" panose="020B0502040204020203" pitchFamily="34" charset="0"/>
              </a:rPr>
              <a:t>“The generations preceding </a:t>
            </a:r>
          </a:p>
          <a:p>
            <a:pPr algn="ctr" fontAlgn="base"/>
            <a:r>
              <a:rPr lang="en-US" sz="3600" b="1" dirty="0">
                <a:solidFill>
                  <a:schemeClr val="bg1"/>
                </a:solidFill>
                <a:latin typeface="Nirmala UI" panose="020B0502040204020203" pitchFamily="34" charset="0"/>
                <a:cs typeface="Nirmala UI" panose="020B0502040204020203" pitchFamily="34" charset="0"/>
              </a:rPr>
              <a:t>Noah are given”</a:t>
            </a:r>
            <a:endParaRPr lang="en-US" sz="3600" b="1" dirty="0">
              <a:solidFill>
                <a:schemeClr val="bg1"/>
              </a:solidFill>
              <a:effectLst/>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68812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4A1C0-AE77-4474-8B5C-1D2065ADE7E2}"/>
              </a:ext>
            </a:extLst>
          </p:cNvPr>
          <p:cNvSpPr/>
          <p:nvPr/>
        </p:nvSpPr>
        <p:spPr>
          <a:xfrm>
            <a:off x="809469" y="1152939"/>
            <a:ext cx="1693888" cy="120051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845C2B6-7B1E-42E3-80FD-D166CE0FE870}"/>
              </a:ext>
            </a:extLst>
          </p:cNvPr>
          <p:cNvSpPr/>
          <p:nvPr/>
        </p:nvSpPr>
        <p:spPr>
          <a:xfrm>
            <a:off x="809469" y="1618938"/>
            <a:ext cx="10421748" cy="464695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576CA9FF-6439-43AC-92D4-7750EA0F799B}"/>
              </a:ext>
            </a:extLst>
          </p:cNvPr>
          <p:cNvSpPr/>
          <p:nvPr/>
        </p:nvSpPr>
        <p:spPr>
          <a:xfrm>
            <a:off x="960782" y="783607"/>
            <a:ext cx="73549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happen if a person chose not to change as directed?</a:t>
            </a:r>
          </a:p>
        </p:txBody>
      </p:sp>
      <p:sp>
        <p:nvSpPr>
          <p:cNvPr id="4" name="Rectangle 3">
            <a:extLst>
              <a:ext uri="{FF2B5EF4-FFF2-40B4-BE49-F238E27FC236}">
                <a16:creationId xmlns:a16="http://schemas.microsoft.com/office/drawing/2014/main" id="{02DA1B89-99D4-47B9-B37C-E6EDFE1C3A5B}"/>
              </a:ext>
            </a:extLst>
          </p:cNvPr>
          <p:cNvSpPr/>
          <p:nvPr/>
        </p:nvSpPr>
        <p:spPr>
          <a:xfrm>
            <a:off x="960782" y="1823979"/>
            <a:ext cx="10270435" cy="427809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all the days of Enoch were four hundred and thirty years.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that Methuselah, the son of Enoch, was not taken, that the covenants of the Lord might be fulfilled, which he made to Enoch; for he truly covenanted with Enoch that Noah should be of the fruit of his loins.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it came to pass that Methuselah prophesied that from his loins should spring all the kingdoms of the earth (through Noah), and he took glory unto himself.</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there came forth a great famine into the land, and the Lord cursed the earth with a sore curse, and many of the inhabitants thereof died.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it came to pass that Methuselah lived one hundred and eighty-seven years, and begat Lamech;</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Methuselah lived, after he begat Lamech, seven hundred and eighty-two years, and begat sons and daughters;</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all the days of Methuselah were nine hundred and sixty-nine years, and he died.</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Lamech lived one hundred and eighty-two years, and begat a son,</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he called his name Noah, saying: This son shall comfort us concerning our work and toil of our hands, because of the ground which the Lord hath cursed.</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Lamech lived, after he begat Noah, five hundred and ninety-five years, and begat sons and daughters;</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all the days of Lamech were seven hundred and seventy-seven years, and he died.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2EC7493-FA90-4489-9068-27FD51161134}"/>
              </a:ext>
            </a:extLst>
          </p:cNvPr>
          <p:cNvSpPr txBox="1"/>
          <p:nvPr/>
        </p:nvSpPr>
        <p:spPr>
          <a:xfrm>
            <a:off x="960782" y="1204022"/>
            <a:ext cx="1399742"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Moses 8</a:t>
            </a:r>
          </a:p>
        </p:txBody>
      </p:sp>
    </p:spTree>
    <p:extLst>
      <p:ext uri="{BB962C8B-B14F-4D97-AF65-F5344CB8AC3E}">
        <p14:creationId xmlns:p14="http://schemas.microsoft.com/office/powerpoint/2010/main" val="422048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250"/>
                                        <p:tgtEl>
                                          <p:spTgt spid="4"/>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25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1250"/>
                                        <p:tgtEl>
                                          <p:spTgt spid="7"/>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3DD1A179-1F2D-442D-A7BE-449D94D6903B}"/>
              </a:ext>
            </a:extLst>
          </p:cNvPr>
          <p:cNvSpPr/>
          <p:nvPr/>
        </p:nvSpPr>
        <p:spPr>
          <a:xfrm>
            <a:off x="2680252" y="2705725"/>
            <a:ext cx="6831496" cy="1446550"/>
          </a:xfrm>
          <a:prstGeom prst="rect">
            <a:avLst/>
          </a:prstGeom>
        </p:spPr>
        <p:txBody>
          <a:bodyPr wrap="square">
            <a:spAutoFit/>
          </a:bodyPr>
          <a:lstStyle/>
          <a:p>
            <a:pPr algn="ctr" fontAlgn="base"/>
            <a:r>
              <a:rPr lang="en-US" sz="4400" b="1" dirty="0">
                <a:solidFill>
                  <a:schemeClr val="bg1"/>
                </a:solidFill>
                <a:latin typeface="Bahnschrift SemiBold Condensed" panose="020B0502040204020203" pitchFamily="34" charset="0"/>
              </a:rPr>
              <a:t>“Noah preaches the gospel and calls  upon the children of men to repent”</a:t>
            </a:r>
            <a:endParaRPr lang="en-US" sz="4400" b="1" dirty="0">
              <a:solidFill>
                <a:schemeClr val="bg1"/>
              </a:solidFill>
              <a:effectLst/>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00C5380C-021D-4E4F-ADCD-985FD2C94634}"/>
              </a:ext>
            </a:extLst>
          </p:cNvPr>
          <p:cNvSpPr/>
          <p:nvPr/>
        </p:nvSpPr>
        <p:spPr>
          <a:xfrm>
            <a:off x="930193" y="922106"/>
            <a:ext cx="2291012" cy="461665"/>
          </a:xfrm>
          <a:prstGeom prst="rect">
            <a:avLst/>
          </a:prstGeom>
        </p:spPr>
        <p:txBody>
          <a:bodyPr wrap="non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Moses 8:12-28</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1280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70656-BF76-4584-8FF1-8998C41A9961}"/>
              </a:ext>
            </a:extLst>
          </p:cNvPr>
          <p:cNvSpPr/>
          <p:nvPr/>
        </p:nvSpPr>
        <p:spPr>
          <a:xfrm>
            <a:off x="894516" y="845162"/>
            <a:ext cx="2069275" cy="93866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06AA44A-C17A-406F-BF5E-707E68986130}"/>
              </a:ext>
            </a:extLst>
          </p:cNvPr>
          <p:cNvSpPr/>
          <p:nvPr/>
        </p:nvSpPr>
        <p:spPr>
          <a:xfrm>
            <a:off x="894517" y="1322216"/>
            <a:ext cx="9839742" cy="28623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4" name="TextBox 3">
            <a:extLst>
              <a:ext uri="{FF2B5EF4-FFF2-40B4-BE49-F238E27FC236}">
                <a16:creationId xmlns:a16="http://schemas.microsoft.com/office/drawing/2014/main" id="{E49D8A60-2A89-4741-9D42-3A36CD4B3F16}"/>
              </a:ext>
            </a:extLst>
          </p:cNvPr>
          <p:cNvSpPr txBox="1"/>
          <p:nvPr/>
        </p:nvSpPr>
        <p:spPr>
          <a:xfrm>
            <a:off x="1027042" y="922106"/>
            <a:ext cx="1936749" cy="400110"/>
          </a:xfrm>
          <a:prstGeom prst="rect">
            <a:avLst/>
          </a:prstGeom>
          <a:no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Moses 8:12-15</a:t>
            </a:r>
          </a:p>
        </p:txBody>
      </p:sp>
      <p:sp>
        <p:nvSpPr>
          <p:cNvPr id="2" name="Rectangle 1">
            <a:extLst>
              <a:ext uri="{FF2B5EF4-FFF2-40B4-BE49-F238E27FC236}">
                <a16:creationId xmlns:a16="http://schemas.microsoft.com/office/drawing/2014/main" id="{A3E89C3D-0210-4B86-8B76-D617DB7359DE}"/>
              </a:ext>
            </a:extLst>
          </p:cNvPr>
          <p:cNvSpPr/>
          <p:nvPr/>
        </p:nvSpPr>
        <p:spPr>
          <a:xfrm>
            <a:off x="1027041" y="1322216"/>
            <a:ext cx="9707219"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Noah was four hundred and fifty years old, and begat Japheth; and forty-two years afterward he begat Shem of her who was the mother of Japheth, and when he was five hundred years old he begat Ham.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Noah and his sons hearkened unto the Lord, and gave heed, and they were called the sons of God.</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when these men began to multiply on the face of the earth, and daughters were born unto them, the sons of men saw that those daughters were fair, and they took them wives, even as they chose.</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the Lord said unto Noah: The daughters of thy sons have sold themselves; for behold mine anger is kindled against the sons of men, for they will not hearken to my voice.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6ECBCB0-034A-46BE-BCC8-9D62CE2DAF56}"/>
              </a:ext>
            </a:extLst>
          </p:cNvPr>
          <p:cNvSpPr/>
          <p:nvPr/>
        </p:nvSpPr>
        <p:spPr>
          <a:xfrm>
            <a:off x="1027041" y="4261482"/>
            <a:ext cx="970721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difference do you find in these verses between the sons of God and the sons of men?</a:t>
            </a:r>
          </a:p>
        </p:txBody>
      </p:sp>
      <p:sp>
        <p:nvSpPr>
          <p:cNvPr id="6" name="Rectangle 5">
            <a:extLst>
              <a:ext uri="{FF2B5EF4-FFF2-40B4-BE49-F238E27FC236}">
                <a16:creationId xmlns:a16="http://schemas.microsoft.com/office/drawing/2014/main" id="{353D442A-BF0D-45F0-A464-F1B2B4982D34}"/>
              </a:ext>
            </a:extLst>
          </p:cNvPr>
          <p:cNvSpPr/>
          <p:nvPr/>
        </p:nvSpPr>
        <p:spPr>
          <a:xfrm>
            <a:off x="1027041" y="4692369"/>
            <a:ext cx="97072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sons of God “hearkened unto the Lord, and gave heed” (Moses 8:13)? </a:t>
            </a:r>
          </a:p>
        </p:txBody>
      </p:sp>
      <p:sp>
        <p:nvSpPr>
          <p:cNvPr id="7" name="Rectangle 6">
            <a:extLst>
              <a:ext uri="{FF2B5EF4-FFF2-40B4-BE49-F238E27FC236}">
                <a16:creationId xmlns:a16="http://schemas.microsoft.com/office/drawing/2014/main" id="{E969D106-00D3-4E41-AFFB-2896D839C78C}"/>
              </a:ext>
            </a:extLst>
          </p:cNvPr>
          <p:cNvSpPr/>
          <p:nvPr/>
        </p:nvSpPr>
        <p:spPr>
          <a:xfrm>
            <a:off x="1027041" y="5415644"/>
            <a:ext cx="983974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the Lord describe the decision of Noah’s granddaughters to marry the sons of men?</a:t>
            </a:r>
          </a:p>
        </p:txBody>
      </p:sp>
      <p:sp>
        <p:nvSpPr>
          <p:cNvPr id="8" name="Rectangle 7">
            <a:extLst>
              <a:ext uri="{FF2B5EF4-FFF2-40B4-BE49-F238E27FC236}">
                <a16:creationId xmlns:a16="http://schemas.microsoft.com/office/drawing/2014/main" id="{356954C9-9005-4432-BC83-12CAD92A6348}"/>
              </a:ext>
            </a:extLst>
          </p:cNvPr>
          <p:cNvSpPr/>
          <p:nvPr/>
        </p:nvSpPr>
        <p:spPr>
          <a:xfrm>
            <a:off x="1027041" y="5873035"/>
            <a:ext cx="85277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Noah’s granddaughters “sold themselves”?</a:t>
            </a:r>
          </a:p>
        </p:txBody>
      </p:sp>
    </p:spTree>
    <p:extLst>
      <p:ext uri="{BB962C8B-B14F-4D97-AF65-F5344CB8AC3E}">
        <p14:creationId xmlns:p14="http://schemas.microsoft.com/office/powerpoint/2010/main" val="7097337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7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3750"/>
                            </p:stCondLst>
                            <p:childTnLst>
                              <p:par>
                                <p:cTn id="11" presetID="50" presetClass="entr" presetSubtype="0" decel="100000" fill="hold" grpId="0" nodeType="afterEffect">
                                  <p:stCondLst>
                                    <p:cond delay="275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3"/>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7500"/>
                            </p:stCondLst>
                            <p:childTnLst>
                              <p:par>
                                <p:cTn id="17" presetID="10" presetClass="entr" presetSubtype="0" fill="hold" grpId="0" nodeType="afterEffect">
                                  <p:stCondLst>
                                    <p:cond delay="2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11250"/>
                            </p:stCondLst>
                            <p:childTnLst>
                              <p:par>
                                <p:cTn id="21" presetID="14" presetClass="entr" presetSubtype="10" fill="hold" grpId="0" nodeType="afterEffect">
                                  <p:stCondLst>
                                    <p:cond delay="275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53D1EA60-1464-4222-B4DF-3E876F9F88CF}"/>
              </a:ext>
            </a:extLst>
          </p:cNvPr>
          <p:cNvSpPr/>
          <p:nvPr/>
        </p:nvSpPr>
        <p:spPr>
          <a:xfrm>
            <a:off x="1099930" y="829773"/>
            <a:ext cx="9090992" cy="646331"/>
          </a:xfrm>
          <a:prstGeom prst="rect">
            <a:avLst/>
          </a:prstGeom>
        </p:spPr>
        <p:txBody>
          <a:bodyPr wrap="square">
            <a:spAutoFit/>
          </a:bodyPr>
          <a:lstStyle/>
          <a:p>
            <a:pPr algn="just"/>
            <a:r>
              <a:rPr lang="en-US" b="1" dirty="0">
                <a:solidFill>
                  <a:schemeClr val="bg1"/>
                </a:solidFill>
                <a:latin typeface="Open Sans"/>
              </a:rPr>
              <a:t>Why do you think someone would want to kill a prophet of God (see Moses 8:18, 26)?</a:t>
            </a:r>
            <a:endParaRPr lang="en-US" b="1" dirty="0">
              <a:solidFill>
                <a:schemeClr val="bg1"/>
              </a:solidFill>
            </a:endParaRPr>
          </a:p>
        </p:txBody>
      </p:sp>
      <p:sp>
        <p:nvSpPr>
          <p:cNvPr id="4" name="Rectangle 3">
            <a:extLst>
              <a:ext uri="{FF2B5EF4-FFF2-40B4-BE49-F238E27FC236}">
                <a16:creationId xmlns:a16="http://schemas.microsoft.com/office/drawing/2014/main" id="{D34953EF-D960-4CD1-9CCE-1C35A30117CC}"/>
              </a:ext>
            </a:extLst>
          </p:cNvPr>
          <p:cNvSpPr/>
          <p:nvPr/>
        </p:nvSpPr>
        <p:spPr>
          <a:xfrm>
            <a:off x="1099930" y="1576283"/>
            <a:ext cx="90909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similarities do you see between the spiritual conditions in Noah’s day and conditions in our day?</a:t>
            </a:r>
          </a:p>
        </p:txBody>
      </p:sp>
      <p:sp>
        <p:nvSpPr>
          <p:cNvPr id="5" name="Rectangle 4">
            <a:extLst>
              <a:ext uri="{FF2B5EF4-FFF2-40B4-BE49-F238E27FC236}">
                <a16:creationId xmlns:a16="http://schemas.microsoft.com/office/drawing/2014/main" id="{C8348377-4DB3-42F4-BA52-5028FEECED7B}"/>
              </a:ext>
            </a:extLst>
          </p:cNvPr>
          <p:cNvSpPr/>
          <p:nvPr/>
        </p:nvSpPr>
        <p:spPr>
          <a:xfrm>
            <a:off x="1099930" y="3130755"/>
            <a:ext cx="84681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According to Moses 8:17, how long did the Lord give the people to repent?</a:t>
            </a:r>
          </a:p>
        </p:txBody>
      </p:sp>
      <p:sp>
        <p:nvSpPr>
          <p:cNvPr id="6" name="Rectangle 5">
            <a:extLst>
              <a:ext uri="{FF2B5EF4-FFF2-40B4-BE49-F238E27FC236}">
                <a16:creationId xmlns:a16="http://schemas.microsoft.com/office/drawing/2014/main" id="{3DD36EC5-3DE3-4650-8DBA-2552612A2696}"/>
              </a:ext>
            </a:extLst>
          </p:cNvPr>
          <p:cNvSpPr/>
          <p:nvPr/>
        </p:nvSpPr>
        <p:spPr>
          <a:xfrm>
            <a:off x="1099930" y="3883071"/>
            <a:ext cx="68513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be the consequence if they chose not to repent?</a:t>
            </a:r>
          </a:p>
        </p:txBody>
      </p:sp>
      <p:sp>
        <p:nvSpPr>
          <p:cNvPr id="7" name="Rectangle 6">
            <a:extLst>
              <a:ext uri="{FF2B5EF4-FFF2-40B4-BE49-F238E27FC236}">
                <a16:creationId xmlns:a16="http://schemas.microsoft.com/office/drawing/2014/main" id="{2EBEDE9F-E9FB-4EF5-93C1-0D667AD0E11C}"/>
              </a:ext>
            </a:extLst>
          </p:cNvPr>
          <p:cNvSpPr/>
          <p:nvPr/>
        </p:nvSpPr>
        <p:spPr>
          <a:xfrm>
            <a:off x="1099930" y="4635387"/>
            <a:ext cx="90909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people’s refusal to hearken to the Lord’s invitations to repent?</a:t>
            </a:r>
          </a:p>
        </p:txBody>
      </p:sp>
    </p:spTree>
    <p:extLst>
      <p:ext uri="{BB962C8B-B14F-4D97-AF65-F5344CB8AC3E}">
        <p14:creationId xmlns:p14="http://schemas.microsoft.com/office/powerpoint/2010/main" val="16119891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4" presetClass="entr" presetSubtype="10" fill="hold" grpId="0" nodeType="withEffect">
                                  <p:stCondLst>
                                    <p:cond delay="125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49" presetClass="entr" presetSubtype="0" decel="100000" fill="hold" grpId="0" nodeType="withEffect">
                                  <p:stCondLst>
                                    <p:cond delay="125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2" presetClass="entr" presetSubtype="0" fill="hold" grpId="0" nodeType="withEffect">
                                  <p:stCondLst>
                                    <p:cond delay="1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56AD14B1-0ACE-467B-9FCF-BAB8A0BEE540}"/>
              </a:ext>
            </a:extLst>
          </p:cNvPr>
          <p:cNvSpPr/>
          <p:nvPr/>
        </p:nvSpPr>
        <p:spPr>
          <a:xfrm>
            <a:off x="1245704" y="1025243"/>
            <a:ext cx="9422296"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In what ways does the Lord communicate to us His invitations to repent?</a:t>
            </a:r>
          </a:p>
        </p:txBody>
      </p:sp>
      <p:sp>
        <p:nvSpPr>
          <p:cNvPr id="4" name="Rectangle 3">
            <a:extLst>
              <a:ext uri="{FF2B5EF4-FFF2-40B4-BE49-F238E27FC236}">
                <a16:creationId xmlns:a16="http://schemas.microsoft.com/office/drawing/2014/main" id="{E6C9906F-700B-4B4C-ABC1-CAEDEC33C967}"/>
              </a:ext>
            </a:extLst>
          </p:cNvPr>
          <p:cNvSpPr/>
          <p:nvPr/>
        </p:nvSpPr>
        <p:spPr>
          <a:xfrm>
            <a:off x="1245704" y="2013390"/>
            <a:ext cx="9819861"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According to Moses 8:21, how had these people convinced themselves that they did not need to repent?</a:t>
            </a:r>
          </a:p>
        </p:txBody>
      </p:sp>
      <p:sp>
        <p:nvSpPr>
          <p:cNvPr id="5" name="Rectangle 4">
            <a:extLst>
              <a:ext uri="{FF2B5EF4-FFF2-40B4-BE49-F238E27FC236}">
                <a16:creationId xmlns:a16="http://schemas.microsoft.com/office/drawing/2014/main" id="{9BFAE75D-CC3E-48A9-ACB8-FA2EC061DB1A}"/>
              </a:ext>
            </a:extLst>
          </p:cNvPr>
          <p:cNvSpPr/>
          <p:nvPr/>
        </p:nvSpPr>
        <p:spPr>
          <a:xfrm>
            <a:off x="2020956" y="3289339"/>
            <a:ext cx="8150087"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What are some consequences we might face for choosing not to repent?</a:t>
            </a:r>
          </a:p>
        </p:txBody>
      </p:sp>
    </p:spTree>
    <p:extLst>
      <p:ext uri="{BB962C8B-B14F-4D97-AF65-F5344CB8AC3E}">
        <p14:creationId xmlns:p14="http://schemas.microsoft.com/office/powerpoint/2010/main" val="226169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endPar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endParaRPr>
          </a:p>
        </p:txBody>
      </p:sp>
      <p:sp>
        <p:nvSpPr>
          <p:cNvPr id="2" name="Rectangle 1">
            <a:extLst>
              <a:ext uri="{FF2B5EF4-FFF2-40B4-BE49-F238E27FC236}">
                <a16:creationId xmlns:a16="http://schemas.microsoft.com/office/drawing/2014/main" id="{FCF8CD06-9DE8-4561-BAEC-C2764D0C0C3F}"/>
              </a:ext>
            </a:extLst>
          </p:cNvPr>
          <p:cNvSpPr/>
          <p:nvPr/>
        </p:nvSpPr>
        <p:spPr>
          <a:xfrm>
            <a:off x="3048000" y="2367171"/>
            <a:ext cx="6096000" cy="2123658"/>
          </a:xfrm>
          <a:prstGeom prst="rect">
            <a:avLst/>
          </a:prstGeom>
        </p:spPr>
        <p:txBody>
          <a:bodyPr>
            <a:spAutoFit/>
          </a:bodyPr>
          <a:lstStyle/>
          <a:p>
            <a:pPr algn="ctr" fontAlgn="base"/>
            <a:r>
              <a:rPr lang="en-US" sz="4400" b="1" dirty="0">
                <a:solidFill>
                  <a:schemeClr val="bg1"/>
                </a:solidFill>
                <a:latin typeface="Bahnschrift SemiBold Condensed" panose="020B0502040204020203" pitchFamily="34" charset="0"/>
              </a:rPr>
              <a:t>“Because of the corruption on earth, the Lord </a:t>
            </a:r>
          </a:p>
          <a:p>
            <a:pPr algn="ctr" fontAlgn="base"/>
            <a:r>
              <a:rPr lang="en-US" sz="4400" b="1" dirty="0">
                <a:solidFill>
                  <a:schemeClr val="bg1"/>
                </a:solidFill>
                <a:latin typeface="Bahnschrift SemiBold Condensed" panose="020B0502040204020203" pitchFamily="34" charset="0"/>
              </a:rPr>
              <a:t>determines to destroy all flesh”</a:t>
            </a:r>
            <a:endParaRPr lang="en-US" sz="4400" b="1" dirty="0">
              <a:solidFill>
                <a:schemeClr val="bg1"/>
              </a:solidFill>
              <a:effectLst/>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AF8C6DD7-7CE2-4E8B-9A6C-E4E30BEDC16B}"/>
              </a:ext>
            </a:extLst>
          </p:cNvPr>
          <p:cNvSpPr/>
          <p:nvPr/>
        </p:nvSpPr>
        <p:spPr>
          <a:xfrm>
            <a:off x="930193" y="922106"/>
            <a:ext cx="2291012" cy="461665"/>
          </a:xfrm>
          <a:prstGeom prst="rect">
            <a:avLst/>
          </a:prstGeom>
        </p:spPr>
        <p:txBody>
          <a:bodyPr wrap="non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Moses 8:29-30</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196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44</TotalTime>
  <Words>1003</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Bahnschrift SemiBold Condensed</vt:lpstr>
      <vt:lpstr>Calibri</vt:lpstr>
      <vt:lpstr>Ebrima</vt:lpstr>
      <vt:lpstr>Microsoft Tai Le</vt:lpstr>
      <vt:lpstr>Nirmala UI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3698</cp:revision>
  <dcterms:created xsi:type="dcterms:W3CDTF">2018-08-29T04:26:39Z</dcterms:created>
  <dcterms:modified xsi:type="dcterms:W3CDTF">2022-01-20T20:20:54Z</dcterms:modified>
</cp:coreProperties>
</file>