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2"/>
  </p:notesMasterIdLst>
  <p:sldIdLst>
    <p:sldId id="296" r:id="rId2"/>
    <p:sldId id="377" r:id="rId3"/>
    <p:sldId id="378" r:id="rId4"/>
    <p:sldId id="379" r:id="rId5"/>
    <p:sldId id="380" r:id="rId6"/>
    <p:sldId id="381" r:id="rId7"/>
    <p:sldId id="382" r:id="rId8"/>
    <p:sldId id="384" r:id="rId9"/>
    <p:sldId id="383" r:id="rId10"/>
    <p:sldId id="38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028"/>
    <a:srgbClr val="0BA2C5"/>
    <a:srgbClr val="FF6600"/>
    <a:srgbClr val="E6E6E6"/>
    <a:srgbClr val="A7897B"/>
    <a:srgbClr val="B9DF63"/>
    <a:srgbClr val="FFD757"/>
    <a:srgbClr val="B9B93A"/>
    <a:srgbClr val="333399"/>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madrimasd.org/blogs/universo/2010/02/21/13546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6000" b="-16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1">
                    <a:lumMod val="85000"/>
                    <a:lumOff val="1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lowchart: Process 5">
            <a:extLst>
              <a:ext uri="{FF2B5EF4-FFF2-40B4-BE49-F238E27FC236}">
                <a16:creationId xmlns:a16="http://schemas.microsoft.com/office/drawing/2014/main" id="{40DD051A-E17E-4F03-9515-B99B019C8A69}"/>
              </a:ext>
            </a:extLst>
          </p:cNvPr>
          <p:cNvSpPr/>
          <p:nvPr/>
        </p:nvSpPr>
        <p:spPr>
          <a:xfrm>
            <a:off x="1219200" y="860056"/>
            <a:ext cx="2003685" cy="1386351"/>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ard 4">
            <a:extLst>
              <a:ext uri="{FF2B5EF4-FFF2-40B4-BE49-F238E27FC236}">
                <a16:creationId xmlns:a16="http://schemas.microsoft.com/office/drawing/2014/main" id="{49ADAC92-575C-4C1F-A4A3-ED8A7CB16DDD}"/>
              </a:ext>
            </a:extLst>
          </p:cNvPr>
          <p:cNvSpPr/>
          <p:nvPr/>
        </p:nvSpPr>
        <p:spPr>
          <a:xfrm>
            <a:off x="1219200" y="1300504"/>
            <a:ext cx="9723620" cy="3711448"/>
          </a:xfrm>
          <a:prstGeom prst="flowChartPunchedCard">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endPar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endParaRPr>
          </a:p>
        </p:txBody>
      </p:sp>
      <p:sp>
        <p:nvSpPr>
          <p:cNvPr id="2" name="Rectangle 1">
            <a:extLst>
              <a:ext uri="{FF2B5EF4-FFF2-40B4-BE49-F238E27FC236}">
                <a16:creationId xmlns:a16="http://schemas.microsoft.com/office/drawing/2014/main" id="{66E81797-DB3D-45CF-A4EB-EC6B2B8B019B}"/>
              </a:ext>
            </a:extLst>
          </p:cNvPr>
          <p:cNvSpPr/>
          <p:nvPr/>
        </p:nvSpPr>
        <p:spPr>
          <a:xfrm>
            <a:off x="1219200" y="1448068"/>
            <a:ext cx="9723620" cy="3416320"/>
          </a:xfrm>
          <a:prstGeom prst="rect">
            <a:avLst/>
          </a:prstGeom>
        </p:spPr>
        <p:txBody>
          <a:bodyPr wrap="square">
            <a:spAutoFit/>
          </a:bodyPr>
          <a:lstStyle/>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55 </a:t>
            </a:r>
            <a:r>
              <a:rPr lang="en-US" dirty="0">
                <a:solidFill>
                  <a:schemeClr val="bg1">
                    <a:lumMod val="85000"/>
                    <a:lumOff val="15000"/>
                  </a:schemeClr>
                </a:solidFill>
                <a:latin typeface="Arial" panose="020B0604020202020204" pitchFamily="34" charset="0"/>
                <a:cs typeface="Arial" panose="020B0604020202020204" pitchFamily="34" charset="0"/>
              </a:rPr>
              <a:t>And thus the works of darkness began to prevail among all the sons of men.</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56 </a:t>
            </a:r>
            <a:r>
              <a:rPr lang="en-US" dirty="0">
                <a:solidFill>
                  <a:schemeClr val="bg1">
                    <a:lumMod val="85000"/>
                    <a:lumOff val="15000"/>
                  </a:schemeClr>
                </a:solidFill>
                <a:latin typeface="Arial" panose="020B0604020202020204" pitchFamily="34" charset="0"/>
                <a:cs typeface="Arial" panose="020B0604020202020204" pitchFamily="34" charset="0"/>
              </a:rPr>
              <a:t>And God cursed the earth with a sore curse, and was angry with the wicked, with all the sons of men whom he had made;</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57 </a:t>
            </a:r>
            <a:r>
              <a:rPr lang="en-US" dirty="0">
                <a:solidFill>
                  <a:schemeClr val="bg1">
                    <a:lumMod val="85000"/>
                    <a:lumOff val="15000"/>
                  </a:schemeClr>
                </a:solidFill>
                <a:latin typeface="Arial" panose="020B0604020202020204" pitchFamily="34" charset="0"/>
                <a:cs typeface="Arial" panose="020B0604020202020204" pitchFamily="34" charset="0"/>
              </a:rPr>
              <a:t>For they would not hearken unto his voice, nor believe on his Only Begotten Son, even him whom he declared should come in the meridian of time, who was prepared from before the foundation of the world.</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58 </a:t>
            </a:r>
            <a:r>
              <a:rPr lang="en-US" dirty="0">
                <a:solidFill>
                  <a:schemeClr val="bg1">
                    <a:lumMod val="85000"/>
                    <a:lumOff val="15000"/>
                  </a:schemeClr>
                </a:solidFill>
                <a:latin typeface="Arial" panose="020B0604020202020204" pitchFamily="34" charset="0"/>
                <a:cs typeface="Arial" panose="020B0604020202020204" pitchFamily="34" charset="0"/>
              </a:rPr>
              <a:t>And thus the Gospel began to be preached, from the beginning, being declared by holy angels sent forth from the presence of God, and by his own voice, and by the gift of the Holy Ghost.</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59 </a:t>
            </a:r>
            <a:r>
              <a:rPr lang="en-US" dirty="0">
                <a:solidFill>
                  <a:schemeClr val="bg1">
                    <a:lumMod val="85000"/>
                    <a:lumOff val="15000"/>
                  </a:schemeClr>
                </a:solidFill>
                <a:latin typeface="Arial" panose="020B0604020202020204" pitchFamily="34" charset="0"/>
                <a:cs typeface="Arial" panose="020B0604020202020204" pitchFamily="34" charset="0"/>
              </a:rPr>
              <a:t>And thus all things were confirmed unto Adam, by an holy ordinance, and the Gospel preached, and a decree sent forth, that it should be in the world, until the end thereof; and thus it was. Amen.</a:t>
            </a:r>
            <a:endParaRPr lang="en-US" b="0" i="0"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57EF61E-607B-436D-8484-4C2D8FAA9414}"/>
              </a:ext>
            </a:extLst>
          </p:cNvPr>
          <p:cNvSpPr/>
          <p:nvPr/>
        </p:nvSpPr>
        <p:spPr>
          <a:xfrm>
            <a:off x="1219200" y="968273"/>
            <a:ext cx="1762021" cy="369332"/>
          </a:xfrm>
          <a:prstGeom prst="rect">
            <a:avLst/>
          </a:prstGeom>
        </p:spPr>
        <p:txBody>
          <a:bodyPr wrap="non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Moses 5:55-59</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3240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54775A22-28AF-4C25-89EC-CEB6A707448B}"/>
              </a:ext>
            </a:extLst>
          </p:cNvPr>
          <p:cNvSpPr/>
          <p:nvPr/>
        </p:nvSpPr>
        <p:spPr>
          <a:xfrm>
            <a:off x="2825261" y="2551837"/>
            <a:ext cx="6541477" cy="1754326"/>
          </a:xfrm>
          <a:prstGeom prst="rect">
            <a:avLst/>
          </a:prstGeom>
        </p:spPr>
        <p:txBody>
          <a:bodyPr wrap="square">
            <a:spAutoFit/>
          </a:bodyPr>
          <a:lstStyle/>
          <a:p>
            <a:pPr algn="ctr" fontAlgn="base"/>
            <a:r>
              <a:rPr lang="en-US" sz="3600" b="1" dirty="0">
                <a:solidFill>
                  <a:schemeClr val="bg1">
                    <a:lumMod val="85000"/>
                    <a:lumOff val="15000"/>
                  </a:schemeClr>
                </a:solidFill>
                <a:latin typeface="Lucida Console" panose="020B0609040504020204" pitchFamily="49" charset="0"/>
                <a:cs typeface="Arial" panose="020B0604020202020204" pitchFamily="34" charset="0"/>
              </a:rPr>
              <a:t>Adam and Eve teach their children </a:t>
            </a:r>
          </a:p>
          <a:p>
            <a:pPr algn="ctr" fontAlgn="base"/>
            <a:r>
              <a:rPr lang="en-US" sz="3600" b="1" dirty="0">
                <a:solidFill>
                  <a:schemeClr val="bg1">
                    <a:lumMod val="85000"/>
                    <a:lumOff val="15000"/>
                  </a:schemeClr>
                </a:solidFill>
                <a:latin typeface="Lucida Console" panose="020B0609040504020204" pitchFamily="49" charset="0"/>
                <a:cs typeface="Arial" panose="020B0604020202020204" pitchFamily="34" charset="0"/>
              </a:rPr>
              <a:t>Heavenly Father’s plan</a:t>
            </a:r>
            <a:endParaRPr lang="en-US" sz="3600" b="1" dirty="0">
              <a:solidFill>
                <a:schemeClr val="bg1">
                  <a:lumMod val="85000"/>
                  <a:lumOff val="15000"/>
                </a:schemeClr>
              </a:solidFill>
              <a:effectLst/>
              <a:latin typeface="Lucida Console" panose="020B0609040504020204" pitchFamily="49" charset="0"/>
              <a:cs typeface="Arial" panose="020B0604020202020204" pitchFamily="34" charset="0"/>
            </a:endParaRPr>
          </a:p>
        </p:txBody>
      </p:sp>
      <p:sp>
        <p:nvSpPr>
          <p:cNvPr id="5" name="Rectangle 4">
            <a:extLst>
              <a:ext uri="{FF2B5EF4-FFF2-40B4-BE49-F238E27FC236}">
                <a16:creationId xmlns:a16="http://schemas.microsoft.com/office/drawing/2014/main" id="{87F8A9AB-5841-4597-8281-08A8CB920055}"/>
              </a:ext>
            </a:extLst>
          </p:cNvPr>
          <p:cNvSpPr/>
          <p:nvPr/>
        </p:nvSpPr>
        <p:spPr>
          <a:xfrm>
            <a:off x="1167944" y="779683"/>
            <a:ext cx="1936749" cy="400110"/>
          </a:xfrm>
          <a:prstGeom prst="rect">
            <a:avLst/>
          </a:prstGeom>
        </p:spPr>
        <p:txBody>
          <a:bodyPr wrap="square">
            <a:spAutoFit/>
          </a:bodyPr>
          <a:lstStyle/>
          <a:p>
            <a:pPr fontAlgn="base"/>
            <a:r>
              <a:rPr lang="en-US" sz="2000" b="1" dirty="0">
                <a:solidFill>
                  <a:schemeClr val="bg1">
                    <a:lumMod val="85000"/>
                    <a:lumOff val="15000"/>
                  </a:schemeClr>
                </a:solidFill>
                <a:latin typeface="Arial" panose="020B0604020202020204" pitchFamily="34" charset="0"/>
                <a:cs typeface="Arial" panose="020B0604020202020204" pitchFamily="34" charset="0"/>
              </a:rPr>
              <a:t>Moses 5:12-15</a:t>
            </a:r>
            <a:endParaRPr lang="en-US" sz="2000" b="1" dirty="0">
              <a:solidFill>
                <a:schemeClr val="bg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553473"/>
      </p:ext>
    </p:extLst>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C16F25-9E8A-4F3C-9C86-4A7A8F65CF3B}"/>
              </a:ext>
            </a:extLst>
          </p:cNvPr>
          <p:cNvSpPr/>
          <p:nvPr/>
        </p:nvSpPr>
        <p:spPr>
          <a:xfrm>
            <a:off x="1477108" y="2403270"/>
            <a:ext cx="9383150" cy="147618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E7EEF07-51F6-4284-BFEB-4D7807F1CC7A}"/>
              </a:ext>
            </a:extLst>
          </p:cNvPr>
          <p:cNvSpPr/>
          <p:nvPr/>
        </p:nvSpPr>
        <p:spPr>
          <a:xfrm>
            <a:off x="1477108" y="1479185"/>
            <a:ext cx="1793631" cy="46328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6E65715C-DFC6-4F9F-A470-34FA5E03BE7A}"/>
              </a:ext>
            </a:extLst>
          </p:cNvPr>
          <p:cNvSpPr/>
          <p:nvPr/>
        </p:nvSpPr>
        <p:spPr>
          <a:xfrm>
            <a:off x="1477108" y="1840698"/>
            <a:ext cx="9383150" cy="746511"/>
          </a:xfrm>
          <a:prstGeom prst="round2Diag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F8DE579B-C8E3-4C13-9236-C5E288BC6F38}"/>
              </a:ext>
            </a:extLst>
          </p:cNvPr>
          <p:cNvSpPr/>
          <p:nvPr/>
        </p:nvSpPr>
        <p:spPr>
          <a:xfrm>
            <a:off x="1261402" y="892596"/>
            <a:ext cx="6982265" cy="369332"/>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How is this activity similar to what we experience each day?</a:t>
            </a:r>
          </a:p>
        </p:txBody>
      </p:sp>
      <p:sp>
        <p:nvSpPr>
          <p:cNvPr id="4" name="Rectangle 3">
            <a:extLst>
              <a:ext uri="{FF2B5EF4-FFF2-40B4-BE49-F238E27FC236}">
                <a16:creationId xmlns:a16="http://schemas.microsoft.com/office/drawing/2014/main" id="{F48C84D2-999E-4AEB-8F74-43E476A39FD1}"/>
              </a:ext>
            </a:extLst>
          </p:cNvPr>
          <p:cNvSpPr/>
          <p:nvPr/>
        </p:nvSpPr>
        <p:spPr>
          <a:xfrm>
            <a:off x="1485141" y="1882842"/>
            <a:ext cx="9411286" cy="646331"/>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12 </a:t>
            </a:r>
            <a:r>
              <a:rPr lang="en-US" dirty="0">
                <a:solidFill>
                  <a:schemeClr val="bg1">
                    <a:lumMod val="85000"/>
                    <a:lumOff val="15000"/>
                  </a:schemeClr>
                </a:solidFill>
                <a:latin typeface="Arial" panose="020B0604020202020204" pitchFamily="34" charset="0"/>
                <a:cs typeface="Arial" panose="020B0604020202020204" pitchFamily="34" charset="0"/>
              </a:rPr>
              <a:t>And Adam and Eve blessed the name of God, and they made all things known unto their sons and their daughters.</a:t>
            </a:r>
          </a:p>
        </p:txBody>
      </p:sp>
      <p:sp>
        <p:nvSpPr>
          <p:cNvPr id="6" name="Rectangle 5">
            <a:extLst>
              <a:ext uri="{FF2B5EF4-FFF2-40B4-BE49-F238E27FC236}">
                <a16:creationId xmlns:a16="http://schemas.microsoft.com/office/drawing/2014/main" id="{CACE87E6-C013-45C7-9B81-FAFD28EB2CBB}"/>
              </a:ext>
            </a:extLst>
          </p:cNvPr>
          <p:cNvSpPr/>
          <p:nvPr/>
        </p:nvSpPr>
        <p:spPr>
          <a:xfrm>
            <a:off x="1477108" y="1513717"/>
            <a:ext cx="1428596" cy="369332"/>
          </a:xfrm>
          <a:prstGeom prst="rect">
            <a:avLst/>
          </a:prstGeom>
        </p:spPr>
        <p:txBody>
          <a:bodyPr wrap="non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Moses 5:12</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5405BE-3007-4CE8-89F0-2F41222DA6AB}"/>
              </a:ext>
            </a:extLst>
          </p:cNvPr>
          <p:cNvSpPr/>
          <p:nvPr/>
        </p:nvSpPr>
        <p:spPr>
          <a:xfrm>
            <a:off x="1477108" y="2440147"/>
            <a:ext cx="9411286" cy="1477328"/>
          </a:xfrm>
          <a:prstGeom prst="rect">
            <a:avLst/>
          </a:prstGeom>
        </p:spPr>
        <p:txBody>
          <a:bodyPr wrap="square">
            <a:spAutoFit/>
          </a:bodyPr>
          <a:lstStyle/>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13 </a:t>
            </a:r>
            <a:r>
              <a:rPr lang="en-US" dirty="0">
                <a:solidFill>
                  <a:schemeClr val="bg1">
                    <a:lumMod val="85000"/>
                    <a:lumOff val="15000"/>
                  </a:schemeClr>
                </a:solidFill>
                <a:latin typeface="Arial" panose="020B0604020202020204" pitchFamily="34" charset="0"/>
                <a:cs typeface="Arial" panose="020B0604020202020204" pitchFamily="34" charset="0"/>
              </a:rPr>
              <a:t>And Satan came among them, saying: I am also a son of God; and he commanded them, saying: Believe it not; and they believed it not, and they loved Satan more than God. And men began from that time forth to be carnal, sensual, and devilish.</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14 </a:t>
            </a:r>
            <a:r>
              <a:rPr lang="en-US" dirty="0">
                <a:solidFill>
                  <a:schemeClr val="bg1">
                    <a:lumMod val="85000"/>
                    <a:lumOff val="15000"/>
                  </a:schemeClr>
                </a:solidFill>
                <a:latin typeface="Arial" panose="020B0604020202020204" pitchFamily="34" charset="0"/>
                <a:cs typeface="Arial" panose="020B0604020202020204" pitchFamily="34" charset="0"/>
              </a:rPr>
              <a:t>And the Lord God called upon men by the Holy Ghost everywhere and commanded them that they should repent;</a:t>
            </a:r>
            <a:endParaRPr lang="en-US" b="0" i="0"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538ABCA-5E32-4499-91BA-BF427E955CC2}"/>
              </a:ext>
            </a:extLst>
          </p:cNvPr>
          <p:cNvSpPr/>
          <p:nvPr/>
        </p:nvSpPr>
        <p:spPr>
          <a:xfrm>
            <a:off x="2715792" y="1515163"/>
            <a:ext cx="554947" cy="369332"/>
          </a:xfrm>
          <a:prstGeom prst="rect">
            <a:avLst/>
          </a:prstGeom>
        </p:spPr>
        <p:txBody>
          <a:bodyPr wrap="squar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-14</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2E5062C-AE24-45CF-889D-7C203F97B4D1}"/>
              </a:ext>
            </a:extLst>
          </p:cNvPr>
          <p:cNvSpPr/>
          <p:nvPr/>
        </p:nvSpPr>
        <p:spPr>
          <a:xfrm>
            <a:off x="1477108" y="4135428"/>
            <a:ext cx="6382901"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Who sought to influence the children of Adam and Eve?</a:t>
            </a:r>
          </a:p>
        </p:txBody>
      </p:sp>
      <p:sp>
        <p:nvSpPr>
          <p:cNvPr id="12" name="Rectangle 11">
            <a:extLst>
              <a:ext uri="{FF2B5EF4-FFF2-40B4-BE49-F238E27FC236}">
                <a16:creationId xmlns:a16="http://schemas.microsoft.com/office/drawing/2014/main" id="{CFCF1DBB-98DA-4AD4-9F34-859493D4B38E}"/>
              </a:ext>
            </a:extLst>
          </p:cNvPr>
          <p:cNvSpPr/>
          <p:nvPr/>
        </p:nvSpPr>
        <p:spPr>
          <a:xfrm>
            <a:off x="1485141" y="4504760"/>
            <a:ext cx="3637342"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What did Satan tell them to do?</a:t>
            </a:r>
          </a:p>
        </p:txBody>
      </p:sp>
      <p:sp>
        <p:nvSpPr>
          <p:cNvPr id="13" name="Rectangle 12">
            <a:extLst>
              <a:ext uri="{FF2B5EF4-FFF2-40B4-BE49-F238E27FC236}">
                <a16:creationId xmlns:a16="http://schemas.microsoft.com/office/drawing/2014/main" id="{64685DD6-CFB4-4E24-B56C-3F6264340158}"/>
              </a:ext>
            </a:extLst>
          </p:cNvPr>
          <p:cNvSpPr/>
          <p:nvPr/>
        </p:nvSpPr>
        <p:spPr>
          <a:xfrm>
            <a:off x="1485140" y="4920258"/>
            <a:ext cx="9375117" cy="646331"/>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What happened when some chose to listen to Satan rather than believe in the words of their parents?</a:t>
            </a:r>
          </a:p>
        </p:txBody>
      </p:sp>
      <p:sp>
        <p:nvSpPr>
          <p:cNvPr id="14" name="Rectangle 13">
            <a:extLst>
              <a:ext uri="{FF2B5EF4-FFF2-40B4-BE49-F238E27FC236}">
                <a16:creationId xmlns:a16="http://schemas.microsoft.com/office/drawing/2014/main" id="{0FA26F18-FA8B-4401-8D8D-D18855453E3B}"/>
              </a:ext>
            </a:extLst>
          </p:cNvPr>
          <p:cNvSpPr/>
          <p:nvPr/>
        </p:nvSpPr>
        <p:spPr>
          <a:xfrm>
            <a:off x="1485139" y="5609424"/>
            <a:ext cx="7059253" cy="369332"/>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What did the Lord invite all of Adam and Eve’s children to do?</a:t>
            </a:r>
          </a:p>
        </p:txBody>
      </p:sp>
    </p:spTree>
    <p:extLst>
      <p:ext uri="{BB962C8B-B14F-4D97-AF65-F5344CB8AC3E}">
        <p14:creationId xmlns:p14="http://schemas.microsoft.com/office/powerpoint/2010/main" val="1598288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500"/>
                            </p:stCondLst>
                            <p:childTnLst>
                              <p:par>
                                <p:cTn id="29" presetID="10" presetClass="entr" presetSubtype="0" fill="hold" grpId="0" nodeType="afterEffect">
                                  <p:stCondLst>
                                    <p:cond delay="2250"/>
                                  </p:stCondLst>
                                  <p:iterate type="wd">
                                    <p:tmPct val="10000"/>
                                  </p:iterate>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chemeClr val="hlink"/>
                                      </p:to>
                                    </p:animClr>
                                  </p:subTnLst>
                                </p:cTn>
                              </p:par>
                            </p:childTnLst>
                          </p:cTn>
                        </p:par>
                        <p:par>
                          <p:cTn id="32" fill="hold">
                            <p:stCondLst>
                              <p:cond delay="3750"/>
                            </p:stCondLst>
                            <p:childTnLst>
                              <p:par>
                                <p:cTn id="33" presetID="10" presetClass="entr" presetSubtype="0" fill="hold" grpId="0" nodeType="afterEffect">
                                  <p:stCondLst>
                                    <p:cond delay="2250"/>
                                  </p:stCondLst>
                                  <p:iterate type="wd">
                                    <p:tmPct val="10000"/>
                                  </p:iterate>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hlink"/>
                                      </p:to>
                                    </p:animClr>
                                  </p:subTnLst>
                                </p:cTn>
                              </p:par>
                            </p:childTnLst>
                          </p:cTn>
                        </p:par>
                        <p:par>
                          <p:cTn id="36" fill="hold">
                            <p:stCondLst>
                              <p:cond delay="6850"/>
                            </p:stCondLst>
                            <p:childTnLst>
                              <p:par>
                                <p:cTn id="37" presetID="10" presetClass="entr" presetSubtype="0" fill="hold" grpId="0" nodeType="afterEffect">
                                  <p:stCondLst>
                                    <p:cond delay="2250"/>
                                  </p:stCondLst>
                                  <p:iterate type="wd">
                                    <p:tmPct val="10000"/>
                                  </p:iterate>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hlink"/>
                                      </p:to>
                                    </p:animClr>
                                  </p:subTnLst>
                                </p:cTn>
                              </p:par>
                            </p:childTnLst>
                          </p:cTn>
                        </p:par>
                        <p:par>
                          <p:cTn id="40" fill="hold">
                            <p:stCondLst>
                              <p:cond delay="10500"/>
                            </p:stCondLst>
                            <p:childTnLst>
                              <p:par>
                                <p:cTn id="41" presetID="42" presetClass="entr" presetSubtype="0" fill="hold" grpId="0" nodeType="afterEffect">
                                  <p:stCondLst>
                                    <p:cond delay="2250"/>
                                  </p:stCondLst>
                                  <p:iterate type="wd">
                                    <p:tmPct val="10000"/>
                                  </p:iterate>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4"/>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5" grpId="0" animBg="1"/>
      <p:bldP spid="4" grpId="0"/>
      <p:bldP spid="6" grpId="0"/>
      <p:bldP spid="8"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21F918-374C-4AC5-A58C-2A4E07C15E50}"/>
              </a:ext>
            </a:extLst>
          </p:cNvPr>
          <p:cNvSpPr/>
          <p:nvPr/>
        </p:nvSpPr>
        <p:spPr>
          <a:xfrm>
            <a:off x="1174230" y="2636944"/>
            <a:ext cx="1503546" cy="60346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Diagonal Corners Rounded 7">
            <a:extLst>
              <a:ext uri="{FF2B5EF4-FFF2-40B4-BE49-F238E27FC236}">
                <a16:creationId xmlns:a16="http://schemas.microsoft.com/office/drawing/2014/main" id="{CD66AC22-ADBA-49B2-AF71-8D34D40FB3A1}"/>
              </a:ext>
            </a:extLst>
          </p:cNvPr>
          <p:cNvSpPr/>
          <p:nvPr/>
        </p:nvSpPr>
        <p:spPr>
          <a:xfrm>
            <a:off x="1174230" y="2968051"/>
            <a:ext cx="9768590" cy="1079292"/>
          </a:xfrm>
          <a:prstGeom prst="round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8915D00E-060B-47A2-8808-AE93E3B54127}"/>
              </a:ext>
            </a:extLst>
          </p:cNvPr>
          <p:cNvSpPr/>
          <p:nvPr/>
        </p:nvSpPr>
        <p:spPr>
          <a:xfrm>
            <a:off x="1249180" y="779683"/>
            <a:ext cx="8764249" cy="646331"/>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What principle can we learn from this verse concerning how the Lord calls on us to repent? </a:t>
            </a:r>
          </a:p>
        </p:txBody>
      </p:sp>
      <p:sp>
        <p:nvSpPr>
          <p:cNvPr id="4" name="Rectangle 3">
            <a:extLst>
              <a:ext uri="{FF2B5EF4-FFF2-40B4-BE49-F238E27FC236}">
                <a16:creationId xmlns:a16="http://schemas.microsoft.com/office/drawing/2014/main" id="{C40D78C1-3551-4D01-A70D-6098B0383288}"/>
              </a:ext>
            </a:extLst>
          </p:cNvPr>
          <p:cNvSpPr/>
          <p:nvPr/>
        </p:nvSpPr>
        <p:spPr>
          <a:xfrm>
            <a:off x="1174230" y="1476103"/>
            <a:ext cx="8434466" cy="369332"/>
          </a:xfrm>
          <a:prstGeom prst="rect">
            <a:avLst/>
          </a:prstGeom>
        </p:spPr>
        <p:txBody>
          <a:bodyPr wrap="square">
            <a:spAutoFit/>
          </a:bodyPr>
          <a:lstStyle/>
          <a:p>
            <a:pPr algn="just"/>
            <a:r>
              <a:rPr lang="en-US"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Lord calls on us to repent through the promptings of the </a:t>
            </a:r>
            <a:r>
              <a:rPr lang="en-US" i="1" dirty="0">
                <a:solidFill>
                  <a:srgbClr val="3A3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Holy Ghost</a:t>
            </a:r>
            <a:r>
              <a:rPr lang="en-US" i="1" dirty="0">
                <a:solidFill>
                  <a:srgbClr val="33333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255E2CF-6B28-47F3-80FA-E3C0F129BD2C}"/>
              </a:ext>
            </a:extLst>
          </p:cNvPr>
          <p:cNvSpPr/>
          <p:nvPr/>
        </p:nvSpPr>
        <p:spPr>
          <a:xfrm>
            <a:off x="1249180" y="2056524"/>
            <a:ext cx="7205272" cy="369332"/>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How do you know if the Holy Ghost is prompting you to repent?</a:t>
            </a:r>
          </a:p>
        </p:txBody>
      </p:sp>
      <p:sp>
        <p:nvSpPr>
          <p:cNvPr id="6" name="Rectangle 5">
            <a:extLst>
              <a:ext uri="{FF2B5EF4-FFF2-40B4-BE49-F238E27FC236}">
                <a16:creationId xmlns:a16="http://schemas.microsoft.com/office/drawing/2014/main" id="{C19D0FB9-C24D-4413-865D-C705EB275D0F}"/>
              </a:ext>
            </a:extLst>
          </p:cNvPr>
          <p:cNvSpPr/>
          <p:nvPr/>
        </p:nvSpPr>
        <p:spPr>
          <a:xfrm>
            <a:off x="1249180" y="2967335"/>
            <a:ext cx="9573718" cy="923330"/>
          </a:xfrm>
          <a:prstGeom prst="rect">
            <a:avLst/>
          </a:prstGeom>
        </p:spPr>
        <p:txBody>
          <a:bodyPr wrap="square">
            <a:spAutoFit/>
          </a:bodyPr>
          <a:lstStyle/>
          <a:p>
            <a:pPr algn="just"/>
            <a:r>
              <a:rPr lang="en-US" dirty="0">
                <a:solidFill>
                  <a:schemeClr val="bg1">
                    <a:lumMod val="85000"/>
                    <a:lumOff val="15000"/>
                  </a:schemeClr>
                </a:solidFill>
                <a:latin typeface="Arial" panose="020B0604020202020204" pitchFamily="34" charset="0"/>
                <a:cs typeface="Arial" panose="020B0604020202020204" pitchFamily="34" charset="0"/>
              </a:rPr>
              <a:t>And as many as believed in the Son, and repented of their sins, should be saved; and as many as believed not and repented not, should be damned; and the words went forth out of the mouth of God in a firm decree; wherefore they must be fulfilled.</a:t>
            </a:r>
          </a:p>
        </p:txBody>
      </p:sp>
      <p:sp>
        <p:nvSpPr>
          <p:cNvPr id="7" name="Rectangle 6">
            <a:extLst>
              <a:ext uri="{FF2B5EF4-FFF2-40B4-BE49-F238E27FC236}">
                <a16:creationId xmlns:a16="http://schemas.microsoft.com/office/drawing/2014/main" id="{51E9F2AD-1E42-406D-BB7B-C41C253C9762}"/>
              </a:ext>
            </a:extLst>
          </p:cNvPr>
          <p:cNvSpPr/>
          <p:nvPr/>
        </p:nvSpPr>
        <p:spPr>
          <a:xfrm>
            <a:off x="1249180" y="2651935"/>
            <a:ext cx="1428596" cy="369332"/>
          </a:xfrm>
          <a:prstGeom prst="rect">
            <a:avLst/>
          </a:prstGeom>
        </p:spPr>
        <p:txBody>
          <a:bodyPr wrap="squar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Moses 5:15</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FD0DEC3-91C3-4EBF-95FD-6E213A522274}"/>
              </a:ext>
            </a:extLst>
          </p:cNvPr>
          <p:cNvSpPr/>
          <p:nvPr/>
        </p:nvSpPr>
        <p:spPr>
          <a:xfrm>
            <a:off x="1174229" y="4206065"/>
            <a:ext cx="9768589" cy="646331"/>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What principle can we learn from verse 15 concerning what will happen if we choose to believe in Jesus Christ and repent of our sins? </a:t>
            </a:r>
          </a:p>
        </p:txBody>
      </p:sp>
      <p:sp>
        <p:nvSpPr>
          <p:cNvPr id="11" name="Rectangle 10">
            <a:extLst>
              <a:ext uri="{FF2B5EF4-FFF2-40B4-BE49-F238E27FC236}">
                <a16:creationId xmlns:a16="http://schemas.microsoft.com/office/drawing/2014/main" id="{D2D964AB-8FC5-4CA2-A5FA-067A49C89A8E}"/>
              </a:ext>
            </a:extLst>
          </p:cNvPr>
          <p:cNvSpPr/>
          <p:nvPr/>
        </p:nvSpPr>
        <p:spPr>
          <a:xfrm>
            <a:off x="1174228" y="4835663"/>
            <a:ext cx="7280223" cy="369332"/>
          </a:xfrm>
          <a:prstGeom prst="rect">
            <a:avLst/>
          </a:prstGeom>
        </p:spPr>
        <p:txBody>
          <a:bodyPr wrap="square">
            <a:spAutoFit/>
          </a:bodyPr>
          <a:lstStyle/>
          <a:p>
            <a:pPr algn="just"/>
            <a:r>
              <a:rPr lang="en-US" i="1" dirty="0">
                <a:solidFill>
                  <a:schemeClr val="bg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believe in Jesus Christ and repent of our sins, we will be saved.</a:t>
            </a:r>
          </a:p>
        </p:txBody>
      </p:sp>
      <p:sp>
        <p:nvSpPr>
          <p:cNvPr id="12" name="Rectangle 11">
            <a:extLst>
              <a:ext uri="{FF2B5EF4-FFF2-40B4-BE49-F238E27FC236}">
                <a16:creationId xmlns:a16="http://schemas.microsoft.com/office/drawing/2014/main" id="{EC1A4C2B-6CEA-41FF-8EF9-BB0D23098BF0}"/>
              </a:ext>
            </a:extLst>
          </p:cNvPr>
          <p:cNvSpPr/>
          <p:nvPr/>
        </p:nvSpPr>
        <p:spPr>
          <a:xfrm>
            <a:off x="1174228" y="5277873"/>
            <a:ext cx="9648670" cy="646331"/>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What will happen if we choose not to believe in Jesus Christ and do not repent of our sins? </a:t>
            </a:r>
          </a:p>
        </p:txBody>
      </p:sp>
    </p:spTree>
    <p:extLst>
      <p:ext uri="{BB962C8B-B14F-4D97-AF65-F5344CB8AC3E}">
        <p14:creationId xmlns:p14="http://schemas.microsoft.com/office/powerpoint/2010/main" val="328922356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5"/>
                                        </p:tgtEl>
                                        <p:attrNameLst>
                                          <p:attrName>ppt_y</p:attrName>
                                        </p:attrNameLst>
                                      </p:cBhvr>
                                      <p:tavLst>
                                        <p:tav tm="0">
                                          <p:val>
                                            <p:strVal val="#ppt_y"/>
                                          </p:val>
                                        </p:tav>
                                        <p:tav tm="100000">
                                          <p:val>
                                            <p:strVal val="#ppt_y"/>
                                          </p:val>
                                        </p:tav>
                                      </p:tavLst>
                                    </p:anim>
                                    <p:anim calcmode="lin" valueType="num">
                                      <p:cBhvr>
                                        <p:cTn id="16"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Scale>
                                      <p:cBhvr>
                                        <p:cTn id="23"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9"/>
                                        </p:tgtEl>
                                        <p:attrNameLst>
                                          <p:attrName>ppt_x</p:attrName>
                                          <p:attrName>ppt_y</p:attrName>
                                        </p:attrNameLst>
                                      </p:cBhvr>
                                    </p:animMotion>
                                    <p:animEffect transition="in" filter="fade">
                                      <p:cBhvr>
                                        <p:cTn id="25" dur="1000"/>
                                        <p:tgtEl>
                                          <p:spTgt spid="9"/>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par>
                                <p:cTn id="31" presetID="52"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Scale>
                                      <p:cBhvr>
                                        <p:cTn id="3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6"/>
                                        </p:tgtEl>
                                        <p:attrNameLst>
                                          <p:attrName>ppt_x</p:attrName>
                                          <p:attrName>ppt_y</p:attrName>
                                        </p:attrNameLst>
                                      </p:cBhvr>
                                    </p:animMotion>
                                    <p:animEffect transition="in" filter="fade">
                                      <p:cBhvr>
                                        <p:cTn id="35" dur="1000"/>
                                        <p:tgtEl>
                                          <p:spTgt spid="6"/>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Scale>
                                      <p:cBhvr>
                                        <p:cTn id="3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gtEl>
                                        <p:attrNameLst>
                                          <p:attrName>ppt_x</p:attrName>
                                          <p:attrName>ppt_y</p:attrName>
                                        </p:attrNameLst>
                                      </p:cBhvr>
                                    </p:animMotion>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11"/>
                                        </p:tgtEl>
                                        <p:attrNameLst>
                                          <p:attrName>style.visibility</p:attrName>
                                        </p:attrNameLst>
                                      </p:cBhvr>
                                      <p:to>
                                        <p:strVal val="visible"/>
                                      </p:to>
                                    </p:set>
                                    <p:set>
                                      <p:cBhvr>
                                        <p:cTn id="52" dur="68" fill="hold">
                                          <p:stCondLst>
                                            <p:cond delay="0"/>
                                          </p:stCondLst>
                                        </p:cTn>
                                        <p:tgtEl>
                                          <p:spTgt spid="11"/>
                                        </p:tgtEl>
                                        <p:attrNameLst>
                                          <p:attrName>style.rotation</p:attrName>
                                        </p:attrNameLst>
                                      </p:cBhvr>
                                      <p:to>
                                        <p:strVal val="-45.0"/>
                                      </p:to>
                                    </p:set>
                                    <p:anim calcmode="lin" valueType="num">
                                      <p:cBhvr>
                                        <p:cTn id="53" dur="68" fill="hold">
                                          <p:stCondLst>
                                            <p:cond delay="68"/>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4" dur="68"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5" dur="23" decel="50000" autoRev="1" fill="hold">
                                          <p:stCondLst>
                                            <p:cond delay="68"/>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6" dur="20" fill="hold">
                                          <p:stCondLst>
                                            <p:cond delay="130"/>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p:bldP spid="7"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4D455239-CDF3-41C1-8722-7D8E3AD0E241}"/>
              </a:ext>
            </a:extLst>
          </p:cNvPr>
          <p:cNvSpPr/>
          <p:nvPr/>
        </p:nvSpPr>
        <p:spPr>
          <a:xfrm>
            <a:off x="1819829" y="2767280"/>
            <a:ext cx="8552341" cy="1200329"/>
          </a:xfrm>
          <a:prstGeom prst="rect">
            <a:avLst/>
          </a:prstGeom>
        </p:spPr>
        <p:txBody>
          <a:bodyPr wrap="none">
            <a:spAutoFit/>
          </a:bodyPr>
          <a:lstStyle/>
          <a:p>
            <a:pPr algn="ctr" fontAlgn="base"/>
            <a:r>
              <a:rPr lang="en-US" sz="3600" b="1" dirty="0">
                <a:solidFill>
                  <a:schemeClr val="bg1">
                    <a:lumMod val="85000"/>
                    <a:lumOff val="15000"/>
                  </a:schemeClr>
                </a:solidFill>
                <a:latin typeface="Lucida Console" panose="020B0609040504020204" pitchFamily="49" charset="0"/>
              </a:rPr>
              <a:t>Cain conspires with Satan and </a:t>
            </a:r>
          </a:p>
          <a:p>
            <a:pPr algn="ctr" fontAlgn="base"/>
            <a:r>
              <a:rPr lang="en-US" sz="3600" b="1" dirty="0">
                <a:solidFill>
                  <a:schemeClr val="bg1">
                    <a:lumMod val="85000"/>
                    <a:lumOff val="15000"/>
                  </a:schemeClr>
                </a:solidFill>
                <a:latin typeface="Lucida Console" panose="020B0609040504020204" pitchFamily="49" charset="0"/>
              </a:rPr>
              <a:t>murders Abel</a:t>
            </a:r>
            <a:endParaRPr lang="en-US" sz="3600" b="1" dirty="0">
              <a:solidFill>
                <a:schemeClr val="bg1">
                  <a:lumMod val="85000"/>
                  <a:lumOff val="15000"/>
                </a:schemeClr>
              </a:solidFill>
              <a:effectLst/>
              <a:latin typeface="Lucida Console" panose="020B0609040504020204" pitchFamily="49" charset="0"/>
            </a:endParaRPr>
          </a:p>
        </p:txBody>
      </p:sp>
      <p:sp>
        <p:nvSpPr>
          <p:cNvPr id="4" name="Rectangle 3">
            <a:extLst>
              <a:ext uri="{FF2B5EF4-FFF2-40B4-BE49-F238E27FC236}">
                <a16:creationId xmlns:a16="http://schemas.microsoft.com/office/drawing/2014/main" id="{6FC2E88A-F4DD-4615-8CD3-75823AD1E8D8}"/>
              </a:ext>
            </a:extLst>
          </p:cNvPr>
          <p:cNvSpPr/>
          <p:nvPr/>
        </p:nvSpPr>
        <p:spPr>
          <a:xfrm>
            <a:off x="1167944" y="779683"/>
            <a:ext cx="1936749" cy="400110"/>
          </a:xfrm>
          <a:prstGeom prst="rect">
            <a:avLst/>
          </a:prstGeom>
        </p:spPr>
        <p:txBody>
          <a:bodyPr wrap="none">
            <a:spAutoFit/>
          </a:bodyPr>
          <a:lstStyle/>
          <a:p>
            <a:pPr fontAlgn="base"/>
            <a:r>
              <a:rPr lang="en-US" sz="2000" b="1" dirty="0">
                <a:solidFill>
                  <a:schemeClr val="bg1">
                    <a:lumMod val="85000"/>
                    <a:lumOff val="15000"/>
                  </a:schemeClr>
                </a:solidFill>
                <a:latin typeface="Arial" panose="020B0604020202020204" pitchFamily="34" charset="0"/>
                <a:cs typeface="Arial" panose="020B0604020202020204" pitchFamily="34" charset="0"/>
              </a:rPr>
              <a:t>Moses 5:16-41</a:t>
            </a:r>
            <a:endParaRPr lang="en-US" sz="2000" b="1" dirty="0">
              <a:solidFill>
                <a:schemeClr val="bg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75818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6B648B8D-465C-40E5-A7EC-8ED35BB200F6}"/>
              </a:ext>
            </a:extLst>
          </p:cNvPr>
          <p:cNvSpPr/>
          <p:nvPr/>
        </p:nvSpPr>
        <p:spPr>
          <a:xfrm>
            <a:off x="1578963" y="901148"/>
            <a:ext cx="2144898" cy="407143"/>
          </a:xfrm>
          <a:prstGeom prst="flowChartProcess">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a:extLst>
              <a:ext uri="{FF2B5EF4-FFF2-40B4-BE49-F238E27FC236}">
                <a16:creationId xmlns:a16="http://schemas.microsoft.com/office/drawing/2014/main" id="{EF6AA421-3A74-4AEB-A63F-0889257A1DF9}"/>
              </a:ext>
            </a:extLst>
          </p:cNvPr>
          <p:cNvSpPr/>
          <p:nvPr/>
        </p:nvSpPr>
        <p:spPr>
          <a:xfrm>
            <a:off x="1565711" y="1308291"/>
            <a:ext cx="9360379" cy="1754326"/>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32C1E4D5-2393-4A42-9D02-A06DA70DCF36}"/>
              </a:ext>
            </a:extLst>
          </p:cNvPr>
          <p:cNvSpPr/>
          <p:nvPr/>
        </p:nvSpPr>
        <p:spPr>
          <a:xfrm>
            <a:off x="1578963" y="1308291"/>
            <a:ext cx="9333875" cy="1754326"/>
          </a:xfrm>
          <a:prstGeom prst="rect">
            <a:avLst/>
          </a:prstGeom>
        </p:spPr>
        <p:txBody>
          <a:bodyPr wrap="square">
            <a:spAutoFit/>
          </a:bodyPr>
          <a:lstStyle/>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16 </a:t>
            </a:r>
            <a:r>
              <a:rPr lang="en-US" dirty="0">
                <a:solidFill>
                  <a:schemeClr val="bg1">
                    <a:lumMod val="85000"/>
                    <a:lumOff val="15000"/>
                  </a:schemeClr>
                </a:solidFill>
                <a:latin typeface="Arial" panose="020B0604020202020204" pitchFamily="34" charset="0"/>
                <a:cs typeface="Arial" panose="020B0604020202020204" pitchFamily="34" charset="0"/>
              </a:rPr>
              <a:t>And Adam and Eve, his wife, ceased not to call upon God. And Adam knew Eve his wife, and she conceived and bare Cain, and said: I have gotten a man from the Lord; wherefore he may not reject his words. But behold, Cain hearkened not, saying: Who is the Lord that I should know him?</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17 </a:t>
            </a:r>
            <a:r>
              <a:rPr lang="en-US" dirty="0">
                <a:solidFill>
                  <a:schemeClr val="bg1">
                    <a:lumMod val="85000"/>
                    <a:lumOff val="15000"/>
                  </a:schemeClr>
                </a:solidFill>
                <a:latin typeface="Arial" panose="020B0604020202020204" pitchFamily="34" charset="0"/>
                <a:cs typeface="Arial" panose="020B0604020202020204" pitchFamily="34" charset="0"/>
              </a:rPr>
              <a:t>And she again conceived and bare his brother Abel. And Abel hearkened unto the voice of the Lord. And Abel was a keeper of sheep, but Cain was a tiller of the ground.</a:t>
            </a:r>
            <a:endParaRPr lang="en-US" b="0" i="0"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59B699-EEF0-43CC-89F8-A9299EBB1117}"/>
              </a:ext>
            </a:extLst>
          </p:cNvPr>
          <p:cNvSpPr/>
          <p:nvPr/>
        </p:nvSpPr>
        <p:spPr>
          <a:xfrm>
            <a:off x="1578963" y="968273"/>
            <a:ext cx="1749197" cy="369332"/>
          </a:xfrm>
          <a:prstGeom prst="rect">
            <a:avLst/>
          </a:prstGeom>
        </p:spPr>
        <p:txBody>
          <a:bodyPr wrap="non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Moses 5:16,17</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7726192-D74E-4E45-928F-3B25BD3DE887}"/>
              </a:ext>
            </a:extLst>
          </p:cNvPr>
          <p:cNvSpPr/>
          <p:nvPr/>
        </p:nvSpPr>
        <p:spPr>
          <a:xfrm>
            <a:off x="1565710" y="3065285"/>
            <a:ext cx="9360379" cy="2308324"/>
          </a:xfrm>
          <a:prstGeom prst="rect">
            <a:avLst/>
          </a:prstGeom>
          <a:solidFill>
            <a:srgbClr val="92D050"/>
          </a:solidFill>
        </p:spPr>
        <p:txBody>
          <a:bodyPr wrap="square">
            <a:spAutoFit/>
          </a:bodyPr>
          <a:lstStyle/>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18 </a:t>
            </a:r>
            <a:r>
              <a:rPr lang="en-US" dirty="0">
                <a:solidFill>
                  <a:schemeClr val="bg1">
                    <a:lumMod val="85000"/>
                    <a:lumOff val="15000"/>
                  </a:schemeClr>
                </a:solidFill>
                <a:latin typeface="Arial" panose="020B0604020202020204" pitchFamily="34" charset="0"/>
                <a:cs typeface="Arial" panose="020B0604020202020204" pitchFamily="34" charset="0"/>
              </a:rPr>
              <a:t>And Cain loved Satan more than God. And Satan commanded him, saying: Make an offering unto the Lord.</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19 </a:t>
            </a:r>
            <a:r>
              <a:rPr lang="en-US" dirty="0">
                <a:solidFill>
                  <a:schemeClr val="bg1">
                    <a:lumMod val="85000"/>
                    <a:lumOff val="15000"/>
                  </a:schemeClr>
                </a:solidFill>
                <a:latin typeface="Arial" panose="020B0604020202020204" pitchFamily="34" charset="0"/>
                <a:cs typeface="Arial" panose="020B0604020202020204" pitchFamily="34" charset="0"/>
              </a:rPr>
              <a:t>And in process of time it came to pass that Cain brought of the fruit of the ground an offering unto the Lord.</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20 </a:t>
            </a:r>
            <a:r>
              <a:rPr lang="en-US" dirty="0">
                <a:solidFill>
                  <a:schemeClr val="bg1">
                    <a:lumMod val="85000"/>
                    <a:lumOff val="15000"/>
                  </a:schemeClr>
                </a:solidFill>
                <a:latin typeface="Arial" panose="020B0604020202020204" pitchFamily="34" charset="0"/>
                <a:cs typeface="Arial" panose="020B0604020202020204" pitchFamily="34" charset="0"/>
              </a:rPr>
              <a:t>And Abel, he also brought of the firstlings of his flock, and of the fat thereof. And the Lord had respect unto Abel, and to his offering;</a:t>
            </a:r>
          </a:p>
          <a:p>
            <a:pPr algn="just" fontAlgn="base"/>
            <a:r>
              <a:rPr lang="en-US" b="1" dirty="0">
                <a:solidFill>
                  <a:schemeClr val="bg1">
                    <a:lumMod val="85000"/>
                    <a:lumOff val="15000"/>
                  </a:schemeClr>
                </a:solidFill>
                <a:latin typeface="Arial" panose="020B0604020202020204" pitchFamily="34" charset="0"/>
                <a:cs typeface="Arial" panose="020B0604020202020204" pitchFamily="34" charset="0"/>
              </a:rPr>
              <a:t>21 </a:t>
            </a:r>
            <a:r>
              <a:rPr lang="en-US" dirty="0">
                <a:solidFill>
                  <a:schemeClr val="bg1">
                    <a:lumMod val="85000"/>
                    <a:lumOff val="15000"/>
                  </a:schemeClr>
                </a:solidFill>
                <a:latin typeface="Arial" panose="020B0604020202020204" pitchFamily="34" charset="0"/>
                <a:cs typeface="Arial" panose="020B0604020202020204" pitchFamily="34" charset="0"/>
              </a:rPr>
              <a:t>But unto Cain, and to his offering, he had not respect. Now Satan knew this, and it pleased him. And Cain was very wroth, and his countenance fell.</a:t>
            </a:r>
            <a:endParaRPr lang="en-US" b="0" i="0" dirty="0">
              <a:solidFill>
                <a:schemeClr val="bg1">
                  <a:lumMod val="85000"/>
                  <a:lumOff val="15000"/>
                </a:schemeClr>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D7DD787-5C85-4F96-8F3E-B05982576F1E}"/>
              </a:ext>
            </a:extLst>
          </p:cNvPr>
          <p:cNvSpPr/>
          <p:nvPr/>
        </p:nvSpPr>
        <p:spPr>
          <a:xfrm>
            <a:off x="3108870" y="968273"/>
            <a:ext cx="518091" cy="369332"/>
          </a:xfrm>
          <a:prstGeom prst="rect">
            <a:avLst/>
          </a:prstGeom>
        </p:spPr>
        <p:txBody>
          <a:bodyPr wrap="none">
            <a:spAutoFit/>
          </a:bodyPr>
          <a:lstStyle/>
          <a:p>
            <a:pPr fontAlgn="base"/>
            <a:r>
              <a:rPr lang="en-US" b="1" dirty="0">
                <a:solidFill>
                  <a:schemeClr val="bg1">
                    <a:lumMod val="85000"/>
                    <a:lumOff val="15000"/>
                  </a:schemeClr>
                </a:solidFill>
                <a:latin typeface="Arial" panose="020B0604020202020204" pitchFamily="34" charset="0"/>
                <a:cs typeface="Arial" panose="020B0604020202020204" pitchFamily="34" charset="0"/>
              </a:rPr>
              <a:t>-21</a:t>
            </a:r>
            <a:endParaRPr lang="en-US" b="1" dirty="0">
              <a:solidFill>
                <a:schemeClr val="bg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4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 fill="hold"/>
                                        <p:tgtEl>
                                          <p:spTgt spid="8"/>
                                        </p:tgtEl>
                                        <p:attrNameLst>
                                          <p:attrName>ppt_y</p:attrName>
                                        </p:attrNameLst>
                                      </p:cBhvr>
                                      <p:tavLst>
                                        <p:tav tm="0">
                                          <p:val>
                                            <p:strVal val="#ppt_y"/>
                                          </p:val>
                                        </p:tav>
                                        <p:tav tm="100000">
                                          <p:val>
                                            <p:strVal val="#ppt_y"/>
                                          </p:val>
                                        </p:tav>
                                      </p:tavLst>
                                    </p:anim>
                                    <p:anim calcmode="lin" valueType="num">
                                      <p:cBhvr>
                                        <p:cTn id="9" dur="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 tmFilter="0,0; .5, 1; 1, 1"/>
                                        <p:tgtEl>
                                          <p:spTgt spid="8"/>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5" dur="50" fill="hold"/>
                                        <p:tgtEl>
                                          <p:spTgt spid="9"/>
                                        </p:tgtEl>
                                        <p:attrNameLst>
                                          <p:attrName>ppt_y</p:attrName>
                                        </p:attrNameLst>
                                      </p:cBhvr>
                                      <p:tavLst>
                                        <p:tav tm="0">
                                          <p:val>
                                            <p:strVal val="#ppt_y"/>
                                          </p:val>
                                        </p:tav>
                                        <p:tav tm="100000">
                                          <p:val>
                                            <p:strVal val="#ppt_y"/>
                                          </p:val>
                                        </p:tav>
                                      </p:tavLst>
                                    </p:anim>
                                    <p:anim calcmode="lin" valueType="num">
                                      <p:cBhvr>
                                        <p:cTn id="16" dur="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7" dur="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536BFC0F-7249-48BF-BEA0-AD3C5396C4CC}"/>
              </a:ext>
            </a:extLst>
          </p:cNvPr>
          <p:cNvSpPr/>
          <p:nvPr/>
        </p:nvSpPr>
        <p:spPr>
          <a:xfrm>
            <a:off x="1444486" y="859449"/>
            <a:ext cx="9382539" cy="286232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300CECDF-3960-43CC-95CB-475207110537}"/>
              </a:ext>
            </a:extLst>
          </p:cNvPr>
          <p:cNvSpPr/>
          <p:nvPr/>
        </p:nvSpPr>
        <p:spPr>
          <a:xfrm>
            <a:off x="3048000" y="899205"/>
            <a:ext cx="7765774" cy="2862322"/>
          </a:xfrm>
          <a:prstGeom prst="rect">
            <a:avLst/>
          </a:prstGeom>
        </p:spPr>
        <p:txBody>
          <a:bodyPr wrap="square">
            <a:spAutoFit/>
          </a:bodyPr>
          <a:lstStyle/>
          <a:p>
            <a:pPr algn="just" fontAlgn="base"/>
            <a:r>
              <a:rPr lang="en-US" dirty="0">
                <a:solidFill>
                  <a:schemeClr val="bg1">
                    <a:lumMod val="85000"/>
                    <a:lumOff val="15000"/>
                  </a:schemeClr>
                </a:solidFill>
                <a:latin typeface="Arial" panose="020B0604020202020204" pitchFamily="34" charset="0"/>
                <a:cs typeface="Arial" panose="020B0604020202020204" pitchFamily="34" charset="0"/>
              </a:rPr>
              <a:t>“Salvation could not come to the world without the mediation of Jesus Christ.”</a:t>
            </a:r>
          </a:p>
          <a:p>
            <a:pPr algn="just" fontAlgn="base"/>
            <a:r>
              <a:rPr lang="en-US" dirty="0">
                <a:solidFill>
                  <a:schemeClr val="bg1">
                    <a:lumMod val="85000"/>
                    <a:lumOff val="15000"/>
                  </a:schemeClr>
                </a:solidFill>
                <a:latin typeface="Arial" panose="020B0604020202020204" pitchFamily="34" charset="0"/>
                <a:cs typeface="Arial" panose="020B0604020202020204" pitchFamily="34" charset="0"/>
              </a:rPr>
              <a:t>“By faith in this atonement or plan of redemption, Abel offered to God a sacrifice that was accepted, which was the firstlings of the flock. Cain offered of the fruit of the ground, and was not accepted, because he could not do it in faith; he … could not exercise faith contrary to the plan of heaven. … As the sacrifice was instituted for a type by which man was to discern the great Sacrifice which God had prepared, to offer a sacrifice contrary to that, no faith could be exercised” (Joseph Smith, </a:t>
            </a:r>
            <a:r>
              <a:rPr lang="en-US" i="1" dirty="0">
                <a:solidFill>
                  <a:schemeClr val="bg1">
                    <a:lumMod val="85000"/>
                    <a:lumOff val="15000"/>
                  </a:schemeClr>
                </a:solidFill>
                <a:latin typeface="Arial" panose="020B0604020202020204" pitchFamily="34" charset="0"/>
                <a:cs typeface="Arial" panose="020B0604020202020204" pitchFamily="34" charset="0"/>
              </a:rPr>
              <a:t>Teachings of Presidents of the Church: Joseph Smith</a:t>
            </a:r>
            <a:r>
              <a:rPr lang="en-US" dirty="0">
                <a:solidFill>
                  <a:schemeClr val="bg1">
                    <a:lumMod val="85000"/>
                    <a:lumOff val="15000"/>
                  </a:schemeClr>
                </a:solidFill>
                <a:latin typeface="Arial" panose="020B0604020202020204" pitchFamily="34" charset="0"/>
                <a:cs typeface="Arial" panose="020B0604020202020204" pitchFamily="34" charset="0"/>
              </a:rPr>
              <a:t> [2007], 48).</a:t>
            </a:r>
            <a:endParaRPr lang="en-US" b="0" i="0" dirty="0">
              <a:solidFill>
                <a:schemeClr val="bg1">
                  <a:lumMod val="85000"/>
                  <a:lumOff val="15000"/>
                </a:schemeClr>
              </a:solidFill>
              <a:effectLst/>
              <a:latin typeface="Arial" panose="020B0604020202020204" pitchFamily="34" charset="0"/>
              <a:cs typeface="Arial" panose="020B0604020202020204" pitchFamily="34" charset="0"/>
            </a:endParaRPr>
          </a:p>
        </p:txBody>
      </p:sp>
      <p:pic>
        <p:nvPicPr>
          <p:cNvPr id="1026" name="Picture 2" descr="The Prophet Joseph Smith">
            <a:extLst>
              <a:ext uri="{FF2B5EF4-FFF2-40B4-BE49-F238E27FC236}">
                <a16:creationId xmlns:a16="http://schemas.microsoft.com/office/drawing/2014/main" id="{E852AD0B-5D5E-44A1-A2D6-B765145B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936" y="993292"/>
            <a:ext cx="1358064" cy="1806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D05C5C-B94E-42C3-9F8D-451ABAFF15BC}"/>
              </a:ext>
            </a:extLst>
          </p:cNvPr>
          <p:cNvSpPr txBox="1"/>
          <p:nvPr/>
        </p:nvSpPr>
        <p:spPr>
          <a:xfrm>
            <a:off x="1689936" y="2905780"/>
            <a:ext cx="1358064" cy="523220"/>
          </a:xfrm>
          <a:prstGeom prst="rect">
            <a:avLst/>
          </a:prstGeom>
          <a:noFill/>
        </p:spPr>
        <p:txBody>
          <a:bodyPr wrap="none" rtlCol="0">
            <a:spAutoFit/>
          </a:bodyPr>
          <a:lstStyle/>
          <a:p>
            <a:pPr algn="ctr"/>
            <a:r>
              <a:rPr lang="en-US" sz="1400" b="1" dirty="0">
                <a:solidFill>
                  <a:schemeClr val="bg1">
                    <a:lumMod val="85000"/>
                    <a:lumOff val="15000"/>
                  </a:schemeClr>
                </a:solidFill>
                <a:latin typeface="Arial" panose="020B0604020202020204" pitchFamily="34" charset="0"/>
                <a:cs typeface="Arial" panose="020B0604020202020204" pitchFamily="34" charset="0"/>
              </a:rPr>
              <a:t>Prophet</a:t>
            </a:r>
          </a:p>
          <a:p>
            <a:pPr algn="ctr"/>
            <a:r>
              <a:rPr lang="en-US" sz="1400" b="1" dirty="0">
                <a:solidFill>
                  <a:schemeClr val="bg1">
                    <a:lumMod val="85000"/>
                    <a:lumOff val="15000"/>
                  </a:schemeClr>
                </a:solidFill>
                <a:latin typeface="Arial" panose="020B0604020202020204" pitchFamily="34" charset="0"/>
                <a:cs typeface="Arial" panose="020B0604020202020204" pitchFamily="34" charset="0"/>
              </a:rPr>
              <a:t>Joseph Smith</a:t>
            </a:r>
          </a:p>
        </p:txBody>
      </p:sp>
      <p:sp>
        <p:nvSpPr>
          <p:cNvPr id="5" name="Rectangle 4">
            <a:extLst>
              <a:ext uri="{FF2B5EF4-FFF2-40B4-BE49-F238E27FC236}">
                <a16:creationId xmlns:a16="http://schemas.microsoft.com/office/drawing/2014/main" id="{61878706-F841-4143-B0DC-D48A23F3B586}"/>
              </a:ext>
            </a:extLst>
          </p:cNvPr>
          <p:cNvSpPr/>
          <p:nvPr/>
        </p:nvSpPr>
        <p:spPr>
          <a:xfrm>
            <a:off x="1292196" y="3814902"/>
            <a:ext cx="5100499"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Why didn’t the Lord accept Cain’s sacrifice? </a:t>
            </a:r>
          </a:p>
        </p:txBody>
      </p:sp>
      <p:sp>
        <p:nvSpPr>
          <p:cNvPr id="6" name="Rectangle 5">
            <a:extLst>
              <a:ext uri="{FF2B5EF4-FFF2-40B4-BE49-F238E27FC236}">
                <a16:creationId xmlns:a16="http://schemas.microsoft.com/office/drawing/2014/main" id="{3BC18A94-8312-405B-A33D-7D70372292B1}"/>
              </a:ext>
            </a:extLst>
          </p:cNvPr>
          <p:cNvSpPr/>
          <p:nvPr/>
        </p:nvSpPr>
        <p:spPr>
          <a:xfrm>
            <a:off x="1292196" y="4385470"/>
            <a:ext cx="4493538"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Why do you think Satan was pleased?</a:t>
            </a:r>
          </a:p>
        </p:txBody>
      </p:sp>
      <p:sp>
        <p:nvSpPr>
          <p:cNvPr id="7" name="Rectangle 6">
            <a:extLst>
              <a:ext uri="{FF2B5EF4-FFF2-40B4-BE49-F238E27FC236}">
                <a16:creationId xmlns:a16="http://schemas.microsoft.com/office/drawing/2014/main" id="{AB87F1FA-F6F8-47B0-A2CA-A00B3F195F53}"/>
              </a:ext>
            </a:extLst>
          </p:cNvPr>
          <p:cNvSpPr/>
          <p:nvPr/>
        </p:nvSpPr>
        <p:spPr>
          <a:xfrm>
            <a:off x="1292196" y="4929654"/>
            <a:ext cx="4352474"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What does this teach us about Satan?</a:t>
            </a:r>
          </a:p>
        </p:txBody>
      </p:sp>
    </p:spTree>
    <p:extLst>
      <p:ext uri="{BB962C8B-B14F-4D97-AF65-F5344CB8AC3E}">
        <p14:creationId xmlns:p14="http://schemas.microsoft.com/office/powerpoint/2010/main" val="338422297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5"/>
                                        </p:tgtEl>
                                        <p:attrNameLst>
                                          <p:attrName>ppt_y</p:attrName>
                                        </p:attrNameLst>
                                      </p:cBhvr>
                                      <p:tavLst>
                                        <p:tav tm="0">
                                          <p:val>
                                            <p:strVal val="#ppt_y"/>
                                          </p:val>
                                        </p:tav>
                                        <p:tav tm="100000">
                                          <p:val>
                                            <p:strVal val="#ppt_y"/>
                                          </p:val>
                                        </p:tav>
                                      </p:tavLst>
                                    </p:anim>
                                    <p:anim calcmode="lin" valueType="num">
                                      <p:cBhvr>
                                        <p:cTn id="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by="(-#ppt_w*2)" calcmode="lin" valueType="num">
                                      <p:cBhvr rctx="PPT">
                                        <p:cTn id="16" dur="125" autoRev="1" fill="hold">
                                          <p:stCondLst>
                                            <p:cond delay="0"/>
                                          </p:stCondLst>
                                        </p:cTn>
                                        <p:tgtEl>
                                          <p:spTgt spid="6"/>
                                        </p:tgtEl>
                                        <p:attrNameLst>
                                          <p:attrName>ppt_w</p:attrName>
                                        </p:attrNameLst>
                                      </p:cBhvr>
                                    </p:anim>
                                    <p:anim by="(#ppt_w*0.50)" calcmode="lin" valueType="num">
                                      <p:cBhvr>
                                        <p:cTn id="17" dur="125" decel="50000" autoRev="1" fill="hold">
                                          <p:stCondLst>
                                            <p:cond delay="0"/>
                                          </p:stCondLst>
                                        </p:cTn>
                                        <p:tgtEl>
                                          <p:spTgt spid="6"/>
                                        </p:tgtEl>
                                        <p:attrNameLst>
                                          <p:attrName>ppt_x</p:attrName>
                                        </p:attrNameLst>
                                      </p:cBhvr>
                                    </p:anim>
                                    <p:anim from="(-#ppt_h/2)" to="(#ppt_y)" calcmode="lin" valueType="num">
                                      <p:cBhvr>
                                        <p:cTn id="18" dur="250" fill="hold">
                                          <p:stCondLst>
                                            <p:cond delay="0"/>
                                          </p:stCondLst>
                                        </p:cTn>
                                        <p:tgtEl>
                                          <p:spTgt spid="6"/>
                                        </p:tgtEl>
                                        <p:attrNameLst>
                                          <p:attrName>ppt_y</p:attrName>
                                        </p:attrNameLst>
                                      </p:cBhvr>
                                    </p:anim>
                                    <p:animRot by="21600000">
                                      <p:cBhvr>
                                        <p:cTn id="19" dur="250" fill="hold">
                                          <p:stCondLst>
                                            <p:cond delay="0"/>
                                          </p:stCondLst>
                                        </p:cTn>
                                        <p:tgtEl>
                                          <p:spTgt spid="6"/>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set>
                                      <p:cBhvr>
                                        <p:cTn id="24" dur="114" fill="hold">
                                          <p:stCondLst>
                                            <p:cond delay="0"/>
                                          </p:stCondLst>
                                        </p:cTn>
                                        <p:tgtEl>
                                          <p:spTgt spid="7"/>
                                        </p:tgtEl>
                                        <p:attrNameLst>
                                          <p:attrName>style.rotation</p:attrName>
                                        </p:attrNameLst>
                                      </p:cBhvr>
                                      <p:to>
                                        <p:strVal val="-45.0"/>
                                      </p:to>
                                    </p:set>
                                    <p:anim calcmode="lin" valueType="num">
                                      <p:cBhvr>
                                        <p:cTn id="25" dur="114" fill="hold">
                                          <p:stCondLst>
                                            <p:cond delay="114"/>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6" dur="114"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7" dur="39" decel="50000" autoRev="1" fill="hold">
                                          <p:stCondLst>
                                            <p:cond delay="114"/>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8" dur="34" fill="hold">
                                          <p:stCondLst>
                                            <p:cond delay="216"/>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4714F3AA-624B-46E5-96B9-87EA55D67391}"/>
              </a:ext>
            </a:extLst>
          </p:cNvPr>
          <p:cNvSpPr/>
          <p:nvPr/>
        </p:nvSpPr>
        <p:spPr>
          <a:xfrm>
            <a:off x="1597431" y="898692"/>
            <a:ext cx="8739265" cy="1015663"/>
          </a:xfrm>
          <a:prstGeom prst="rect">
            <a:avLst/>
          </a:prstGeom>
        </p:spPr>
        <p:txBody>
          <a:bodyPr wrap="square">
            <a:spAutoFit/>
          </a:bodyPr>
          <a:lstStyle/>
          <a:p>
            <a:pPr algn="ctr"/>
            <a:r>
              <a:rPr lang="en-US" sz="2000" i="1" dirty="0">
                <a:solidFill>
                  <a:schemeClr val="bg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hearken to the Lord’s warnings, then we will be accepted by Him. If we hearken to the Lord’s warnings, then we can avoid sin and the consequences of sin.</a:t>
            </a:r>
          </a:p>
        </p:txBody>
      </p:sp>
      <p:sp>
        <p:nvSpPr>
          <p:cNvPr id="4" name="Rectangle 3">
            <a:extLst>
              <a:ext uri="{FF2B5EF4-FFF2-40B4-BE49-F238E27FC236}">
                <a16:creationId xmlns:a16="http://schemas.microsoft.com/office/drawing/2014/main" id="{11491ABF-C7CC-4EBF-9863-1784FFA23811}"/>
              </a:ext>
            </a:extLst>
          </p:cNvPr>
          <p:cNvSpPr/>
          <p:nvPr/>
        </p:nvSpPr>
        <p:spPr>
          <a:xfrm>
            <a:off x="1814787" y="2406619"/>
            <a:ext cx="8304551" cy="1015663"/>
          </a:xfrm>
          <a:prstGeom prst="rect">
            <a:avLst/>
          </a:prstGeom>
        </p:spPr>
        <p:txBody>
          <a:bodyPr wrap="square">
            <a:spAutoFit/>
          </a:bodyPr>
          <a:lstStyle/>
          <a:p>
            <a:pPr algn="ctr"/>
            <a:r>
              <a:rPr lang="en-US" sz="2000" i="1" dirty="0">
                <a:solidFill>
                  <a:schemeClr val="bg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hearken to Satan’s temptations, our sins will be known by the Lord. If we hearken to Satan’s temptations, we will eventually suffer the consequences of our sins.</a:t>
            </a:r>
          </a:p>
        </p:txBody>
      </p:sp>
      <p:sp>
        <p:nvSpPr>
          <p:cNvPr id="5" name="Rectangle 4">
            <a:extLst>
              <a:ext uri="{FF2B5EF4-FFF2-40B4-BE49-F238E27FC236}">
                <a16:creationId xmlns:a16="http://schemas.microsoft.com/office/drawing/2014/main" id="{C995B790-CF15-4A47-B947-330D45C5D84A}"/>
              </a:ext>
            </a:extLst>
          </p:cNvPr>
          <p:cNvSpPr/>
          <p:nvPr/>
        </p:nvSpPr>
        <p:spPr>
          <a:xfrm>
            <a:off x="1814787" y="3729880"/>
            <a:ext cx="5557932"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Why are these principles important for us today?</a:t>
            </a:r>
          </a:p>
        </p:txBody>
      </p:sp>
      <p:sp>
        <p:nvSpPr>
          <p:cNvPr id="6" name="Rectangle 5">
            <a:extLst>
              <a:ext uri="{FF2B5EF4-FFF2-40B4-BE49-F238E27FC236}">
                <a16:creationId xmlns:a16="http://schemas.microsoft.com/office/drawing/2014/main" id="{A3327DAD-DF94-4B97-BB02-7DAA88B0A082}"/>
              </a:ext>
            </a:extLst>
          </p:cNvPr>
          <p:cNvSpPr/>
          <p:nvPr/>
        </p:nvSpPr>
        <p:spPr>
          <a:xfrm>
            <a:off x="1814786" y="-478629"/>
            <a:ext cx="8123693" cy="369332"/>
          </a:xfrm>
          <a:prstGeom prst="rect">
            <a:avLst/>
          </a:prstGeom>
        </p:spPr>
        <p:txBody>
          <a:bodyPr wrap="square">
            <a:spAutoFit/>
          </a:bodyPr>
          <a:lstStyle/>
          <a:p>
            <a:pPr algn="just"/>
            <a:r>
              <a:rPr lang="en-US" b="1" dirty="0">
                <a:solidFill>
                  <a:schemeClr val="bg1">
                    <a:lumMod val="85000"/>
                    <a:lumOff val="15000"/>
                  </a:schemeClr>
                </a:solidFill>
                <a:latin typeface="Arial" panose="020B0604020202020204" pitchFamily="34" charset="0"/>
                <a:cs typeface="Arial" panose="020B0604020202020204" pitchFamily="34" charset="0"/>
              </a:rPr>
              <a:t>When have you witnessed the truthfulness of one of these principles?</a:t>
            </a:r>
          </a:p>
        </p:txBody>
      </p:sp>
      <p:sp>
        <p:nvSpPr>
          <p:cNvPr id="7" name="Rectangle 6">
            <a:extLst>
              <a:ext uri="{FF2B5EF4-FFF2-40B4-BE49-F238E27FC236}">
                <a16:creationId xmlns:a16="http://schemas.microsoft.com/office/drawing/2014/main" id="{D2072641-7A05-4635-A42E-42F4859AA1DA}"/>
              </a:ext>
            </a:extLst>
          </p:cNvPr>
          <p:cNvSpPr/>
          <p:nvPr/>
        </p:nvSpPr>
        <p:spPr>
          <a:xfrm>
            <a:off x="1814786" y="4761330"/>
            <a:ext cx="6545382" cy="369332"/>
          </a:xfrm>
          <a:prstGeom prst="rect">
            <a:avLst/>
          </a:prstGeom>
        </p:spPr>
        <p:txBody>
          <a:bodyPr wrap="none">
            <a:spAutoFit/>
          </a:bodyPr>
          <a:lstStyle/>
          <a:p>
            <a:r>
              <a:rPr lang="en-US" b="1" dirty="0">
                <a:solidFill>
                  <a:schemeClr val="bg1">
                    <a:lumMod val="85000"/>
                    <a:lumOff val="15000"/>
                  </a:schemeClr>
                </a:solidFill>
                <a:latin typeface="Arial" panose="020B0604020202020204" pitchFamily="34" charset="0"/>
                <a:cs typeface="Arial" panose="020B0604020202020204" pitchFamily="34" charset="0"/>
              </a:rPr>
              <a:t>How can believing these principles influence our actions?</a:t>
            </a:r>
          </a:p>
        </p:txBody>
      </p:sp>
    </p:spTree>
    <p:extLst>
      <p:ext uri="{BB962C8B-B14F-4D97-AF65-F5344CB8AC3E}">
        <p14:creationId xmlns:p14="http://schemas.microsoft.com/office/powerpoint/2010/main" val="122705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58" presetClass="path" presetSubtype="0" accel="50000" decel="50000" fill="hold" grpId="0" nodeType="clickEffect">
                                  <p:stCondLst>
                                    <p:cond delay="0"/>
                                  </p:stCondLst>
                                  <p:childTnLst>
                                    <p:animMotion origin="layout" path="M 0.0013 4.07407E-6 L 0.04024 0.18402 C 0.04896 0.22268 0.05404 0.28078 0.05404 0.3412 C 0.05404 0.40995 0.04896 0.46481 0.04024 0.50347 L 0.0013 0.68773 " pathEditMode="relative" rAng="0" ptsTypes="AAAAA">
                                      <p:cBhvr>
                                        <p:cTn id="27" dur="2000" fill="hold"/>
                                        <p:tgtEl>
                                          <p:spTgt spid="6"/>
                                        </p:tgtEl>
                                        <p:attrNameLst>
                                          <p:attrName>ppt_x</p:attrName>
                                          <p:attrName>ppt_y</p:attrName>
                                        </p:attrNameLst>
                                      </p:cBhvr>
                                      <p:rCtr x="2630" y="34375"/>
                                    </p:animMotion>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2">
                    <a:lumMod val="75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12</a:t>
            </a:r>
          </a:p>
        </p:txBody>
      </p:sp>
      <p:sp>
        <p:nvSpPr>
          <p:cNvPr id="2" name="Rectangle 1">
            <a:extLst>
              <a:ext uri="{FF2B5EF4-FFF2-40B4-BE49-F238E27FC236}">
                <a16:creationId xmlns:a16="http://schemas.microsoft.com/office/drawing/2014/main" id="{426E9FC9-69C3-40EC-8A7A-0720FD0508DF}"/>
              </a:ext>
            </a:extLst>
          </p:cNvPr>
          <p:cNvSpPr/>
          <p:nvPr/>
        </p:nvSpPr>
        <p:spPr>
          <a:xfrm>
            <a:off x="2107971" y="2828835"/>
            <a:ext cx="8265221" cy="1200329"/>
          </a:xfrm>
          <a:prstGeom prst="rect">
            <a:avLst/>
          </a:prstGeom>
        </p:spPr>
        <p:txBody>
          <a:bodyPr wrap="square">
            <a:spAutoFit/>
          </a:bodyPr>
          <a:lstStyle/>
          <a:p>
            <a:pPr algn="ctr" fontAlgn="base"/>
            <a:r>
              <a:rPr lang="en-US" sz="3600" b="1" dirty="0">
                <a:solidFill>
                  <a:schemeClr val="bg1">
                    <a:lumMod val="85000"/>
                    <a:lumOff val="15000"/>
                  </a:schemeClr>
                </a:solidFill>
                <a:latin typeface="Lucida Console" panose="020B0609040504020204" pitchFamily="49" charset="0"/>
              </a:rPr>
              <a:t>“Wickedness spreads among the descendants of Adam and Eve”</a:t>
            </a:r>
            <a:endParaRPr lang="en-US" sz="3600" b="1" dirty="0">
              <a:solidFill>
                <a:schemeClr val="bg1">
                  <a:lumMod val="85000"/>
                  <a:lumOff val="15000"/>
                </a:schemeClr>
              </a:solidFill>
              <a:effectLst/>
              <a:latin typeface="Lucida Console" panose="020B0609040504020204" pitchFamily="49" charset="0"/>
            </a:endParaRPr>
          </a:p>
        </p:txBody>
      </p:sp>
      <p:sp>
        <p:nvSpPr>
          <p:cNvPr id="4" name="Rectangle 3">
            <a:extLst>
              <a:ext uri="{FF2B5EF4-FFF2-40B4-BE49-F238E27FC236}">
                <a16:creationId xmlns:a16="http://schemas.microsoft.com/office/drawing/2014/main" id="{4F14422C-4F08-4A5B-8DB1-EC971C226291}"/>
              </a:ext>
            </a:extLst>
          </p:cNvPr>
          <p:cNvSpPr/>
          <p:nvPr/>
        </p:nvSpPr>
        <p:spPr>
          <a:xfrm>
            <a:off x="1167944" y="779683"/>
            <a:ext cx="1936749" cy="400110"/>
          </a:xfrm>
          <a:prstGeom prst="rect">
            <a:avLst/>
          </a:prstGeom>
        </p:spPr>
        <p:txBody>
          <a:bodyPr wrap="none">
            <a:spAutoFit/>
          </a:bodyPr>
          <a:lstStyle/>
          <a:p>
            <a:pPr fontAlgn="base"/>
            <a:r>
              <a:rPr lang="en-US" sz="2000" b="1" dirty="0">
                <a:solidFill>
                  <a:schemeClr val="bg1">
                    <a:lumMod val="85000"/>
                    <a:lumOff val="15000"/>
                  </a:schemeClr>
                </a:solidFill>
                <a:latin typeface="Arial" panose="020B0604020202020204" pitchFamily="34" charset="0"/>
                <a:cs typeface="Arial" panose="020B0604020202020204" pitchFamily="34" charset="0"/>
              </a:rPr>
              <a:t>Moses 5:42-59</a:t>
            </a:r>
            <a:endParaRPr lang="en-US" sz="2000" b="1" dirty="0">
              <a:solidFill>
                <a:schemeClr val="bg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00138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TotalTime>
  <Words>1059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Ebrima</vt:lpstr>
      <vt:lpstr>Lucida Console</vt:lpstr>
      <vt:lpstr>Microsoft Tai Le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3631</cp:revision>
  <dcterms:created xsi:type="dcterms:W3CDTF">2018-08-29T04:26:39Z</dcterms:created>
  <dcterms:modified xsi:type="dcterms:W3CDTF">2022-01-20T17:46:26Z</dcterms:modified>
</cp:coreProperties>
</file>