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5768" r:id="rId1"/>
  </p:sldMasterIdLst>
  <p:notesMasterIdLst>
    <p:notesMasterId r:id="rId18"/>
  </p:notesMasterIdLst>
  <p:sldIdLst>
    <p:sldId id="296" r:id="rId2"/>
    <p:sldId id="377" r:id="rId3"/>
    <p:sldId id="378" r:id="rId4"/>
    <p:sldId id="379" r:id="rId5"/>
    <p:sldId id="380" r:id="rId6"/>
    <p:sldId id="381" r:id="rId7"/>
    <p:sldId id="382" r:id="rId8"/>
    <p:sldId id="383" r:id="rId9"/>
    <p:sldId id="384" r:id="rId10"/>
    <p:sldId id="385" r:id="rId11"/>
    <p:sldId id="386" r:id="rId12"/>
    <p:sldId id="387" r:id="rId13"/>
    <p:sldId id="388" r:id="rId14"/>
    <p:sldId id="389" r:id="rId15"/>
    <p:sldId id="391" r:id="rId16"/>
    <p:sldId id="390"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nald Esquerra" initials="RE" lastIdx="2" clrIdx="0">
    <p:extLst>
      <p:ext uri="{19B8F6BF-5375-455C-9EA6-DF929625EA0E}">
        <p15:presenceInfo xmlns:p15="http://schemas.microsoft.com/office/powerpoint/2012/main" userId="cdeda1aeaf90b9f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E6E6E6"/>
    <a:srgbClr val="A7897B"/>
    <a:srgbClr val="D88028"/>
    <a:srgbClr val="B9DF63"/>
    <a:srgbClr val="FFD757"/>
    <a:srgbClr val="B9B93A"/>
    <a:srgbClr val="333399"/>
    <a:srgbClr val="D6E513"/>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26" autoAdjust="0"/>
    <p:restoredTop sz="94660"/>
  </p:normalViewPr>
  <p:slideViewPr>
    <p:cSldViewPr snapToGrid="0">
      <p:cViewPr varScale="1">
        <p:scale>
          <a:sx n="80" d="100"/>
          <a:sy n="80" d="100"/>
        </p:scale>
        <p:origin x="48" y="58"/>
      </p:cViewPr>
      <p:guideLst/>
    </p:cSldViewPr>
  </p:slideViewPr>
  <p:notesTextViewPr>
    <p:cViewPr>
      <p:scale>
        <a:sx n="1" d="1"/>
        <a:sy n="1" d="1"/>
      </p:scale>
      <p:origin x="0" y="0"/>
    </p:cViewPr>
  </p:notesTextViewPr>
  <p:notesViewPr>
    <p:cSldViewPr snapToGrid="0">
      <p:cViewPr varScale="1">
        <p:scale>
          <a:sx n="55" d="100"/>
          <a:sy n="55" d="100"/>
        </p:scale>
        <p:origin x="2880"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18E6F4-4A24-4637-903E-B0B1742766B0}" type="datetimeFigureOut">
              <a:rPr lang="en-US" smtClean="0"/>
              <a:t>1/20/2022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2F80BE-C61D-4FF6-A9D6-85F634C9F475}" type="slidenum">
              <a:rPr lang="en-US" smtClean="0"/>
              <a:t>‹#›</a:t>
            </a:fld>
            <a:endParaRPr lang="en-US" dirty="0"/>
          </a:p>
        </p:txBody>
      </p:sp>
    </p:spTree>
    <p:extLst>
      <p:ext uri="{BB962C8B-B14F-4D97-AF65-F5344CB8AC3E}">
        <p14:creationId xmlns:p14="http://schemas.microsoft.com/office/powerpoint/2010/main" val="37851771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tx2">
                  <a:lumMod val="75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75640873-EF0B-4AC7-AF11-57FEBA4985EA}" type="datetimeFigureOut">
              <a:rPr lang="en-US" smtClean="0"/>
              <a:t>1/20/2022</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5503591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8685842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162944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2003976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8570887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6196081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636628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1426927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42360032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6816057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4960983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151439021"/>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158374182"/>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1390488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3168326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01989192"/>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3820638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www.madrimasd.org/blogs/universo/2010/02/21/135460"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alphaModFix amt="36000"/>
            <a:lum/>
            <a:extLst>
              <a:ext uri="{837473B0-CC2E-450A-ABE3-18F120FF3D39}">
                <a1611:picAttrSrcUrl xmlns:a1611="http://schemas.microsoft.com/office/drawing/2016/11/main" r:id="rId20"/>
              </a:ext>
            </a:extLst>
          </a:blip>
          <a:srcRect/>
          <a:stretch>
            <a:fillRect t="-16000" b="-16000"/>
          </a:stretch>
        </a:blipFill>
        <a:effectLst/>
      </p:bgPr>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21">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Group 7"/>
          <p:cNvGrpSpPr/>
          <p:nvPr/>
        </p:nvGrpSpPr>
        <p:grpSpPr>
          <a:xfrm>
            <a:off x="-14288" y="0"/>
            <a:ext cx="12053888" cy="6858001"/>
            <a:chOff x="-14288" y="0"/>
            <a:chExt cx="12053888" cy="6858001"/>
          </a:xfrm>
          <a:gradFill flip="none" rotWithShape="1">
            <a:gsLst>
              <a:gs pos="0">
                <a:schemeClr val="tx2"/>
              </a:gs>
              <a:gs pos="100000">
                <a:schemeClr val="tx2">
                  <a:lumMod val="50000"/>
                </a:schemeClr>
              </a:gs>
            </a:gsLst>
            <a:lin ang="5400000" scaled="0"/>
            <a:tileRect/>
          </a:gradFill>
        </p:grpSpPr>
        <p:grpSp>
          <p:nvGrpSpPr>
            <p:cNvPr id="9" name="Group 8"/>
            <p:cNvGrpSpPr/>
            <p:nvPr/>
          </p:nvGrpSpPr>
          <p:grpSpPr>
            <a:xfrm>
              <a:off x="-14288" y="0"/>
              <a:ext cx="1220788" cy="6858001"/>
              <a:chOff x="-14288" y="0"/>
              <a:chExt cx="1220788" cy="6858001"/>
            </a:xfrm>
            <a:grp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p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75640873-EF0B-4AC7-AF11-57FEBA4985EA}" type="datetimeFigureOut">
              <a:rPr lang="en-US" smtClean="0"/>
              <a:t>1/20/2022</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2B93B05A-D8BA-4E04-8927-7D3B765C5B2D}" type="slidenum">
              <a:rPr lang="en-US" smtClean="0"/>
              <a:t>‹#›</a:t>
            </a:fld>
            <a:endParaRPr lang="en-US" dirty="0"/>
          </a:p>
        </p:txBody>
      </p:sp>
    </p:spTree>
    <p:extLst>
      <p:ext uri="{BB962C8B-B14F-4D97-AF65-F5344CB8AC3E}">
        <p14:creationId xmlns:p14="http://schemas.microsoft.com/office/powerpoint/2010/main" val="2354548338"/>
      </p:ext>
    </p:extLst>
  </p:cSld>
  <p:clrMap bg1="dk1" tx1="lt1" bg2="dk2" tx2="lt2" accent1="accent1" accent2="accent2" accent3="accent3" accent4="accent4" accent5="accent5" accent6="accent6" hlink="hlink" folHlink="folHlink"/>
  <p:sldLayoutIdLst>
    <p:sldLayoutId id="2147485769" r:id="rId1"/>
    <p:sldLayoutId id="2147485770" r:id="rId2"/>
    <p:sldLayoutId id="2147485771" r:id="rId3"/>
    <p:sldLayoutId id="2147485772" r:id="rId4"/>
    <p:sldLayoutId id="2147485773" r:id="rId5"/>
    <p:sldLayoutId id="2147485774" r:id="rId6"/>
    <p:sldLayoutId id="2147485775" r:id="rId7"/>
    <p:sldLayoutId id="2147485776" r:id="rId8"/>
    <p:sldLayoutId id="2147485777" r:id="rId9"/>
    <p:sldLayoutId id="2147485778" r:id="rId10"/>
    <p:sldLayoutId id="2147485779" r:id="rId11"/>
    <p:sldLayoutId id="2147485780" r:id="rId12"/>
    <p:sldLayoutId id="2147485781" r:id="rId13"/>
    <p:sldLayoutId id="2147485782" r:id="rId14"/>
    <p:sldLayoutId id="2147485783" r:id="rId15"/>
    <p:sldLayoutId id="2147485784" r:id="rId16"/>
    <p:sldLayoutId id="2147485785"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1.xml"/><Relationship Id="rId1" Type="http://schemas.openxmlformats.org/officeDocument/2006/relationships/video" Target="https://www.youtube.com/embed/EV4kjMTdhMw"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0561AD48-C1FF-4315-91C1-654541E58BDD}"/>
              </a:ext>
            </a:extLst>
          </p:cNvPr>
          <p:cNvSpPr txBox="1"/>
          <p:nvPr/>
        </p:nvSpPr>
        <p:spPr>
          <a:xfrm>
            <a:off x="7328454" y="2914759"/>
            <a:ext cx="3657600" cy="830997"/>
          </a:xfrm>
          <a:prstGeom prst="rect">
            <a:avLst/>
          </a:prstGeom>
          <a:noFill/>
        </p:spPr>
        <p:txBody>
          <a:bodyPr wrap="square" rtlCol="0">
            <a:spAutoFit/>
          </a:bodyPr>
          <a:lstStyle/>
          <a:p>
            <a:pPr algn="ctr"/>
            <a:r>
              <a:rPr lang="en-US" sz="4800" b="1" dirty="0">
                <a:solidFill>
                  <a:schemeClr val="bg2">
                    <a:lumMod val="75000"/>
                  </a:schemeClr>
                </a:solidFill>
                <a:effectLst>
                  <a:outerShdw blurRad="38100" dist="38100" dir="2700000" algn="tl">
                    <a:srgbClr val="000000">
                      <a:alpha val="43137"/>
                    </a:srgbClr>
                  </a:outerShdw>
                </a:effectLst>
                <a:latin typeface="Ebrima" panose="02000000000000000000" pitchFamily="2" charset="0"/>
                <a:ea typeface="Ebrima" panose="02000000000000000000" pitchFamily="2" charset="0"/>
                <a:cs typeface="Ebrima" panose="02000000000000000000" pitchFamily="2" charset="0"/>
              </a:rPr>
              <a:t>SEMINARY</a:t>
            </a:r>
          </a:p>
        </p:txBody>
      </p:sp>
      <p:pic>
        <p:nvPicPr>
          <p:cNvPr id="1026" name="Picture 2" descr="Imagen relacionada">
            <a:extLst>
              <a:ext uri="{FF2B5EF4-FFF2-40B4-BE49-F238E27FC236}">
                <a16:creationId xmlns:a16="http://schemas.microsoft.com/office/drawing/2014/main" id="{95994769-E07E-4BCC-9093-02228E6DA4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268281"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6CD9B082-3804-4B27-8DBC-DC12E98C296E}"/>
              </a:ext>
            </a:extLst>
          </p:cNvPr>
          <p:cNvSpPr/>
          <p:nvPr/>
        </p:nvSpPr>
        <p:spPr>
          <a:xfrm>
            <a:off x="0" y="5082725"/>
            <a:ext cx="6268281" cy="1050789"/>
          </a:xfrm>
          <a:prstGeom prst="rect">
            <a:avLst/>
          </a:prstGeom>
          <a:solidFill>
            <a:srgbClr val="FFD75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0453D80-1807-47DD-9F91-3E3FDD322FB6}"/>
              </a:ext>
            </a:extLst>
          </p:cNvPr>
          <p:cNvSpPr txBox="1"/>
          <p:nvPr/>
        </p:nvSpPr>
        <p:spPr>
          <a:xfrm>
            <a:off x="2073967" y="5377286"/>
            <a:ext cx="2120346" cy="461665"/>
          </a:xfrm>
          <a:prstGeom prst="rect">
            <a:avLst/>
          </a:prstGeom>
          <a:noFill/>
        </p:spPr>
        <p:txBody>
          <a:bodyPr wrap="square" rtlCol="0">
            <a:spAutoFit/>
          </a:bodyPr>
          <a:lstStyle/>
          <a:p>
            <a:r>
              <a:rPr lang="en-US" sz="2400" b="1" dirty="0">
                <a:solidFill>
                  <a:schemeClr val="bg2">
                    <a:lumMod val="10000"/>
                  </a:schemeClr>
                </a:solidFill>
              </a:rPr>
              <a:t>Old Testament</a:t>
            </a:r>
          </a:p>
        </p:txBody>
      </p:sp>
    </p:spTree>
    <p:extLst>
      <p:ext uri="{BB962C8B-B14F-4D97-AF65-F5344CB8AC3E}">
        <p14:creationId xmlns:p14="http://schemas.microsoft.com/office/powerpoint/2010/main" val="1366171026"/>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696771F-83CF-4C97-8E17-FD279B85661C}"/>
              </a:ext>
            </a:extLst>
          </p:cNvPr>
          <p:cNvSpPr/>
          <p:nvPr/>
        </p:nvSpPr>
        <p:spPr>
          <a:xfrm>
            <a:off x="1350498" y="701015"/>
            <a:ext cx="1538992" cy="84636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C70AFD80-3EFA-4FA6-AC6D-7F62D4108547}"/>
              </a:ext>
            </a:extLst>
          </p:cNvPr>
          <p:cNvSpPr/>
          <p:nvPr/>
        </p:nvSpPr>
        <p:spPr>
          <a:xfrm>
            <a:off x="1350498" y="1152939"/>
            <a:ext cx="9356035" cy="746511"/>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rgbClr val="002060"/>
                </a:solidFill>
                <a:effectLst>
                  <a:outerShdw blurRad="38100" dist="38100" dir="2700000" algn="tl">
                    <a:srgbClr val="000000">
                      <a:alpha val="43137"/>
                    </a:srgbClr>
                  </a:outerShdw>
                </a:effectLst>
                <a:latin typeface="Microsoft Tai Le" panose="020B0502040204020203" pitchFamily="34" charset="0"/>
                <a:ea typeface="MS PMincho" panose="02020600040205080304" pitchFamily="18" charset="-128"/>
                <a:cs typeface="Microsoft Tai Le" panose="020B0502040204020203" pitchFamily="34" charset="0"/>
              </a:rPr>
              <a:t>LESSON 13</a:t>
            </a:r>
          </a:p>
        </p:txBody>
      </p:sp>
      <p:sp>
        <p:nvSpPr>
          <p:cNvPr id="5" name="Rectangle 4">
            <a:extLst>
              <a:ext uri="{FF2B5EF4-FFF2-40B4-BE49-F238E27FC236}">
                <a16:creationId xmlns:a16="http://schemas.microsoft.com/office/drawing/2014/main" id="{004047D0-ADB6-4F55-8969-F6E6C2CF0197}"/>
              </a:ext>
            </a:extLst>
          </p:cNvPr>
          <p:cNvSpPr/>
          <p:nvPr/>
        </p:nvSpPr>
        <p:spPr>
          <a:xfrm>
            <a:off x="1350498" y="1152939"/>
            <a:ext cx="9356035" cy="646331"/>
          </a:xfrm>
          <a:prstGeom prst="rect">
            <a:avLst/>
          </a:prstGeom>
        </p:spPr>
        <p:txBody>
          <a:bodyPr wrap="square">
            <a:spAutoFit/>
          </a:bodyPr>
          <a:lstStyle/>
          <a:p>
            <a:pPr algn="just"/>
            <a:r>
              <a:rPr lang="en-US" dirty="0">
                <a:solidFill>
                  <a:schemeClr val="bg1"/>
                </a:solidFill>
                <a:latin typeface="Arial" panose="020B0604020202020204" pitchFamily="34" charset="0"/>
                <a:cs typeface="Arial" panose="020B0604020202020204" pitchFamily="34" charset="0"/>
              </a:rPr>
              <a:t>And then the angel spake, saying: This thing is a similitude of the sacrifice of the Only Begotten of the Father, which is full of grace and truth.</a:t>
            </a:r>
          </a:p>
        </p:txBody>
      </p:sp>
      <p:sp>
        <p:nvSpPr>
          <p:cNvPr id="6" name="TextBox 5">
            <a:extLst>
              <a:ext uri="{FF2B5EF4-FFF2-40B4-BE49-F238E27FC236}">
                <a16:creationId xmlns:a16="http://schemas.microsoft.com/office/drawing/2014/main" id="{1EA318B9-6437-44AA-84DE-3FED93F6D571}"/>
              </a:ext>
            </a:extLst>
          </p:cNvPr>
          <p:cNvSpPr txBox="1"/>
          <p:nvPr/>
        </p:nvSpPr>
        <p:spPr>
          <a:xfrm>
            <a:off x="1469816" y="783607"/>
            <a:ext cx="1300356" cy="369332"/>
          </a:xfrm>
          <a:prstGeom prst="rect">
            <a:avLst/>
          </a:prstGeom>
          <a:noFill/>
        </p:spPr>
        <p:txBody>
          <a:bodyPr wrap="none" rtlCol="0">
            <a:spAutoFit/>
          </a:bodyPr>
          <a:lstStyle/>
          <a:p>
            <a:r>
              <a:rPr lang="en-US" b="1" dirty="0">
                <a:solidFill>
                  <a:schemeClr val="bg1"/>
                </a:solidFill>
                <a:latin typeface="Arial" panose="020B0604020202020204" pitchFamily="34" charset="0"/>
                <a:cs typeface="Arial" panose="020B0604020202020204" pitchFamily="34" charset="0"/>
              </a:rPr>
              <a:t>Moses 5:7</a:t>
            </a:r>
          </a:p>
        </p:txBody>
      </p:sp>
      <p:sp>
        <p:nvSpPr>
          <p:cNvPr id="7" name="Rectangle 6">
            <a:extLst>
              <a:ext uri="{FF2B5EF4-FFF2-40B4-BE49-F238E27FC236}">
                <a16:creationId xmlns:a16="http://schemas.microsoft.com/office/drawing/2014/main" id="{EA342C34-B534-4112-A25A-B416D1DA4D1C}"/>
              </a:ext>
            </a:extLst>
          </p:cNvPr>
          <p:cNvSpPr/>
          <p:nvPr/>
        </p:nvSpPr>
        <p:spPr>
          <a:xfrm>
            <a:off x="1350498" y="2176449"/>
            <a:ext cx="5332422"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do you think the word </a:t>
            </a:r>
            <a:r>
              <a:rPr lang="en-US" b="1" i="1" dirty="0">
                <a:solidFill>
                  <a:schemeClr val="bg1"/>
                </a:solidFill>
                <a:latin typeface="Arial" panose="020B0604020202020204" pitchFamily="34" charset="0"/>
                <a:cs typeface="Arial" panose="020B0604020202020204" pitchFamily="34" charset="0"/>
              </a:rPr>
              <a:t>similitude</a:t>
            </a:r>
            <a:r>
              <a:rPr lang="en-US" b="1" dirty="0">
                <a:solidFill>
                  <a:schemeClr val="bg1"/>
                </a:solidFill>
                <a:latin typeface="Arial" panose="020B0604020202020204" pitchFamily="34" charset="0"/>
                <a:cs typeface="Arial" panose="020B0604020202020204" pitchFamily="34" charset="0"/>
              </a:rPr>
              <a:t> means? </a:t>
            </a:r>
          </a:p>
        </p:txBody>
      </p:sp>
      <p:sp>
        <p:nvSpPr>
          <p:cNvPr id="8" name="Rectangle 7">
            <a:extLst>
              <a:ext uri="{FF2B5EF4-FFF2-40B4-BE49-F238E27FC236}">
                <a16:creationId xmlns:a16="http://schemas.microsoft.com/office/drawing/2014/main" id="{DAF9CA26-9468-4550-A8FC-3991E08E61DA}"/>
              </a:ext>
            </a:extLst>
          </p:cNvPr>
          <p:cNvSpPr/>
          <p:nvPr/>
        </p:nvSpPr>
        <p:spPr>
          <a:xfrm>
            <a:off x="1350497" y="2645961"/>
            <a:ext cx="9356035"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did the Lord want Adam and Eve to understand through the sacrifice of the firstlings of their flocks?</a:t>
            </a:r>
          </a:p>
        </p:txBody>
      </p:sp>
      <p:sp>
        <p:nvSpPr>
          <p:cNvPr id="9" name="Rectangle 8">
            <a:extLst>
              <a:ext uri="{FF2B5EF4-FFF2-40B4-BE49-F238E27FC236}">
                <a16:creationId xmlns:a16="http://schemas.microsoft.com/office/drawing/2014/main" id="{D8F74DA5-63B8-47D4-810B-60AC58E71D0A}"/>
              </a:ext>
            </a:extLst>
          </p:cNvPr>
          <p:cNvSpPr/>
          <p:nvPr/>
        </p:nvSpPr>
        <p:spPr>
          <a:xfrm>
            <a:off x="1350497" y="3364540"/>
            <a:ext cx="9356034"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In what ways were the sacrifices offered by Adam and Eve similar to the sacrifice of Jesus Christ?</a:t>
            </a:r>
          </a:p>
        </p:txBody>
      </p:sp>
    </p:spTree>
    <p:extLst>
      <p:ext uri="{BB962C8B-B14F-4D97-AF65-F5344CB8AC3E}">
        <p14:creationId xmlns:p14="http://schemas.microsoft.com/office/powerpoint/2010/main" val="3727423905"/>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0-#ppt_h/2"/>
                                          </p:val>
                                        </p:tav>
                                        <p:tav tm="100000">
                                          <p:val>
                                            <p:strVal val="#ppt_y"/>
                                          </p:val>
                                        </p:tav>
                                      </p:tavLst>
                                    </p:anim>
                                  </p:childTnLst>
                                </p:cTn>
                              </p:par>
                              <p:par>
                                <p:cTn id="9" presetID="2" presetClass="entr" presetSubtype="3"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1+#ppt_w/2"/>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42"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Diagonal Corners Rounded 5">
            <a:extLst>
              <a:ext uri="{FF2B5EF4-FFF2-40B4-BE49-F238E27FC236}">
                <a16:creationId xmlns:a16="http://schemas.microsoft.com/office/drawing/2014/main" id="{43365984-DA85-49DC-B4F7-362E08DA57E2}"/>
              </a:ext>
            </a:extLst>
          </p:cNvPr>
          <p:cNvSpPr/>
          <p:nvPr/>
        </p:nvSpPr>
        <p:spPr>
          <a:xfrm>
            <a:off x="1073425" y="1281118"/>
            <a:ext cx="9660835" cy="2951509"/>
          </a:xfrm>
          <a:prstGeom prst="round2DiagRect">
            <a:avLst/>
          </a:prstGeom>
          <a:solidFill>
            <a:srgbClr val="FF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rgbClr val="002060"/>
                </a:solidFill>
                <a:effectLst>
                  <a:outerShdw blurRad="38100" dist="38100" dir="2700000" algn="tl">
                    <a:srgbClr val="000000">
                      <a:alpha val="43137"/>
                    </a:srgbClr>
                  </a:outerShdw>
                </a:effectLst>
                <a:latin typeface="Microsoft Tai Le" panose="020B0502040204020203" pitchFamily="34" charset="0"/>
                <a:ea typeface="MS PMincho" panose="02020600040205080304" pitchFamily="18" charset="-128"/>
                <a:cs typeface="Microsoft Tai Le" panose="020B0502040204020203" pitchFamily="34" charset="0"/>
              </a:rPr>
              <a:t>LESSON 11</a:t>
            </a:r>
          </a:p>
        </p:txBody>
      </p:sp>
      <p:sp>
        <p:nvSpPr>
          <p:cNvPr id="2" name="Rectangle 1">
            <a:extLst>
              <a:ext uri="{FF2B5EF4-FFF2-40B4-BE49-F238E27FC236}">
                <a16:creationId xmlns:a16="http://schemas.microsoft.com/office/drawing/2014/main" id="{5C04BCAA-864F-490F-9DD0-5AC40596151D}"/>
              </a:ext>
            </a:extLst>
          </p:cNvPr>
          <p:cNvSpPr/>
          <p:nvPr/>
        </p:nvSpPr>
        <p:spPr>
          <a:xfrm>
            <a:off x="2769704" y="1304045"/>
            <a:ext cx="7911548" cy="2862322"/>
          </a:xfrm>
          <a:prstGeom prst="rect">
            <a:avLst/>
          </a:prstGeom>
        </p:spPr>
        <p:txBody>
          <a:bodyPr wrap="square">
            <a:spAutoFit/>
          </a:bodyPr>
          <a:lstStyle/>
          <a:p>
            <a:pPr algn="just" fontAlgn="base"/>
            <a:r>
              <a:rPr lang="en-US" dirty="0">
                <a:solidFill>
                  <a:schemeClr val="bg1"/>
                </a:solidFill>
                <a:latin typeface="Arial" panose="020B0604020202020204" pitchFamily="34" charset="0"/>
                <a:cs typeface="Arial" panose="020B0604020202020204" pitchFamily="34" charset="0"/>
              </a:rPr>
              <a:t>“Certainly, the shedding of the blood of a beast could be beneficial to no man, except it was done in imitation, or as a type, or explanation of what was to be offered through the gift of God Himself—and this performance done with an eye looking forward in faith on the power of that great Sacrifice for a remission of sins. …</a:t>
            </a:r>
          </a:p>
          <a:p>
            <a:pPr algn="just" fontAlgn="base"/>
            <a:r>
              <a:rPr lang="en-US" dirty="0">
                <a:solidFill>
                  <a:schemeClr val="bg1"/>
                </a:solidFill>
                <a:latin typeface="Arial" panose="020B0604020202020204" pitchFamily="34" charset="0"/>
                <a:cs typeface="Arial" panose="020B0604020202020204" pitchFamily="34" charset="0"/>
              </a:rPr>
              <a:t>“… We conclude that whenever the Lord revealed Himself to men in ancient days, and commanded them to offer sacrifice to Him, that it was done that they might look forward in faith to the time of His coming, and rely upon the power of that atonement for a remission of their sins” (Joseph Smith, </a:t>
            </a:r>
            <a:r>
              <a:rPr lang="en-US" i="1" dirty="0">
                <a:solidFill>
                  <a:schemeClr val="bg1"/>
                </a:solidFill>
                <a:latin typeface="Arial" panose="020B0604020202020204" pitchFamily="34" charset="0"/>
                <a:cs typeface="Arial" panose="020B0604020202020204" pitchFamily="34" charset="0"/>
              </a:rPr>
              <a:t>Teachings of Presidents of the Church: Joseph Smith</a:t>
            </a:r>
            <a:r>
              <a:rPr lang="en-US" dirty="0">
                <a:solidFill>
                  <a:schemeClr val="bg1"/>
                </a:solidFill>
                <a:latin typeface="Arial" panose="020B0604020202020204" pitchFamily="34" charset="0"/>
                <a:cs typeface="Arial" panose="020B0604020202020204" pitchFamily="34" charset="0"/>
              </a:rPr>
              <a:t> [2007], 48–49).</a:t>
            </a:r>
            <a:endParaRPr lang="en-US" b="0" i="0" dirty="0">
              <a:solidFill>
                <a:schemeClr val="bg1"/>
              </a:solidFill>
              <a:effectLst/>
              <a:latin typeface="Arial" panose="020B0604020202020204" pitchFamily="34" charset="0"/>
              <a:cs typeface="Arial" panose="020B0604020202020204" pitchFamily="34" charset="0"/>
            </a:endParaRPr>
          </a:p>
        </p:txBody>
      </p:sp>
      <p:pic>
        <p:nvPicPr>
          <p:cNvPr id="1026" name="Picture 2" descr="Prophet Joseph Smith">
            <a:extLst>
              <a:ext uri="{FF2B5EF4-FFF2-40B4-BE49-F238E27FC236}">
                <a16:creationId xmlns:a16="http://schemas.microsoft.com/office/drawing/2014/main" id="{32CCF293-60E7-4F7E-A12B-6C3F0269724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2209" y="1468381"/>
            <a:ext cx="1497495" cy="199166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29814740-1EEE-44A6-946D-8A23AB1EA947}"/>
              </a:ext>
            </a:extLst>
          </p:cNvPr>
          <p:cNvSpPr txBox="1"/>
          <p:nvPr/>
        </p:nvSpPr>
        <p:spPr>
          <a:xfrm>
            <a:off x="1466156" y="3597764"/>
            <a:ext cx="1109599" cy="430887"/>
          </a:xfrm>
          <a:prstGeom prst="rect">
            <a:avLst/>
          </a:prstGeom>
          <a:noFill/>
        </p:spPr>
        <p:txBody>
          <a:bodyPr wrap="none" rtlCol="0">
            <a:spAutoFit/>
          </a:bodyPr>
          <a:lstStyle/>
          <a:p>
            <a:pPr algn="ctr"/>
            <a:r>
              <a:rPr lang="en-US" sz="1100" b="1" dirty="0">
                <a:solidFill>
                  <a:schemeClr val="bg1"/>
                </a:solidFill>
                <a:latin typeface="Arial" panose="020B0604020202020204" pitchFamily="34" charset="0"/>
                <a:cs typeface="Arial" panose="020B0604020202020204" pitchFamily="34" charset="0"/>
              </a:rPr>
              <a:t>Prophet </a:t>
            </a:r>
          </a:p>
          <a:p>
            <a:pPr algn="ctr"/>
            <a:r>
              <a:rPr lang="en-US" sz="1100" b="1" dirty="0">
                <a:solidFill>
                  <a:schemeClr val="bg1"/>
                </a:solidFill>
                <a:latin typeface="Arial" panose="020B0604020202020204" pitchFamily="34" charset="0"/>
                <a:cs typeface="Arial" panose="020B0604020202020204" pitchFamily="34" charset="0"/>
              </a:rPr>
              <a:t>Joseph Smith</a:t>
            </a:r>
          </a:p>
        </p:txBody>
      </p:sp>
      <p:sp>
        <p:nvSpPr>
          <p:cNvPr id="5" name="Rectangle 4">
            <a:extLst>
              <a:ext uri="{FF2B5EF4-FFF2-40B4-BE49-F238E27FC236}">
                <a16:creationId xmlns:a16="http://schemas.microsoft.com/office/drawing/2014/main" id="{2F284B08-61FE-48CF-9B97-47B1512FF9C7}"/>
              </a:ext>
            </a:extLst>
          </p:cNvPr>
          <p:cNvSpPr/>
          <p:nvPr/>
        </p:nvSpPr>
        <p:spPr>
          <a:xfrm>
            <a:off x="1272209" y="4476787"/>
            <a:ext cx="4814138"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was the purpose of animal sacrifice?</a:t>
            </a:r>
          </a:p>
        </p:txBody>
      </p:sp>
    </p:spTree>
    <p:extLst>
      <p:ext uri="{BB962C8B-B14F-4D97-AF65-F5344CB8AC3E}">
        <p14:creationId xmlns:p14="http://schemas.microsoft.com/office/powerpoint/2010/main" val="27055266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rgbClr val="002060"/>
                </a:solidFill>
                <a:effectLst>
                  <a:outerShdw blurRad="38100" dist="38100" dir="2700000" algn="tl">
                    <a:srgbClr val="000000">
                      <a:alpha val="43137"/>
                    </a:srgbClr>
                  </a:outerShdw>
                </a:effectLst>
                <a:latin typeface="Microsoft Tai Le" panose="020B0502040204020203" pitchFamily="34" charset="0"/>
                <a:ea typeface="MS PMincho" panose="02020600040205080304" pitchFamily="18" charset="-128"/>
                <a:cs typeface="Microsoft Tai Le" panose="020B0502040204020203" pitchFamily="34" charset="0"/>
              </a:rPr>
              <a:t>LESSON 11</a:t>
            </a:r>
          </a:p>
        </p:txBody>
      </p:sp>
      <p:sp>
        <p:nvSpPr>
          <p:cNvPr id="4" name="Rectangle 3">
            <a:extLst>
              <a:ext uri="{FF2B5EF4-FFF2-40B4-BE49-F238E27FC236}">
                <a16:creationId xmlns:a16="http://schemas.microsoft.com/office/drawing/2014/main" id="{F2492BCA-7236-4E6D-B972-F269E36C4C7C}"/>
              </a:ext>
            </a:extLst>
          </p:cNvPr>
          <p:cNvSpPr/>
          <p:nvPr/>
        </p:nvSpPr>
        <p:spPr>
          <a:xfrm>
            <a:off x="1297489" y="833537"/>
            <a:ext cx="1538992" cy="846360"/>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97369C80-108E-44A8-9F7A-B47675905DA9}"/>
              </a:ext>
            </a:extLst>
          </p:cNvPr>
          <p:cNvSpPr/>
          <p:nvPr/>
        </p:nvSpPr>
        <p:spPr>
          <a:xfrm>
            <a:off x="1297489" y="1285461"/>
            <a:ext cx="9356035" cy="746511"/>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F2936A86-B737-4AE5-9B6C-BFCD624BF717}"/>
              </a:ext>
            </a:extLst>
          </p:cNvPr>
          <p:cNvSpPr/>
          <p:nvPr/>
        </p:nvSpPr>
        <p:spPr>
          <a:xfrm>
            <a:off x="1297489" y="1285461"/>
            <a:ext cx="9356035" cy="646331"/>
          </a:xfrm>
          <a:prstGeom prst="rect">
            <a:avLst/>
          </a:prstGeom>
        </p:spPr>
        <p:txBody>
          <a:bodyPr wrap="square">
            <a:spAutoFit/>
          </a:bodyPr>
          <a:lstStyle/>
          <a:p>
            <a:pPr algn="just"/>
            <a:r>
              <a:rPr lang="en-US" dirty="0">
                <a:solidFill>
                  <a:schemeClr val="bg1"/>
                </a:solidFill>
                <a:latin typeface="Arial" panose="020B0604020202020204" pitchFamily="34" charset="0"/>
                <a:cs typeface="Arial" panose="020B0604020202020204" pitchFamily="34" charset="0"/>
              </a:rPr>
              <a:t>Wherefore, thou shalt do all that thou doest in the name of the Son, and thou shalt repent and call upon God in the name of the Son forevermore.</a:t>
            </a:r>
          </a:p>
        </p:txBody>
      </p:sp>
      <p:sp>
        <p:nvSpPr>
          <p:cNvPr id="7" name="TextBox 6">
            <a:extLst>
              <a:ext uri="{FF2B5EF4-FFF2-40B4-BE49-F238E27FC236}">
                <a16:creationId xmlns:a16="http://schemas.microsoft.com/office/drawing/2014/main" id="{1270E665-7B5C-488C-B68A-FB12C28D0FF5}"/>
              </a:ext>
            </a:extLst>
          </p:cNvPr>
          <p:cNvSpPr txBox="1"/>
          <p:nvPr/>
        </p:nvSpPr>
        <p:spPr>
          <a:xfrm>
            <a:off x="1416807" y="916129"/>
            <a:ext cx="1300356" cy="369332"/>
          </a:xfrm>
          <a:prstGeom prst="rect">
            <a:avLst/>
          </a:prstGeom>
          <a:noFill/>
        </p:spPr>
        <p:txBody>
          <a:bodyPr wrap="none" rtlCol="0">
            <a:spAutoFit/>
          </a:bodyPr>
          <a:lstStyle/>
          <a:p>
            <a:r>
              <a:rPr lang="en-US" b="1" dirty="0">
                <a:solidFill>
                  <a:schemeClr val="bg1"/>
                </a:solidFill>
                <a:latin typeface="Arial" panose="020B0604020202020204" pitchFamily="34" charset="0"/>
                <a:cs typeface="Arial" panose="020B0604020202020204" pitchFamily="34" charset="0"/>
              </a:rPr>
              <a:t>Moses 5:8</a:t>
            </a:r>
          </a:p>
        </p:txBody>
      </p:sp>
      <p:sp>
        <p:nvSpPr>
          <p:cNvPr id="2" name="Rectangle 1">
            <a:extLst>
              <a:ext uri="{FF2B5EF4-FFF2-40B4-BE49-F238E27FC236}">
                <a16:creationId xmlns:a16="http://schemas.microsoft.com/office/drawing/2014/main" id="{842C4D75-2020-41A4-A97D-5052B85A0432}"/>
              </a:ext>
            </a:extLst>
          </p:cNvPr>
          <p:cNvSpPr/>
          <p:nvPr/>
        </p:nvSpPr>
        <p:spPr>
          <a:xfrm>
            <a:off x="1179442" y="2164494"/>
            <a:ext cx="7474227"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were Adam and Eve commanded to do “forevermore”?</a:t>
            </a:r>
          </a:p>
        </p:txBody>
      </p:sp>
      <p:sp>
        <p:nvSpPr>
          <p:cNvPr id="8" name="Rectangle 7">
            <a:extLst>
              <a:ext uri="{FF2B5EF4-FFF2-40B4-BE49-F238E27FC236}">
                <a16:creationId xmlns:a16="http://schemas.microsoft.com/office/drawing/2014/main" id="{307096AA-EFEE-4EC9-957E-39D0F038929F}"/>
              </a:ext>
            </a:extLst>
          </p:cNvPr>
          <p:cNvSpPr/>
          <p:nvPr/>
        </p:nvSpPr>
        <p:spPr>
          <a:xfrm>
            <a:off x="2008316" y="3541948"/>
            <a:ext cx="8175367" cy="1938992"/>
          </a:xfrm>
          <a:prstGeom prst="rect">
            <a:avLst/>
          </a:prstGeom>
        </p:spPr>
        <p:txBody>
          <a:bodyPr wrap="square">
            <a:spAutoFit/>
          </a:bodyPr>
          <a:lstStyle/>
          <a:p>
            <a:pPr algn="ctr"/>
            <a:r>
              <a:rPr lang="en-US" sz="2400" dirty="0">
                <a:solidFill>
                  <a:schemeClr val="bg1"/>
                </a:solidFill>
                <a:effectLst>
                  <a:outerShdw blurRad="38100" dist="38100" dir="2700000" algn="tl">
                    <a:srgbClr val="000000">
                      <a:alpha val="43137"/>
                    </a:srgbClr>
                  </a:outerShdw>
                </a:effectLst>
                <a:latin typeface="Bahnschrift Light Condensed" panose="020B0502040204020203" pitchFamily="34" charset="0"/>
              </a:rPr>
              <a:t>“Why are they to call upon God? Is this a social visit? Is it a friendly neighborhood chat? No, this is a call for help from the lone and dreary world. This is a call from the brink of despair. … This is a call from the personal prison of a sinful heart. It is a call for the forgiveness of sins” (Jeffrey R. Holland, “I Stand All Amazed,” </a:t>
            </a:r>
            <a:r>
              <a:rPr lang="en-US" sz="2400" i="1" dirty="0">
                <a:solidFill>
                  <a:schemeClr val="bg1"/>
                </a:solidFill>
                <a:effectLst>
                  <a:outerShdw blurRad="38100" dist="38100" dir="2700000" algn="tl">
                    <a:srgbClr val="000000">
                      <a:alpha val="43137"/>
                    </a:srgbClr>
                  </a:outerShdw>
                </a:effectLst>
                <a:latin typeface="Bahnschrift Light Condensed" panose="020B0502040204020203" pitchFamily="34" charset="0"/>
              </a:rPr>
              <a:t>Ensign,</a:t>
            </a:r>
            <a:r>
              <a:rPr lang="en-US" sz="2400" dirty="0">
                <a:solidFill>
                  <a:schemeClr val="bg1"/>
                </a:solidFill>
                <a:effectLst>
                  <a:outerShdw blurRad="38100" dist="38100" dir="2700000" algn="tl">
                    <a:srgbClr val="000000">
                      <a:alpha val="43137"/>
                    </a:srgbClr>
                  </a:outerShdw>
                </a:effectLst>
                <a:latin typeface="Bahnschrift Light Condensed" panose="020B0502040204020203" pitchFamily="34" charset="0"/>
              </a:rPr>
              <a:t> Aug. 1986, 69).</a:t>
            </a:r>
          </a:p>
        </p:txBody>
      </p:sp>
      <p:sp>
        <p:nvSpPr>
          <p:cNvPr id="9" name="Rectangle 8">
            <a:extLst>
              <a:ext uri="{FF2B5EF4-FFF2-40B4-BE49-F238E27FC236}">
                <a16:creationId xmlns:a16="http://schemas.microsoft.com/office/drawing/2014/main" id="{E1F254DB-9F93-4593-B2E8-66C69F2B92C9}"/>
              </a:ext>
            </a:extLst>
          </p:cNvPr>
          <p:cNvSpPr/>
          <p:nvPr/>
        </p:nvSpPr>
        <p:spPr>
          <a:xfrm>
            <a:off x="1179442" y="3018423"/>
            <a:ext cx="3454792"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Elder Jeffrey R. Holland said:</a:t>
            </a:r>
          </a:p>
        </p:txBody>
      </p:sp>
    </p:spTree>
    <p:extLst>
      <p:ext uri="{BB962C8B-B14F-4D97-AF65-F5344CB8AC3E}">
        <p14:creationId xmlns:p14="http://schemas.microsoft.com/office/powerpoint/2010/main" val="4241237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down)">
                                      <p:cBhvr>
                                        <p:cTn id="11" dur="580">
                                          <p:stCondLst>
                                            <p:cond delay="0"/>
                                          </p:stCondLst>
                                        </p:cTn>
                                        <p:tgtEl>
                                          <p:spTgt spid="9"/>
                                        </p:tgtEl>
                                      </p:cBhvr>
                                    </p:animEffect>
                                    <p:anim calcmode="lin" valueType="num">
                                      <p:cBhvr>
                                        <p:cTn id="12"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17" dur="26">
                                          <p:stCondLst>
                                            <p:cond delay="650"/>
                                          </p:stCondLst>
                                        </p:cTn>
                                        <p:tgtEl>
                                          <p:spTgt spid="9"/>
                                        </p:tgtEl>
                                      </p:cBhvr>
                                      <p:to x="100000" y="60000"/>
                                    </p:animScale>
                                    <p:animScale>
                                      <p:cBhvr>
                                        <p:cTn id="18" dur="166" decel="50000">
                                          <p:stCondLst>
                                            <p:cond delay="676"/>
                                          </p:stCondLst>
                                        </p:cTn>
                                        <p:tgtEl>
                                          <p:spTgt spid="9"/>
                                        </p:tgtEl>
                                      </p:cBhvr>
                                      <p:to x="100000" y="100000"/>
                                    </p:animScale>
                                    <p:animScale>
                                      <p:cBhvr>
                                        <p:cTn id="19" dur="26">
                                          <p:stCondLst>
                                            <p:cond delay="1312"/>
                                          </p:stCondLst>
                                        </p:cTn>
                                        <p:tgtEl>
                                          <p:spTgt spid="9"/>
                                        </p:tgtEl>
                                      </p:cBhvr>
                                      <p:to x="100000" y="80000"/>
                                    </p:animScale>
                                    <p:animScale>
                                      <p:cBhvr>
                                        <p:cTn id="20" dur="166" decel="50000">
                                          <p:stCondLst>
                                            <p:cond delay="1338"/>
                                          </p:stCondLst>
                                        </p:cTn>
                                        <p:tgtEl>
                                          <p:spTgt spid="9"/>
                                        </p:tgtEl>
                                      </p:cBhvr>
                                      <p:to x="100000" y="100000"/>
                                    </p:animScale>
                                    <p:animScale>
                                      <p:cBhvr>
                                        <p:cTn id="21" dur="26">
                                          <p:stCondLst>
                                            <p:cond delay="1642"/>
                                          </p:stCondLst>
                                        </p:cTn>
                                        <p:tgtEl>
                                          <p:spTgt spid="9"/>
                                        </p:tgtEl>
                                      </p:cBhvr>
                                      <p:to x="100000" y="90000"/>
                                    </p:animScale>
                                    <p:animScale>
                                      <p:cBhvr>
                                        <p:cTn id="22" dur="166" decel="50000">
                                          <p:stCondLst>
                                            <p:cond delay="1668"/>
                                          </p:stCondLst>
                                        </p:cTn>
                                        <p:tgtEl>
                                          <p:spTgt spid="9"/>
                                        </p:tgtEl>
                                      </p:cBhvr>
                                      <p:to x="100000" y="100000"/>
                                    </p:animScale>
                                    <p:animScale>
                                      <p:cBhvr>
                                        <p:cTn id="23" dur="26">
                                          <p:stCondLst>
                                            <p:cond delay="1808"/>
                                          </p:stCondLst>
                                        </p:cTn>
                                        <p:tgtEl>
                                          <p:spTgt spid="9"/>
                                        </p:tgtEl>
                                      </p:cBhvr>
                                      <p:to x="100000" y="95000"/>
                                    </p:animScale>
                                    <p:animScale>
                                      <p:cBhvr>
                                        <p:cTn id="24" dur="166" decel="50000">
                                          <p:stCondLst>
                                            <p:cond delay="1834"/>
                                          </p:stCondLst>
                                        </p:cTn>
                                        <p:tgtEl>
                                          <p:spTgt spid="9"/>
                                        </p:tgtEl>
                                      </p:cBhvr>
                                      <p:to x="100000" y="100000"/>
                                    </p:animScale>
                                  </p:childTnLst>
                                </p:cTn>
                              </p:par>
                            </p:childTnLst>
                          </p:cTn>
                        </p:par>
                        <p:par>
                          <p:cTn id="25" fill="hold">
                            <p:stCondLst>
                              <p:cond delay="2500"/>
                            </p:stCondLst>
                            <p:childTnLst>
                              <p:par>
                                <p:cTn id="26" presetID="55" presetClass="entr" presetSubtype="0"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1000" fill="hold"/>
                                        <p:tgtEl>
                                          <p:spTgt spid="8"/>
                                        </p:tgtEl>
                                        <p:attrNameLst>
                                          <p:attrName>ppt_w</p:attrName>
                                        </p:attrNameLst>
                                      </p:cBhvr>
                                      <p:tavLst>
                                        <p:tav tm="0">
                                          <p:val>
                                            <p:strVal val="#ppt_w*0.70"/>
                                          </p:val>
                                        </p:tav>
                                        <p:tav tm="100000">
                                          <p:val>
                                            <p:strVal val="#ppt_w"/>
                                          </p:val>
                                        </p:tav>
                                      </p:tavLst>
                                    </p:anim>
                                    <p:anim calcmode="lin" valueType="num">
                                      <p:cBhvr>
                                        <p:cTn id="29" dur="1000" fill="hold"/>
                                        <p:tgtEl>
                                          <p:spTgt spid="8"/>
                                        </p:tgtEl>
                                        <p:attrNameLst>
                                          <p:attrName>ppt_h</p:attrName>
                                        </p:attrNameLst>
                                      </p:cBhvr>
                                      <p:tavLst>
                                        <p:tav tm="0">
                                          <p:val>
                                            <p:strVal val="#ppt_h"/>
                                          </p:val>
                                        </p:tav>
                                        <p:tav tm="100000">
                                          <p:val>
                                            <p:strVal val="#ppt_h"/>
                                          </p:val>
                                        </p:tav>
                                      </p:tavLst>
                                    </p:anim>
                                    <p:animEffect transition="in" filter="fade">
                                      <p:cBhvr>
                                        <p:cTn id="3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rgbClr val="002060"/>
                </a:solidFill>
                <a:effectLst>
                  <a:outerShdw blurRad="38100" dist="38100" dir="2700000" algn="tl">
                    <a:srgbClr val="000000">
                      <a:alpha val="43137"/>
                    </a:srgbClr>
                  </a:outerShdw>
                </a:effectLst>
                <a:latin typeface="Microsoft Tai Le" panose="020B0502040204020203" pitchFamily="34" charset="0"/>
                <a:ea typeface="MS PMincho" panose="02020600040205080304" pitchFamily="18" charset="-128"/>
                <a:cs typeface="Microsoft Tai Le" panose="020B0502040204020203" pitchFamily="34" charset="0"/>
              </a:rPr>
              <a:t>LESSON 11</a:t>
            </a:r>
          </a:p>
        </p:txBody>
      </p:sp>
      <p:sp>
        <p:nvSpPr>
          <p:cNvPr id="2" name="Rectangle 1">
            <a:extLst>
              <a:ext uri="{FF2B5EF4-FFF2-40B4-BE49-F238E27FC236}">
                <a16:creationId xmlns:a16="http://schemas.microsoft.com/office/drawing/2014/main" id="{DDC41355-9658-4683-84FD-55D08B8AD13C}"/>
              </a:ext>
            </a:extLst>
          </p:cNvPr>
          <p:cNvSpPr/>
          <p:nvPr/>
        </p:nvSpPr>
        <p:spPr>
          <a:xfrm>
            <a:off x="1921565" y="2459504"/>
            <a:ext cx="8348870" cy="1938992"/>
          </a:xfrm>
          <a:prstGeom prst="rect">
            <a:avLst/>
          </a:prstGeom>
        </p:spPr>
        <p:txBody>
          <a:bodyPr wrap="square">
            <a:spAutoFit/>
          </a:bodyPr>
          <a:lstStyle/>
          <a:p>
            <a:pPr algn="ctr" fontAlgn="base"/>
            <a:r>
              <a:rPr lang="en-US" sz="4000" b="1" dirty="0">
                <a:solidFill>
                  <a:schemeClr val="bg1"/>
                </a:solidFill>
                <a:latin typeface="PMingLiU-ExtB" panose="02020500000000000000" pitchFamily="18" charset="-120"/>
                <a:ea typeface="PMingLiU-ExtB" panose="02020500000000000000" pitchFamily="18" charset="-120"/>
              </a:rPr>
              <a:t>“Adam and Eve learn that they can be redeemed and obtain the blessings of eternal life”</a:t>
            </a:r>
            <a:endParaRPr lang="en-US" sz="4000" b="1" dirty="0">
              <a:solidFill>
                <a:schemeClr val="bg1"/>
              </a:solidFill>
              <a:effectLst/>
              <a:latin typeface="PMingLiU-ExtB" panose="02020500000000000000" pitchFamily="18" charset="-120"/>
              <a:ea typeface="PMingLiU-ExtB" panose="02020500000000000000" pitchFamily="18" charset="-120"/>
            </a:endParaRPr>
          </a:p>
        </p:txBody>
      </p:sp>
      <p:sp>
        <p:nvSpPr>
          <p:cNvPr id="4" name="Rectangle 3">
            <a:extLst>
              <a:ext uri="{FF2B5EF4-FFF2-40B4-BE49-F238E27FC236}">
                <a16:creationId xmlns:a16="http://schemas.microsoft.com/office/drawing/2014/main" id="{26A7B554-12E5-4EE3-BB3D-1FE208F00E26}"/>
              </a:ext>
            </a:extLst>
          </p:cNvPr>
          <p:cNvSpPr/>
          <p:nvPr/>
        </p:nvSpPr>
        <p:spPr>
          <a:xfrm>
            <a:off x="1402727" y="783607"/>
            <a:ext cx="1779911" cy="400110"/>
          </a:xfrm>
          <a:prstGeom prst="rect">
            <a:avLst/>
          </a:prstGeom>
        </p:spPr>
        <p:txBody>
          <a:bodyPr wrap="none">
            <a:spAutoFit/>
          </a:bodyPr>
          <a:lstStyle/>
          <a:p>
            <a:r>
              <a:rPr lang="en-US" sz="2000" b="1" dirty="0">
                <a:solidFill>
                  <a:schemeClr val="bg1"/>
                </a:solidFill>
                <a:latin typeface="Arial" panose="020B0604020202020204" pitchFamily="34" charset="0"/>
                <a:ea typeface="MS PGothic" panose="020B0600070205080204" pitchFamily="34" charset="-128"/>
                <a:cs typeface="Arial" panose="020B0604020202020204" pitchFamily="34" charset="0"/>
              </a:rPr>
              <a:t>Moses 5:9-11</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27709968"/>
      </p:ext>
    </p:extLst>
  </p:cSld>
  <p:clrMapOvr>
    <a:masterClrMapping/>
  </p:clrMapOvr>
  <mc:AlternateContent xmlns:mc="http://schemas.openxmlformats.org/markup-compatibility/2006" xmlns:p14="http://schemas.microsoft.com/office/powerpoint/2010/main">
    <mc:Choice Requires="p14">
      <p:transition spd="slow" p14:dur="1200">
        <p:zoom/>
      </p:transition>
    </mc:Choice>
    <mc:Fallback xmlns="">
      <p:transition spd="slow">
        <p:zoom/>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Single Corner Rounded 6">
            <a:extLst>
              <a:ext uri="{FF2B5EF4-FFF2-40B4-BE49-F238E27FC236}">
                <a16:creationId xmlns:a16="http://schemas.microsoft.com/office/drawing/2014/main" id="{B4F6EF44-E06F-4801-82BD-F724A360DD39}"/>
              </a:ext>
            </a:extLst>
          </p:cNvPr>
          <p:cNvSpPr/>
          <p:nvPr/>
        </p:nvSpPr>
        <p:spPr>
          <a:xfrm>
            <a:off x="1219200" y="1305342"/>
            <a:ext cx="1300356" cy="738664"/>
          </a:xfrm>
          <a:prstGeom prst="round1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Top Corners Rounded 5">
            <a:extLst>
              <a:ext uri="{FF2B5EF4-FFF2-40B4-BE49-F238E27FC236}">
                <a16:creationId xmlns:a16="http://schemas.microsoft.com/office/drawing/2014/main" id="{AC557B79-3FE0-458E-A357-60511536CAD1}"/>
              </a:ext>
            </a:extLst>
          </p:cNvPr>
          <p:cNvSpPr/>
          <p:nvPr/>
        </p:nvSpPr>
        <p:spPr>
          <a:xfrm>
            <a:off x="1219200" y="1674674"/>
            <a:ext cx="9462052" cy="1200329"/>
          </a:xfrm>
          <a:prstGeom prst="round2Same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rgbClr val="002060"/>
                </a:solidFill>
                <a:effectLst>
                  <a:outerShdw blurRad="38100" dist="38100" dir="2700000" algn="tl">
                    <a:srgbClr val="000000">
                      <a:alpha val="43137"/>
                    </a:srgbClr>
                  </a:outerShdw>
                </a:effectLst>
                <a:latin typeface="Microsoft Tai Le" panose="020B0502040204020203" pitchFamily="34" charset="0"/>
                <a:ea typeface="MS PMincho" panose="02020600040205080304" pitchFamily="18" charset="-128"/>
                <a:cs typeface="Microsoft Tai Le" panose="020B0502040204020203" pitchFamily="34" charset="0"/>
              </a:rPr>
              <a:t>LESSON 11</a:t>
            </a:r>
          </a:p>
        </p:txBody>
      </p:sp>
      <p:sp>
        <p:nvSpPr>
          <p:cNvPr id="2" name="Rectangle 1">
            <a:extLst>
              <a:ext uri="{FF2B5EF4-FFF2-40B4-BE49-F238E27FC236}">
                <a16:creationId xmlns:a16="http://schemas.microsoft.com/office/drawing/2014/main" id="{FDD90666-5277-46A3-B65E-60E40C1370B4}"/>
              </a:ext>
            </a:extLst>
          </p:cNvPr>
          <p:cNvSpPr/>
          <p:nvPr/>
        </p:nvSpPr>
        <p:spPr>
          <a:xfrm>
            <a:off x="2925901" y="779683"/>
            <a:ext cx="6340197" cy="400110"/>
          </a:xfrm>
          <a:prstGeom prst="rect">
            <a:avLst/>
          </a:prstGeom>
        </p:spPr>
        <p:txBody>
          <a:bodyPr wrap="none">
            <a:spAutoFit/>
          </a:bodyPr>
          <a:lstStyle/>
          <a:p>
            <a:r>
              <a:rPr lang="en-US" sz="2000" dirty="0">
                <a:solidFill>
                  <a:schemeClr val="bg1"/>
                </a:solidFill>
                <a:effectLst>
                  <a:outerShdw blurRad="38100" dist="38100" dir="2700000" algn="tl">
                    <a:srgbClr val="000000">
                      <a:alpha val="43137"/>
                    </a:srgbClr>
                  </a:outerShdw>
                </a:effectLst>
                <a:latin typeface="Myanmar Text" panose="020B0502040204020203" pitchFamily="34" charset="0"/>
                <a:cs typeface="Myanmar Text" panose="020B0502040204020203" pitchFamily="34" charset="0"/>
              </a:rPr>
              <a:t>If we repent and call upon God for forgiveness, then …</a:t>
            </a:r>
          </a:p>
        </p:txBody>
      </p:sp>
      <p:sp>
        <p:nvSpPr>
          <p:cNvPr id="4" name="Rectangle 3">
            <a:extLst>
              <a:ext uri="{FF2B5EF4-FFF2-40B4-BE49-F238E27FC236}">
                <a16:creationId xmlns:a16="http://schemas.microsoft.com/office/drawing/2014/main" id="{2C85CB84-1002-4AB3-99BD-D162F35EAC03}"/>
              </a:ext>
            </a:extLst>
          </p:cNvPr>
          <p:cNvSpPr/>
          <p:nvPr/>
        </p:nvSpPr>
        <p:spPr>
          <a:xfrm>
            <a:off x="1219200" y="1674674"/>
            <a:ext cx="9462052" cy="1200329"/>
          </a:xfrm>
          <a:prstGeom prst="rect">
            <a:avLst/>
          </a:prstGeom>
        </p:spPr>
        <p:txBody>
          <a:bodyPr wrap="square">
            <a:spAutoFit/>
          </a:bodyPr>
          <a:lstStyle/>
          <a:p>
            <a:pPr algn="just"/>
            <a:r>
              <a:rPr lang="en-US" dirty="0">
                <a:solidFill>
                  <a:schemeClr val="bg1"/>
                </a:solidFill>
                <a:latin typeface="Arial" panose="020B0604020202020204" pitchFamily="34" charset="0"/>
                <a:cs typeface="Arial" panose="020B0604020202020204" pitchFamily="34" charset="0"/>
              </a:rPr>
              <a:t>And in that day the Holy Ghost fell upon Adam, which beareth record of the Father and the Son, saying: I am the Only Begotten of the Father from the beginning, henceforth and forever, that as thou hast fallen thou mayest be redeemed, and all mankind, even as many as will.</a:t>
            </a:r>
          </a:p>
        </p:txBody>
      </p:sp>
      <p:sp>
        <p:nvSpPr>
          <p:cNvPr id="5" name="TextBox 4">
            <a:extLst>
              <a:ext uri="{FF2B5EF4-FFF2-40B4-BE49-F238E27FC236}">
                <a16:creationId xmlns:a16="http://schemas.microsoft.com/office/drawing/2014/main" id="{11F1D431-282C-452F-A097-577E64FDF2E0}"/>
              </a:ext>
            </a:extLst>
          </p:cNvPr>
          <p:cNvSpPr txBox="1"/>
          <p:nvPr/>
        </p:nvSpPr>
        <p:spPr>
          <a:xfrm>
            <a:off x="1219200" y="1305342"/>
            <a:ext cx="1300356" cy="369332"/>
          </a:xfrm>
          <a:prstGeom prst="rect">
            <a:avLst/>
          </a:prstGeom>
          <a:noFill/>
        </p:spPr>
        <p:txBody>
          <a:bodyPr wrap="none" rtlCol="0">
            <a:spAutoFit/>
          </a:bodyPr>
          <a:lstStyle/>
          <a:p>
            <a:r>
              <a:rPr lang="en-US" b="1" dirty="0">
                <a:solidFill>
                  <a:schemeClr val="bg1"/>
                </a:solidFill>
                <a:latin typeface="Arial" panose="020B0604020202020204" pitchFamily="34" charset="0"/>
                <a:cs typeface="Arial" panose="020B0604020202020204" pitchFamily="34" charset="0"/>
              </a:rPr>
              <a:t>Moses 5:9</a:t>
            </a:r>
          </a:p>
        </p:txBody>
      </p:sp>
      <p:sp>
        <p:nvSpPr>
          <p:cNvPr id="8" name="Rectangle 7">
            <a:extLst>
              <a:ext uri="{FF2B5EF4-FFF2-40B4-BE49-F238E27FC236}">
                <a16:creationId xmlns:a16="http://schemas.microsoft.com/office/drawing/2014/main" id="{C25E7C70-1628-42A6-B869-66754C11530A}"/>
              </a:ext>
            </a:extLst>
          </p:cNvPr>
          <p:cNvSpPr/>
          <p:nvPr/>
        </p:nvSpPr>
        <p:spPr>
          <a:xfrm>
            <a:off x="1219200" y="3059669"/>
            <a:ext cx="6058069"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How would you complete the principle on the board? </a:t>
            </a:r>
          </a:p>
        </p:txBody>
      </p:sp>
      <p:sp>
        <p:nvSpPr>
          <p:cNvPr id="9" name="Rectangle 8">
            <a:extLst>
              <a:ext uri="{FF2B5EF4-FFF2-40B4-BE49-F238E27FC236}">
                <a16:creationId xmlns:a16="http://schemas.microsoft.com/office/drawing/2014/main" id="{C679D907-AE96-4E95-948D-B25E8B8CC00B}"/>
              </a:ext>
            </a:extLst>
          </p:cNvPr>
          <p:cNvSpPr/>
          <p:nvPr/>
        </p:nvSpPr>
        <p:spPr>
          <a:xfrm>
            <a:off x="1219199" y="3473970"/>
            <a:ext cx="9210261" cy="369332"/>
          </a:xfrm>
          <a:prstGeom prst="rect">
            <a:avLst/>
          </a:prstGeom>
        </p:spPr>
        <p:txBody>
          <a:bodyPr wrap="square">
            <a:spAutoFit/>
          </a:bodyPr>
          <a:lstStyle/>
          <a:p>
            <a:pPr algn="just"/>
            <a:r>
              <a:rPr lang="en-US" i="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If we repent and call upon God for forgiveness, then we can be redeemed from our sins.</a:t>
            </a:r>
          </a:p>
        </p:txBody>
      </p:sp>
      <p:sp>
        <p:nvSpPr>
          <p:cNvPr id="10" name="Rectangle 9">
            <a:extLst>
              <a:ext uri="{FF2B5EF4-FFF2-40B4-BE49-F238E27FC236}">
                <a16:creationId xmlns:a16="http://schemas.microsoft.com/office/drawing/2014/main" id="{96AFE932-3D90-48CB-B89C-3296D0C9F148}"/>
              </a:ext>
            </a:extLst>
          </p:cNvPr>
          <p:cNvSpPr/>
          <p:nvPr/>
        </p:nvSpPr>
        <p:spPr>
          <a:xfrm>
            <a:off x="1219199" y="3982997"/>
            <a:ext cx="5673348"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does it mean to be redeemed from our sins?</a:t>
            </a:r>
          </a:p>
        </p:txBody>
      </p:sp>
    </p:spTree>
    <p:extLst>
      <p:ext uri="{BB962C8B-B14F-4D97-AF65-F5344CB8AC3E}">
        <p14:creationId xmlns:p14="http://schemas.microsoft.com/office/powerpoint/2010/main" val="41789614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3"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
                                        <p:tgtEl>
                                          <p:spTgt spid="9"/>
                                        </p:tgtEl>
                                      </p:cBhvr>
                                    </p:animEffect>
                                    <p:anim calcmode="lin" valueType="num">
                                      <p:cBhvr>
                                        <p:cTn id="15" dur="400" fill="hold"/>
                                        <p:tgtEl>
                                          <p:spTgt spid="9"/>
                                        </p:tgtEl>
                                        <p:attrNameLst>
                                          <p:attrName>ppt_x</p:attrName>
                                        </p:attrNameLst>
                                      </p:cBhvr>
                                      <p:tavLst>
                                        <p:tav tm="0">
                                          <p:val>
                                            <p:strVal val="#ppt_x"/>
                                          </p:val>
                                        </p:tav>
                                        <p:tav tm="100000">
                                          <p:val>
                                            <p:strVal val="#ppt_x"/>
                                          </p:val>
                                        </p:tav>
                                      </p:tavLst>
                                    </p:anim>
                                    <p:anim calcmode="lin" valueType="num">
                                      <p:cBhvr>
                                        <p:cTn id="16" dur="400" fill="hold"/>
                                        <p:tgtEl>
                                          <p:spTgt spid="9"/>
                                        </p:tgtEl>
                                        <p:attrNameLst>
                                          <p:attrName>ppt_y</p:attrName>
                                        </p:attrNameLst>
                                      </p:cBhvr>
                                      <p:tavLst>
                                        <p:tav tm="0">
                                          <p:val>
                                            <p:strVal val="#ppt_y+0.31"/>
                                          </p:val>
                                        </p:tav>
                                        <p:tav tm="100000">
                                          <p:val>
                                            <p:strVal val="#ppt_y+0.31"/>
                                          </p:val>
                                        </p:tav>
                                      </p:tavLst>
                                    </p:anim>
                                    <p:anim calcmode="lin" valueType="num">
                                      <p:cBhvr>
                                        <p:cTn id="17" dur="600" decel="50000" fill="hold">
                                          <p:stCondLst>
                                            <p:cond delay="400"/>
                                          </p:stCondLst>
                                        </p:cTn>
                                        <p:tgtEl>
                                          <p:spTgt spid="9"/>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8" dur="600" decel="50000" fill="hold">
                                          <p:stCondLst>
                                            <p:cond delay="400"/>
                                          </p:stCondLst>
                                        </p:cTn>
                                        <p:tgtEl>
                                          <p:spTgt spid="9"/>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barn(inVertical)">
                                      <p:cBhvr>
                                        <p:cTn id="2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rgbClr val="002060"/>
                </a:solidFill>
                <a:effectLst>
                  <a:outerShdw blurRad="38100" dist="38100" dir="2700000" algn="tl">
                    <a:srgbClr val="000000">
                      <a:alpha val="43137"/>
                    </a:srgbClr>
                  </a:outerShdw>
                </a:effectLst>
                <a:latin typeface="Microsoft Tai Le" panose="020B0502040204020203" pitchFamily="34" charset="0"/>
                <a:ea typeface="MS PMincho" panose="02020600040205080304" pitchFamily="18" charset="-128"/>
                <a:cs typeface="Microsoft Tai Le" panose="020B0502040204020203" pitchFamily="34" charset="0"/>
              </a:rPr>
              <a:t>LESSON 11</a:t>
            </a:r>
          </a:p>
        </p:txBody>
      </p:sp>
      <p:pic>
        <p:nvPicPr>
          <p:cNvPr id="11" name="Online Media 10" title="Jesus Christ Suffered for Us">
            <a:hlinkClick r:id="" action="ppaction://media"/>
            <a:extLst>
              <a:ext uri="{FF2B5EF4-FFF2-40B4-BE49-F238E27FC236}">
                <a16:creationId xmlns:a16="http://schemas.microsoft.com/office/drawing/2014/main" id="{1CA2F219-47A1-4551-859D-0C62B58701F2}"/>
              </a:ext>
            </a:extLst>
          </p:cNvPr>
          <p:cNvPicPr>
            <a:picLocks noRot="1" noChangeAspect="1"/>
          </p:cNvPicPr>
          <p:nvPr>
            <a:videoFile r:link="rId1"/>
          </p:nvPr>
        </p:nvPicPr>
        <p:blipFill>
          <a:blip r:embed="rId3"/>
          <a:stretch>
            <a:fillRect/>
          </a:stretch>
        </p:blipFill>
        <p:spPr>
          <a:xfrm>
            <a:off x="2398642" y="963681"/>
            <a:ext cx="7215810" cy="4058893"/>
          </a:xfrm>
          <a:prstGeom prst="rect">
            <a:avLst/>
          </a:prstGeom>
          <a:ln w="63500" cap="sq">
            <a:solidFill>
              <a:srgbClr val="FFFFFF"/>
            </a:solidFill>
            <a:prstDash val="solid"/>
            <a:miter lim="800000"/>
          </a:ln>
          <a:effectLst/>
          <a:scene3d>
            <a:camera prst="orthographicFront"/>
            <a:lightRig rig="soft" dir="t"/>
          </a:scene3d>
          <a:sp3d contourW="6350">
            <a:contourClr>
              <a:srgbClr val="000000"/>
            </a:contourClr>
          </a:sp3d>
        </p:spPr>
      </p:pic>
    </p:spTree>
    <p:extLst>
      <p:ext uri="{BB962C8B-B14F-4D97-AF65-F5344CB8AC3E}">
        <p14:creationId xmlns:p14="http://schemas.microsoft.com/office/powerpoint/2010/main" val="2933045991"/>
      </p:ext>
    </p:extLst>
  </p:cSld>
  <p:clrMapOvr>
    <a:masterClrMapping/>
  </p:clrMapOvr>
  <p:transition spd="slow">
    <p:randomBar dir="vert"/>
  </p:transition>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Single Corner Snipped 5">
            <a:extLst>
              <a:ext uri="{FF2B5EF4-FFF2-40B4-BE49-F238E27FC236}">
                <a16:creationId xmlns:a16="http://schemas.microsoft.com/office/drawing/2014/main" id="{E749399F-2DBE-4AB8-ADC3-6CACCE167DEA}"/>
              </a:ext>
            </a:extLst>
          </p:cNvPr>
          <p:cNvSpPr/>
          <p:nvPr/>
        </p:nvSpPr>
        <p:spPr>
          <a:xfrm>
            <a:off x="1113181" y="779683"/>
            <a:ext cx="1775793" cy="746511"/>
          </a:xfrm>
          <a:prstGeom prst="snip1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Top Corners Snipped 4">
            <a:extLst>
              <a:ext uri="{FF2B5EF4-FFF2-40B4-BE49-F238E27FC236}">
                <a16:creationId xmlns:a16="http://schemas.microsoft.com/office/drawing/2014/main" id="{43391CFA-66A2-4550-A314-7C0DE5EE044B}"/>
              </a:ext>
            </a:extLst>
          </p:cNvPr>
          <p:cNvSpPr/>
          <p:nvPr/>
        </p:nvSpPr>
        <p:spPr>
          <a:xfrm>
            <a:off x="1113181" y="1152939"/>
            <a:ext cx="9727097" cy="2308324"/>
          </a:xfrm>
          <a:prstGeom prst="snip2Same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rgbClr val="002060"/>
                </a:solidFill>
                <a:effectLst>
                  <a:outerShdw blurRad="38100" dist="38100" dir="2700000" algn="tl">
                    <a:srgbClr val="000000">
                      <a:alpha val="43137"/>
                    </a:srgbClr>
                  </a:outerShdw>
                </a:effectLst>
                <a:latin typeface="Microsoft Tai Le" panose="020B0502040204020203" pitchFamily="34" charset="0"/>
                <a:ea typeface="MS PMincho" panose="02020600040205080304" pitchFamily="18" charset="-128"/>
                <a:cs typeface="Microsoft Tai Le" panose="020B0502040204020203" pitchFamily="34" charset="0"/>
              </a:rPr>
              <a:t>LESSON 11</a:t>
            </a:r>
          </a:p>
        </p:txBody>
      </p:sp>
      <p:sp>
        <p:nvSpPr>
          <p:cNvPr id="2" name="Rectangle 1">
            <a:extLst>
              <a:ext uri="{FF2B5EF4-FFF2-40B4-BE49-F238E27FC236}">
                <a16:creationId xmlns:a16="http://schemas.microsoft.com/office/drawing/2014/main" id="{FD0C8423-D7DF-47F2-AC08-68FB7A3E38F1}"/>
              </a:ext>
            </a:extLst>
          </p:cNvPr>
          <p:cNvSpPr/>
          <p:nvPr/>
        </p:nvSpPr>
        <p:spPr>
          <a:xfrm>
            <a:off x="1232452" y="1192695"/>
            <a:ext cx="9488557" cy="2308324"/>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10 </a:t>
            </a:r>
            <a:r>
              <a:rPr lang="en-US" dirty="0">
                <a:solidFill>
                  <a:schemeClr val="bg1"/>
                </a:solidFill>
                <a:latin typeface="Arial" panose="020B0604020202020204" pitchFamily="34" charset="0"/>
                <a:cs typeface="Arial" panose="020B0604020202020204" pitchFamily="34" charset="0"/>
              </a:rPr>
              <a:t>And in that day Adam blessed God and was filled, and began to prophesy concerning all the families of the earth, saying: Blessed be the name of God, for because of my transgression my eyes are opened, and in this life I shall have joy, and again in the flesh I shall see God.</a:t>
            </a:r>
          </a:p>
          <a:p>
            <a:pPr algn="just" fontAlgn="base"/>
            <a:r>
              <a:rPr lang="en-US" b="1" dirty="0">
                <a:solidFill>
                  <a:schemeClr val="bg1"/>
                </a:solidFill>
                <a:latin typeface="Arial" panose="020B0604020202020204" pitchFamily="34" charset="0"/>
                <a:cs typeface="Arial" panose="020B0604020202020204" pitchFamily="34" charset="0"/>
              </a:rPr>
              <a:t>11 </a:t>
            </a:r>
            <a:r>
              <a:rPr lang="en-US" dirty="0">
                <a:solidFill>
                  <a:schemeClr val="bg1"/>
                </a:solidFill>
                <a:latin typeface="Arial" panose="020B0604020202020204" pitchFamily="34" charset="0"/>
                <a:cs typeface="Arial" panose="020B0604020202020204" pitchFamily="34" charset="0"/>
              </a:rPr>
              <a:t>And Eve, his wife, heard all these things and was glad, saying: Were it not for our transgression we never should have had seed, and never should have known good and evil, and the joy of our redemption, and the eternal life which God giveth unto all the obedient.</a:t>
            </a:r>
            <a:endParaRPr lang="en-US" b="0" i="0" dirty="0">
              <a:solidFill>
                <a:schemeClr val="bg1"/>
              </a:solidFill>
              <a:effectLst/>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67124EC9-B220-4213-9208-EDAC3C0271E8}"/>
              </a:ext>
            </a:extLst>
          </p:cNvPr>
          <p:cNvSpPr txBox="1"/>
          <p:nvPr/>
        </p:nvSpPr>
        <p:spPr>
          <a:xfrm>
            <a:off x="1113181" y="794664"/>
            <a:ext cx="1749261" cy="369332"/>
          </a:xfrm>
          <a:prstGeom prst="rect">
            <a:avLst/>
          </a:prstGeom>
          <a:noFill/>
        </p:spPr>
        <p:txBody>
          <a:bodyPr wrap="none" rtlCol="0">
            <a:spAutoFit/>
          </a:bodyPr>
          <a:lstStyle/>
          <a:p>
            <a:r>
              <a:rPr lang="en-US" b="1" dirty="0">
                <a:solidFill>
                  <a:schemeClr val="bg1"/>
                </a:solidFill>
                <a:latin typeface="Arial" panose="020B0604020202020204" pitchFamily="34" charset="0"/>
                <a:cs typeface="Arial" panose="020B0604020202020204" pitchFamily="34" charset="0"/>
              </a:rPr>
              <a:t>Moses 5:10-11</a:t>
            </a:r>
          </a:p>
        </p:txBody>
      </p:sp>
      <p:sp>
        <p:nvSpPr>
          <p:cNvPr id="7" name="Rectangle 6">
            <a:extLst>
              <a:ext uri="{FF2B5EF4-FFF2-40B4-BE49-F238E27FC236}">
                <a16:creationId xmlns:a16="http://schemas.microsoft.com/office/drawing/2014/main" id="{131B4907-BDC5-4887-B075-F3F24EB6B9F5}"/>
              </a:ext>
            </a:extLst>
          </p:cNvPr>
          <p:cNvSpPr/>
          <p:nvPr/>
        </p:nvSpPr>
        <p:spPr>
          <a:xfrm>
            <a:off x="13748239" y="3461263"/>
            <a:ext cx="9727097"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did Adam and Eve teach about the Fall and about the Atonement of Jesus Christ in these verses? </a:t>
            </a:r>
          </a:p>
        </p:txBody>
      </p:sp>
      <p:sp>
        <p:nvSpPr>
          <p:cNvPr id="8" name="Rectangle 7">
            <a:extLst>
              <a:ext uri="{FF2B5EF4-FFF2-40B4-BE49-F238E27FC236}">
                <a16:creationId xmlns:a16="http://schemas.microsoft.com/office/drawing/2014/main" id="{8AF003BE-95D0-4CB0-9C9B-762102AE5ABE}"/>
              </a:ext>
            </a:extLst>
          </p:cNvPr>
          <p:cNvSpPr/>
          <p:nvPr/>
        </p:nvSpPr>
        <p:spPr>
          <a:xfrm>
            <a:off x="1113179" y="4201938"/>
            <a:ext cx="9727097" cy="646331"/>
          </a:xfrm>
          <a:prstGeom prst="rect">
            <a:avLst/>
          </a:prstGeom>
        </p:spPr>
        <p:txBody>
          <a:bodyPr wrap="square">
            <a:spAutoFit/>
          </a:bodyPr>
          <a:lstStyle/>
          <a:p>
            <a:pPr algn="just"/>
            <a:r>
              <a:rPr lang="en-US" i="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Without the Fall of Adam and Eve and the Atonement of Jesus Christ, we could not obtain the blessings of eternal life.</a:t>
            </a:r>
          </a:p>
        </p:txBody>
      </p:sp>
      <p:sp>
        <p:nvSpPr>
          <p:cNvPr id="9" name="Rectangle 8">
            <a:extLst>
              <a:ext uri="{FF2B5EF4-FFF2-40B4-BE49-F238E27FC236}">
                <a16:creationId xmlns:a16="http://schemas.microsoft.com/office/drawing/2014/main" id="{56F82EEA-3E58-4000-92E9-1628023B5698}"/>
              </a:ext>
            </a:extLst>
          </p:cNvPr>
          <p:cNvSpPr/>
          <p:nvPr/>
        </p:nvSpPr>
        <p:spPr>
          <a:xfrm>
            <a:off x="1113178" y="4881511"/>
            <a:ext cx="9727097"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emotion did Adam and Eve express as they learned about the Atonement of Jesus Christ?</a:t>
            </a:r>
          </a:p>
        </p:txBody>
      </p:sp>
      <p:sp>
        <p:nvSpPr>
          <p:cNvPr id="10" name="Rectangle 9">
            <a:extLst>
              <a:ext uri="{FF2B5EF4-FFF2-40B4-BE49-F238E27FC236}">
                <a16:creationId xmlns:a16="http://schemas.microsoft.com/office/drawing/2014/main" id="{50CF6F71-7C41-46A4-AF2D-D6C85B064457}"/>
              </a:ext>
            </a:extLst>
          </p:cNvPr>
          <p:cNvSpPr/>
          <p:nvPr/>
        </p:nvSpPr>
        <p:spPr>
          <a:xfrm>
            <a:off x="1113178" y="5541094"/>
            <a:ext cx="9130752"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Why do you think they would express joy as they learned about the Atonement?</a:t>
            </a:r>
          </a:p>
        </p:txBody>
      </p:sp>
    </p:spTree>
    <p:extLst>
      <p:ext uri="{BB962C8B-B14F-4D97-AF65-F5344CB8AC3E}">
        <p14:creationId xmlns:p14="http://schemas.microsoft.com/office/powerpoint/2010/main" val="1909131206"/>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8" presetClass="path" presetSubtype="0" accel="50000" decel="50000" fill="hold" grpId="0" nodeType="clickEffect">
                                  <p:stCondLst>
                                    <p:cond delay="0"/>
                                  </p:stCondLst>
                                  <p:childTnLst>
                                    <p:animMotion origin="layout" path="M -0.09817 0.00532 C -0.06419 0.01829 -0.025 0.03148 -0.0082 0.04792 C 0.00899 0.0662 0.01745 0.08773 0.0263 0.10903 C 0.03477 0.13032 0.0263 0.14884 0.01745 0.16852 C 0.00899 0.18657 -0.00377 0.20648 -0.03385 0.22292 C -0.05976 0.23912 -0.10273 0.25255 -0.14948 0.2625 C -0.19271 0.27245 -0.24401 0.27894 -0.29531 0.28241 C -0.34674 0.28542 -0.3987 0.28542 -0.44544 0.28241 C -0.497 0.27894 -0.5444 0.27107 -0.58294 0.25764 C -0.62161 0.2463 -0.65573 0.23125 -0.67291 0.21273 C -0.69466 0.19653 -0.70299 0.17361 -0.70299 0.15509 C -0.70755 0.13727 -0.70299 0.11551 -0.68138 0.09745 C -0.66015 0.08102 -0.62161 0.06759 -0.57005 0.06134 C -0.51875 0.05625 -0.46679 0.06273 -0.43268 0.07431 C -0.4026 0.08611 -0.38138 0.10394 -0.37695 0.12546 C -0.37695 0.14722 -0.38138 0.16667 -0.4026 0.18357 C -0.42435 0.19977 -0.41979 0.20301 -0.50599 0.22454 C -0.58294 0.24769 -0.66015 0.2412 -0.70755 0.24282 C -0.75429 0.24282 -0.79297 0.23611 -0.84036 0.22963 C -0.89192 0.2213 -0.93489 0.20648 -0.96458 0.19306 C -0.99453 0.18009 -1.00742 0.16343 -1.02474 0.13727 C -1.03737 0.11065 -1.03737 0.09745 -1.03737 0.07778 C -1.03737 0.05787 -1.03737 0.03796 -1.03737 0.01829 " pathEditMode="relative" rAng="0" ptsTypes="AAAAAAAAAAAAAAAAAAAAAAA">
                                      <p:cBhvr>
                                        <p:cTn id="6" dur="2000" fill="hold"/>
                                        <p:tgtEl>
                                          <p:spTgt spid="7"/>
                                        </p:tgtEl>
                                        <p:attrNameLst>
                                          <p:attrName>ppt_x</p:attrName>
                                          <p:attrName>ppt_y</p:attrName>
                                        </p:attrNameLst>
                                      </p:cBhvr>
                                      <p:rCtr x="-40560" y="13958"/>
                                    </p:animMotion>
                                  </p:childTnLst>
                                </p:cTn>
                              </p:par>
                            </p:childTnLst>
                          </p:cTn>
                        </p:par>
                      </p:childTnLst>
                    </p:cTn>
                  </p:par>
                  <p:par>
                    <p:cTn id="7" fill="hold">
                      <p:stCondLst>
                        <p:cond delay="indefinite"/>
                      </p:stCondLst>
                      <p:childTnLst>
                        <p:par>
                          <p:cTn id="8" fill="hold">
                            <p:stCondLst>
                              <p:cond delay="0"/>
                            </p:stCondLst>
                            <p:childTnLst>
                              <p:par>
                                <p:cTn id="9" presetID="41" presetClass="entr" presetSubtype="0" fill="hold" grpId="0" nodeType="clickEffect">
                                  <p:stCondLst>
                                    <p:cond delay="0"/>
                                  </p:stCondLst>
                                  <p:iterate type="lt">
                                    <p:tmPct val="10000"/>
                                  </p:iterate>
                                  <p:childTnLst>
                                    <p:set>
                                      <p:cBhvr>
                                        <p:cTn id="10" dur="1" fill="hold">
                                          <p:stCondLst>
                                            <p:cond delay="0"/>
                                          </p:stCondLst>
                                        </p:cTn>
                                        <p:tgtEl>
                                          <p:spTgt spid="8"/>
                                        </p:tgtEl>
                                        <p:attrNameLst>
                                          <p:attrName>style.visibility</p:attrName>
                                        </p:attrNameLst>
                                      </p:cBhvr>
                                      <p:to>
                                        <p:strVal val="visible"/>
                                      </p:to>
                                    </p:set>
                                    <p:anim calcmode="lin" valueType="num">
                                      <p:cBhvr>
                                        <p:cTn id="11" dur="15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12" dur="150" fill="hold"/>
                                        <p:tgtEl>
                                          <p:spTgt spid="8"/>
                                        </p:tgtEl>
                                        <p:attrNameLst>
                                          <p:attrName>ppt_y</p:attrName>
                                        </p:attrNameLst>
                                      </p:cBhvr>
                                      <p:tavLst>
                                        <p:tav tm="0">
                                          <p:val>
                                            <p:strVal val="#ppt_y"/>
                                          </p:val>
                                        </p:tav>
                                        <p:tav tm="100000">
                                          <p:val>
                                            <p:strVal val="#ppt_y"/>
                                          </p:val>
                                        </p:tav>
                                      </p:tavLst>
                                    </p:anim>
                                    <p:anim calcmode="lin" valueType="num">
                                      <p:cBhvr>
                                        <p:cTn id="13" dur="15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14" dur="15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15" dur="150" tmFilter="0,0; .5, 1; 1, 1"/>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3"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1+#ppt_w/2"/>
                                          </p:val>
                                        </p:tav>
                                        <p:tav tm="100000">
                                          <p:val>
                                            <p:strVal val="#ppt_x"/>
                                          </p:val>
                                        </p:tav>
                                      </p:tavLst>
                                    </p:anim>
                                    <p:anim calcmode="lin" valueType="num">
                                      <p:cBhvr additive="base">
                                        <p:cTn id="21" dur="500" fill="hold"/>
                                        <p:tgtEl>
                                          <p:spTgt spid="9"/>
                                        </p:tgtEl>
                                        <p:attrNameLst>
                                          <p:attrName>ppt_y</p:attrName>
                                        </p:attrNameLst>
                                      </p:cBhvr>
                                      <p:tavLst>
                                        <p:tav tm="0">
                                          <p:val>
                                            <p:strVal val="0-#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barn(inVertical)">
                                      <p:cBhvr>
                                        <p:cTn id="2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rgbClr val="002060"/>
                </a:solidFill>
                <a:effectLst>
                  <a:outerShdw blurRad="38100" dist="38100" dir="2700000" algn="tl">
                    <a:srgbClr val="000000">
                      <a:alpha val="43137"/>
                    </a:srgbClr>
                  </a:outerShdw>
                </a:effectLst>
                <a:latin typeface="Microsoft Tai Le" panose="020B0502040204020203" pitchFamily="34" charset="0"/>
                <a:ea typeface="MS PMincho" panose="02020600040205080304" pitchFamily="18" charset="-128"/>
                <a:cs typeface="Microsoft Tai Le" panose="020B0502040204020203" pitchFamily="34" charset="0"/>
              </a:rPr>
              <a:t>LESSON 11</a:t>
            </a:r>
          </a:p>
        </p:txBody>
      </p:sp>
      <p:sp>
        <p:nvSpPr>
          <p:cNvPr id="2" name="Rectangle 1">
            <a:extLst>
              <a:ext uri="{FF2B5EF4-FFF2-40B4-BE49-F238E27FC236}">
                <a16:creationId xmlns:a16="http://schemas.microsoft.com/office/drawing/2014/main" id="{06B9F873-7C37-4907-9CE6-4794FFA9094D}"/>
              </a:ext>
            </a:extLst>
          </p:cNvPr>
          <p:cNvSpPr/>
          <p:nvPr/>
        </p:nvSpPr>
        <p:spPr>
          <a:xfrm>
            <a:off x="3510848" y="2875002"/>
            <a:ext cx="5881738" cy="1107996"/>
          </a:xfrm>
          <a:prstGeom prst="rect">
            <a:avLst/>
          </a:prstGeom>
        </p:spPr>
        <p:txBody>
          <a:bodyPr wrap="none">
            <a:spAutoFit/>
          </a:bodyPr>
          <a:lstStyle/>
          <a:p>
            <a:pPr fontAlgn="base"/>
            <a:r>
              <a:rPr lang="en-US" sz="6600" b="1" dirty="0">
                <a:solidFill>
                  <a:schemeClr val="bg1"/>
                </a:solidFill>
                <a:latin typeface="MS PGothic" panose="020B0600070205080204" pitchFamily="34" charset="-128"/>
                <a:ea typeface="MS PGothic" panose="020B0600070205080204" pitchFamily="34" charset="-128"/>
              </a:rPr>
              <a:t>“Moses 5:1-11”</a:t>
            </a:r>
            <a:endParaRPr lang="en-US" sz="6600" b="1" i="0" dirty="0">
              <a:solidFill>
                <a:schemeClr val="bg1"/>
              </a:solidFill>
              <a:effectLst/>
              <a:latin typeface="MS PGothic" panose="020B0600070205080204" pitchFamily="34" charset="-128"/>
              <a:ea typeface="MS PGothic" panose="020B0600070205080204" pitchFamily="34" charset="-128"/>
            </a:endParaRPr>
          </a:p>
        </p:txBody>
      </p:sp>
    </p:spTree>
    <p:extLst>
      <p:ext uri="{BB962C8B-B14F-4D97-AF65-F5344CB8AC3E}">
        <p14:creationId xmlns:p14="http://schemas.microsoft.com/office/powerpoint/2010/main" val="1527553473"/>
      </p:ext>
    </p:extLst>
  </p:cSld>
  <p:clrMapOvr>
    <a:masterClrMapping/>
  </p:clrMapOvr>
  <p:transition spd="slow">
    <p:push dir="d"/>
  </p:transition>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rgbClr val="002060"/>
                </a:solidFill>
                <a:effectLst>
                  <a:outerShdw blurRad="38100" dist="38100" dir="2700000" algn="tl">
                    <a:srgbClr val="000000">
                      <a:alpha val="43137"/>
                    </a:srgbClr>
                  </a:outerShdw>
                </a:effectLst>
                <a:latin typeface="Microsoft Tai Le" panose="020B0502040204020203" pitchFamily="34" charset="0"/>
                <a:ea typeface="MS PMincho" panose="02020600040205080304" pitchFamily="18" charset="-128"/>
                <a:cs typeface="Microsoft Tai Le" panose="020B0502040204020203" pitchFamily="34" charset="0"/>
              </a:rPr>
              <a:t>LESSON 11</a:t>
            </a:r>
          </a:p>
        </p:txBody>
      </p:sp>
      <p:sp>
        <p:nvSpPr>
          <p:cNvPr id="2" name="Rectangle 1">
            <a:extLst>
              <a:ext uri="{FF2B5EF4-FFF2-40B4-BE49-F238E27FC236}">
                <a16:creationId xmlns:a16="http://schemas.microsoft.com/office/drawing/2014/main" id="{9D32BE1D-D350-4692-838F-A6AEAB60C7E7}"/>
              </a:ext>
            </a:extLst>
          </p:cNvPr>
          <p:cNvSpPr/>
          <p:nvPr/>
        </p:nvSpPr>
        <p:spPr>
          <a:xfrm>
            <a:off x="2913077" y="2767280"/>
            <a:ext cx="6365846" cy="1323439"/>
          </a:xfrm>
          <a:prstGeom prst="rect">
            <a:avLst/>
          </a:prstGeom>
        </p:spPr>
        <p:txBody>
          <a:bodyPr wrap="none">
            <a:spAutoFit/>
          </a:bodyPr>
          <a:lstStyle/>
          <a:p>
            <a:pPr algn="ctr" fontAlgn="base"/>
            <a:r>
              <a:rPr lang="en-US" sz="4000" b="1" dirty="0">
                <a:solidFill>
                  <a:schemeClr val="bg1"/>
                </a:solidFill>
                <a:effectLst>
                  <a:outerShdw blurRad="38100" dist="38100" dir="2700000" algn="tl">
                    <a:srgbClr val="000000">
                      <a:alpha val="43137"/>
                    </a:srgbClr>
                  </a:outerShdw>
                </a:effectLst>
                <a:latin typeface="PMingLiU-ExtB" panose="02020500000000000000" pitchFamily="18" charset="-120"/>
                <a:ea typeface="PMingLiU-ExtB" panose="02020500000000000000" pitchFamily="18" charset="-120"/>
                <a:cs typeface="MV Boli" panose="02000500030200090000" pitchFamily="2" charset="0"/>
              </a:rPr>
              <a:t>“Adam and Eve experience the </a:t>
            </a:r>
          </a:p>
          <a:p>
            <a:pPr algn="ctr" fontAlgn="base"/>
            <a:r>
              <a:rPr lang="en-US" sz="4000" b="1" dirty="0">
                <a:solidFill>
                  <a:schemeClr val="bg1"/>
                </a:solidFill>
                <a:effectLst>
                  <a:outerShdw blurRad="38100" dist="38100" dir="2700000" algn="tl">
                    <a:srgbClr val="000000">
                      <a:alpha val="43137"/>
                    </a:srgbClr>
                  </a:outerShdw>
                </a:effectLst>
                <a:latin typeface="PMingLiU-ExtB" panose="02020500000000000000" pitchFamily="18" charset="-120"/>
                <a:ea typeface="PMingLiU-ExtB" panose="02020500000000000000" pitchFamily="18" charset="-120"/>
                <a:cs typeface="MV Boli" panose="02000500030200090000" pitchFamily="2" charset="0"/>
              </a:rPr>
              <a:t>consequences of the Fall”</a:t>
            </a:r>
          </a:p>
        </p:txBody>
      </p:sp>
      <p:sp>
        <p:nvSpPr>
          <p:cNvPr id="4" name="Rectangle 3">
            <a:extLst>
              <a:ext uri="{FF2B5EF4-FFF2-40B4-BE49-F238E27FC236}">
                <a16:creationId xmlns:a16="http://schemas.microsoft.com/office/drawing/2014/main" id="{5C899B07-785C-454F-8561-630121D07789}"/>
              </a:ext>
            </a:extLst>
          </p:cNvPr>
          <p:cNvSpPr/>
          <p:nvPr/>
        </p:nvSpPr>
        <p:spPr>
          <a:xfrm>
            <a:off x="1402727" y="783607"/>
            <a:ext cx="1779911" cy="400110"/>
          </a:xfrm>
          <a:prstGeom prst="rect">
            <a:avLst/>
          </a:prstGeom>
        </p:spPr>
        <p:txBody>
          <a:bodyPr wrap="none">
            <a:spAutoFit/>
          </a:bodyPr>
          <a:lstStyle/>
          <a:p>
            <a:r>
              <a:rPr lang="en-US" sz="2000" b="1" dirty="0">
                <a:solidFill>
                  <a:schemeClr val="bg1"/>
                </a:solidFill>
                <a:latin typeface="Arial" panose="020B0604020202020204" pitchFamily="34" charset="0"/>
                <a:ea typeface="MS PGothic" panose="020B0600070205080204" pitchFamily="34" charset="-128"/>
                <a:cs typeface="Arial" panose="020B0604020202020204" pitchFamily="34" charset="0"/>
              </a:rPr>
              <a:t>Moses 5:1-11</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58323331"/>
      </p:ext>
    </p:extLst>
  </p:cSld>
  <p:clrMapOvr>
    <a:masterClrMapping/>
  </p:clrMapOvr>
  <mc:AlternateContent xmlns:mc="http://schemas.openxmlformats.org/markup-compatibility/2006" xmlns:p14="http://schemas.microsoft.com/office/powerpoint/2010/main">
    <mc:Choice Requires="p14">
      <p:transition spd="slow" p14:dur="4000">
        <p14:vortex dir="u"/>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rgbClr val="002060"/>
                </a:solidFill>
                <a:effectLst>
                  <a:outerShdw blurRad="38100" dist="38100" dir="2700000" algn="tl">
                    <a:srgbClr val="000000">
                      <a:alpha val="43137"/>
                    </a:srgbClr>
                  </a:outerShdw>
                </a:effectLst>
                <a:latin typeface="Microsoft Tai Le" panose="020B0502040204020203" pitchFamily="34" charset="0"/>
                <a:ea typeface="MS PMincho" panose="02020600040205080304" pitchFamily="18" charset="-128"/>
                <a:cs typeface="Microsoft Tai Le" panose="020B0502040204020203" pitchFamily="34" charset="0"/>
              </a:rPr>
              <a:t>LESSON 11</a:t>
            </a:r>
          </a:p>
        </p:txBody>
      </p:sp>
      <p:sp>
        <p:nvSpPr>
          <p:cNvPr id="4" name="Rectangle 1">
            <a:extLst>
              <a:ext uri="{FF2B5EF4-FFF2-40B4-BE49-F238E27FC236}">
                <a16:creationId xmlns:a16="http://schemas.microsoft.com/office/drawing/2014/main" id="{5EE48D36-FC6B-4849-8151-AD623A5F7920}"/>
              </a:ext>
            </a:extLst>
          </p:cNvPr>
          <p:cNvSpPr>
            <a:spLocks noChangeArrowheads="1"/>
          </p:cNvSpPr>
          <p:nvPr/>
        </p:nvSpPr>
        <p:spPr bwMode="auto">
          <a:xfrm>
            <a:off x="4798320" y="740034"/>
            <a:ext cx="3153469" cy="4129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88872"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100" b="1" i="0" u="none" strike="noStrike" cap="none" normalizeH="0" baseline="0" dirty="0">
                <a:ln>
                  <a:noFill/>
                </a:ln>
                <a:solidFill>
                  <a:schemeClr val="bg1"/>
                </a:solidFill>
                <a:effectLst/>
                <a:latin typeface="Arial" panose="020B0604020202020204" pitchFamily="34" charset="0"/>
                <a:cs typeface="Arial" panose="020B0604020202020204" pitchFamily="34" charset="0"/>
              </a:rPr>
              <a:t>Before and After the Fall</a:t>
            </a:r>
          </a:p>
        </p:txBody>
      </p:sp>
      <p:sp>
        <p:nvSpPr>
          <p:cNvPr id="5" name="Rectangle 4">
            <a:extLst>
              <a:ext uri="{FF2B5EF4-FFF2-40B4-BE49-F238E27FC236}">
                <a16:creationId xmlns:a16="http://schemas.microsoft.com/office/drawing/2014/main" id="{A1CA71E5-33F3-4562-8B27-A7D41BDFD549}"/>
              </a:ext>
            </a:extLst>
          </p:cNvPr>
          <p:cNvSpPr/>
          <p:nvPr/>
        </p:nvSpPr>
        <p:spPr>
          <a:xfrm>
            <a:off x="1627395" y="1266026"/>
            <a:ext cx="1580039" cy="646331"/>
          </a:xfrm>
          <a:prstGeom prst="rect">
            <a:avLst/>
          </a:prstGeom>
        </p:spPr>
        <p:txBody>
          <a:bodyPr wrap="square">
            <a:spAutoFit/>
          </a:bodyPr>
          <a:lstStyle/>
          <a:p>
            <a:pPr algn="ctr" fontAlgn="base"/>
            <a:r>
              <a:rPr lang="en-US" b="1" dirty="0">
                <a:solidFill>
                  <a:schemeClr val="bg1"/>
                </a:solidFill>
                <a:latin typeface="Arial" panose="020B0604020202020204" pitchFamily="34" charset="0"/>
                <a:cs typeface="Arial" panose="020B0604020202020204" pitchFamily="34" charset="0"/>
              </a:rPr>
              <a:t>Before the Fall:</a:t>
            </a:r>
          </a:p>
        </p:txBody>
      </p:sp>
      <p:sp>
        <p:nvSpPr>
          <p:cNvPr id="6" name="Rectangle 5">
            <a:extLst>
              <a:ext uri="{FF2B5EF4-FFF2-40B4-BE49-F238E27FC236}">
                <a16:creationId xmlns:a16="http://schemas.microsoft.com/office/drawing/2014/main" id="{2C927ABF-3E73-4889-8D83-546AD530F035}"/>
              </a:ext>
            </a:extLst>
          </p:cNvPr>
          <p:cNvSpPr/>
          <p:nvPr/>
        </p:nvSpPr>
        <p:spPr>
          <a:xfrm>
            <a:off x="3452596" y="1242757"/>
            <a:ext cx="1946711" cy="1200329"/>
          </a:xfrm>
          <a:prstGeom prst="rect">
            <a:avLst/>
          </a:prstGeom>
        </p:spPr>
        <p:txBody>
          <a:bodyPr wrap="square">
            <a:spAutoFit/>
          </a:bodyPr>
          <a:lstStyle/>
          <a:p>
            <a:pPr algn="ctr" fontAlgn="base"/>
            <a:r>
              <a:rPr lang="en-US" i="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Adam and Eve did not need to labor for their food.</a:t>
            </a:r>
          </a:p>
        </p:txBody>
      </p:sp>
      <p:sp>
        <p:nvSpPr>
          <p:cNvPr id="7" name="Rectangle 6">
            <a:extLst>
              <a:ext uri="{FF2B5EF4-FFF2-40B4-BE49-F238E27FC236}">
                <a16:creationId xmlns:a16="http://schemas.microsoft.com/office/drawing/2014/main" id="{0F333853-C5F6-47D2-8BB6-5B3FCC8EC7EA}"/>
              </a:ext>
            </a:extLst>
          </p:cNvPr>
          <p:cNvSpPr/>
          <p:nvPr/>
        </p:nvSpPr>
        <p:spPr>
          <a:xfrm>
            <a:off x="5399307" y="1266026"/>
            <a:ext cx="2219589" cy="923330"/>
          </a:xfrm>
          <a:prstGeom prst="rect">
            <a:avLst/>
          </a:prstGeom>
        </p:spPr>
        <p:txBody>
          <a:bodyPr wrap="square">
            <a:spAutoFit/>
          </a:bodyPr>
          <a:lstStyle/>
          <a:p>
            <a:pPr algn="ctr" fontAlgn="base"/>
            <a:r>
              <a:rPr lang="en-US" i="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Adam and Eve could not have children.</a:t>
            </a:r>
          </a:p>
        </p:txBody>
      </p:sp>
      <p:sp>
        <p:nvSpPr>
          <p:cNvPr id="8" name="Rectangle 7">
            <a:extLst>
              <a:ext uri="{FF2B5EF4-FFF2-40B4-BE49-F238E27FC236}">
                <a16:creationId xmlns:a16="http://schemas.microsoft.com/office/drawing/2014/main" id="{72261B6F-C43D-474A-BA30-D975B57A7BBD}"/>
              </a:ext>
            </a:extLst>
          </p:cNvPr>
          <p:cNvSpPr/>
          <p:nvPr/>
        </p:nvSpPr>
        <p:spPr>
          <a:xfrm>
            <a:off x="7649053" y="1265960"/>
            <a:ext cx="3493477" cy="923330"/>
          </a:xfrm>
          <a:prstGeom prst="rect">
            <a:avLst/>
          </a:prstGeom>
        </p:spPr>
        <p:txBody>
          <a:bodyPr wrap="square">
            <a:spAutoFit/>
          </a:bodyPr>
          <a:lstStyle/>
          <a:p>
            <a:pPr algn="ctr" fontAlgn="base"/>
            <a:r>
              <a:rPr lang="en-US" i="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Adam and Eve lived in God’s presence and spoke with Him face to face.</a:t>
            </a:r>
          </a:p>
        </p:txBody>
      </p:sp>
      <p:sp>
        <p:nvSpPr>
          <p:cNvPr id="9" name="Rectangle 8">
            <a:extLst>
              <a:ext uri="{FF2B5EF4-FFF2-40B4-BE49-F238E27FC236}">
                <a16:creationId xmlns:a16="http://schemas.microsoft.com/office/drawing/2014/main" id="{8695B089-95E7-460F-AE01-4E2AD1510B4D}"/>
              </a:ext>
            </a:extLst>
          </p:cNvPr>
          <p:cNvSpPr/>
          <p:nvPr/>
        </p:nvSpPr>
        <p:spPr>
          <a:xfrm>
            <a:off x="1817394" y="3429000"/>
            <a:ext cx="1672253"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After the Fall:</a:t>
            </a:r>
          </a:p>
        </p:txBody>
      </p:sp>
    </p:spTree>
    <p:extLst>
      <p:ext uri="{BB962C8B-B14F-4D97-AF65-F5344CB8AC3E}">
        <p14:creationId xmlns:p14="http://schemas.microsoft.com/office/powerpoint/2010/main" val="2798871825"/>
      </p:ext>
    </p:extLst>
  </p:cSld>
  <p:clrMapOvr>
    <a:masterClrMapping/>
  </p:clrMapOvr>
  <mc:AlternateContent xmlns:mc="http://schemas.openxmlformats.org/markup-compatibility/2006" xmlns:p14="http://schemas.microsoft.com/office/powerpoint/2010/main">
    <mc:Choice Requires="p14">
      <p:transition spd="slow" p14:dur="1500">
        <p:split/>
      </p:transition>
    </mc:Choice>
    <mc:Fallback xmlns="">
      <p:transition spd="slow">
        <p:spli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 calcmode="lin" valueType="num">
                                      <p:cBhvr additive="base">
                                        <p:cTn id="12" dur="500" fill="hold"/>
                                        <p:tgtEl>
                                          <p:spTgt spid="6">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6">
                                            <p:txEl>
                                              <p:pRg st="0" end="0"/>
                                            </p:txEl>
                                          </p:spTgt>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0-#ppt_w/2"/>
                                          </p:val>
                                        </p:tav>
                                        <p:tav tm="100000">
                                          <p:val>
                                            <p:strVal val="#ppt_x"/>
                                          </p:val>
                                        </p:tav>
                                      </p:tavLst>
                                    </p:anim>
                                    <p:anim calcmode="lin" valueType="num">
                                      <p:cBhvr additive="base">
                                        <p:cTn id="18" dur="500" fill="hold"/>
                                        <p:tgtEl>
                                          <p:spTgt spid="7"/>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0-#ppt_w/2"/>
                                          </p:val>
                                        </p:tav>
                                        <p:tav tm="100000">
                                          <p:val>
                                            <p:strVal val="#ppt_x"/>
                                          </p:val>
                                        </p:tav>
                                      </p:tavLst>
                                    </p:anim>
                                    <p:anim calcmode="lin" valueType="num">
                                      <p:cBhvr additive="base">
                                        <p:cTn id="23"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 calcmode="lin" valueType="num">
                                      <p:cBhvr>
                                        <p:cTn id="28" dur="500" fill="hold"/>
                                        <p:tgtEl>
                                          <p:spTgt spid="9"/>
                                        </p:tgtEl>
                                        <p:attrNameLst>
                                          <p:attrName>ppt_w</p:attrName>
                                        </p:attrNameLst>
                                      </p:cBhvr>
                                      <p:tavLst>
                                        <p:tav tm="0">
                                          <p:val>
                                            <p:fltVal val="0"/>
                                          </p:val>
                                        </p:tav>
                                        <p:tav tm="100000">
                                          <p:val>
                                            <p:strVal val="#ppt_w"/>
                                          </p:val>
                                        </p:tav>
                                      </p:tavLst>
                                    </p:anim>
                                    <p:anim calcmode="lin" valueType="num">
                                      <p:cBhvr>
                                        <p:cTn id="29" dur="500" fill="hold"/>
                                        <p:tgtEl>
                                          <p:spTgt spid="9"/>
                                        </p:tgtEl>
                                        <p:attrNameLst>
                                          <p:attrName>ppt_h</p:attrName>
                                        </p:attrNameLst>
                                      </p:cBhvr>
                                      <p:tavLst>
                                        <p:tav tm="0">
                                          <p:val>
                                            <p:fltVal val="0"/>
                                          </p:val>
                                        </p:tav>
                                        <p:tav tm="100000">
                                          <p:val>
                                            <p:strVal val="#ppt_h"/>
                                          </p:val>
                                        </p:tav>
                                      </p:tavLst>
                                    </p:anim>
                                    <p:animEffect transition="in" filter="fade">
                                      <p:cBhvr>
                                        <p:cTn id="3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03A7CEB-8B18-42F6-AE56-7D9BE63EAA96}"/>
              </a:ext>
            </a:extLst>
          </p:cNvPr>
          <p:cNvSpPr/>
          <p:nvPr/>
        </p:nvSpPr>
        <p:spPr>
          <a:xfrm>
            <a:off x="1350498" y="799560"/>
            <a:ext cx="2205966" cy="9144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Diagonal Corners Rounded 4">
            <a:extLst>
              <a:ext uri="{FF2B5EF4-FFF2-40B4-BE49-F238E27FC236}">
                <a16:creationId xmlns:a16="http://schemas.microsoft.com/office/drawing/2014/main" id="{54FEFD81-0FF7-42E5-AFB8-53167A6F1AC0}"/>
              </a:ext>
            </a:extLst>
          </p:cNvPr>
          <p:cNvSpPr/>
          <p:nvPr/>
        </p:nvSpPr>
        <p:spPr>
          <a:xfrm>
            <a:off x="1350498" y="1139485"/>
            <a:ext cx="9375800" cy="3559126"/>
          </a:xfrm>
          <a:prstGeom prst="round2Diag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rgbClr val="002060"/>
                </a:solidFill>
                <a:effectLst>
                  <a:outerShdw blurRad="38100" dist="38100" dir="2700000" algn="tl">
                    <a:srgbClr val="000000">
                      <a:alpha val="43137"/>
                    </a:srgbClr>
                  </a:outerShdw>
                </a:effectLst>
                <a:latin typeface="Microsoft Tai Le" panose="020B0502040204020203" pitchFamily="34" charset="0"/>
                <a:ea typeface="MS PMincho" panose="02020600040205080304" pitchFamily="18" charset="-128"/>
                <a:cs typeface="Microsoft Tai Le" panose="020B0502040204020203" pitchFamily="34" charset="0"/>
              </a:rPr>
              <a:t>LESSON 11</a:t>
            </a:r>
          </a:p>
        </p:txBody>
      </p:sp>
      <p:sp>
        <p:nvSpPr>
          <p:cNvPr id="4" name="Rectangle 3">
            <a:extLst>
              <a:ext uri="{FF2B5EF4-FFF2-40B4-BE49-F238E27FC236}">
                <a16:creationId xmlns:a16="http://schemas.microsoft.com/office/drawing/2014/main" id="{009B75C0-2322-4BA3-AA6A-C0ADA0D01130}"/>
              </a:ext>
            </a:extLst>
          </p:cNvPr>
          <p:cNvSpPr/>
          <p:nvPr/>
        </p:nvSpPr>
        <p:spPr>
          <a:xfrm>
            <a:off x="1465702" y="752829"/>
            <a:ext cx="1651414" cy="400110"/>
          </a:xfrm>
          <a:prstGeom prst="rect">
            <a:avLst/>
          </a:prstGeom>
        </p:spPr>
        <p:txBody>
          <a:bodyPr wrap="none">
            <a:spAutoFit/>
          </a:bodyPr>
          <a:lstStyle/>
          <a:p>
            <a:r>
              <a:rPr lang="en-US" sz="2000" b="1" dirty="0">
                <a:solidFill>
                  <a:schemeClr val="bg1"/>
                </a:solidFill>
                <a:latin typeface="Arial" panose="020B0604020202020204" pitchFamily="34" charset="0"/>
                <a:ea typeface="MS PGothic" panose="020B0600070205080204" pitchFamily="34" charset="-128"/>
                <a:cs typeface="Arial" panose="020B0604020202020204" pitchFamily="34" charset="0"/>
              </a:rPr>
              <a:t>Moses 5:1-4</a:t>
            </a:r>
            <a:endParaRPr lang="en-US" sz="2000" dirty="0">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CF81CF68-1995-41C0-8314-258E5CDD22C0}"/>
              </a:ext>
            </a:extLst>
          </p:cNvPr>
          <p:cNvSpPr/>
          <p:nvPr/>
        </p:nvSpPr>
        <p:spPr>
          <a:xfrm>
            <a:off x="1465702" y="1243306"/>
            <a:ext cx="9260596" cy="3416320"/>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1 </a:t>
            </a:r>
            <a:r>
              <a:rPr lang="en-US" dirty="0">
                <a:solidFill>
                  <a:schemeClr val="bg1"/>
                </a:solidFill>
                <a:latin typeface="Arial" panose="020B0604020202020204" pitchFamily="34" charset="0"/>
                <a:cs typeface="Arial" panose="020B0604020202020204" pitchFamily="34" charset="0"/>
              </a:rPr>
              <a:t>And it came to pass that after I, the Lord God, had driven them out, that Adam began to till the earth, and to have dominion over all the beasts of the field, and to eat his bread by the sweat of his brow, as I the Lord had commanded him. And Eve, also, his wife, did labor with him.</a:t>
            </a:r>
          </a:p>
          <a:p>
            <a:pPr algn="just" fontAlgn="base"/>
            <a:r>
              <a:rPr lang="en-US" b="1" dirty="0">
                <a:solidFill>
                  <a:schemeClr val="bg1"/>
                </a:solidFill>
                <a:latin typeface="Arial" panose="020B0604020202020204" pitchFamily="34" charset="0"/>
                <a:cs typeface="Arial" panose="020B0604020202020204" pitchFamily="34" charset="0"/>
              </a:rPr>
              <a:t>2 </a:t>
            </a:r>
            <a:r>
              <a:rPr lang="en-US" dirty="0">
                <a:solidFill>
                  <a:schemeClr val="bg1"/>
                </a:solidFill>
                <a:latin typeface="Arial" panose="020B0604020202020204" pitchFamily="34" charset="0"/>
                <a:cs typeface="Arial" panose="020B0604020202020204" pitchFamily="34" charset="0"/>
              </a:rPr>
              <a:t>And Adam knew his wife, and she bare unto him sons and daughters, and they began to multiply and to replenish the earth.</a:t>
            </a:r>
          </a:p>
          <a:p>
            <a:pPr algn="just" fontAlgn="base"/>
            <a:r>
              <a:rPr lang="en-US" b="1" dirty="0">
                <a:solidFill>
                  <a:schemeClr val="bg1"/>
                </a:solidFill>
                <a:latin typeface="Arial" panose="020B0604020202020204" pitchFamily="34" charset="0"/>
                <a:cs typeface="Arial" panose="020B0604020202020204" pitchFamily="34" charset="0"/>
              </a:rPr>
              <a:t>3 </a:t>
            </a:r>
            <a:r>
              <a:rPr lang="en-US" dirty="0">
                <a:solidFill>
                  <a:schemeClr val="bg1"/>
                </a:solidFill>
                <a:latin typeface="Arial" panose="020B0604020202020204" pitchFamily="34" charset="0"/>
                <a:cs typeface="Arial" panose="020B0604020202020204" pitchFamily="34" charset="0"/>
              </a:rPr>
              <a:t>And from that time forth, the sons and daughters of Adam began to divide two and two in the land, and to till the land, and to tend flocks, and they also begat sons and daughters.</a:t>
            </a:r>
          </a:p>
          <a:p>
            <a:pPr algn="just" fontAlgn="base"/>
            <a:r>
              <a:rPr lang="en-US" b="1" dirty="0">
                <a:solidFill>
                  <a:schemeClr val="bg1"/>
                </a:solidFill>
                <a:latin typeface="Arial" panose="020B0604020202020204" pitchFamily="34" charset="0"/>
                <a:cs typeface="Arial" panose="020B0604020202020204" pitchFamily="34" charset="0"/>
              </a:rPr>
              <a:t>4 </a:t>
            </a:r>
            <a:r>
              <a:rPr lang="en-US" dirty="0">
                <a:solidFill>
                  <a:schemeClr val="bg1"/>
                </a:solidFill>
                <a:latin typeface="Arial" panose="020B0604020202020204" pitchFamily="34" charset="0"/>
                <a:cs typeface="Arial" panose="020B0604020202020204" pitchFamily="34" charset="0"/>
              </a:rPr>
              <a:t>And Adam and Eve, his wife, called upon the name of the Lord, and they heard the voice of the Lord from the way toward the Garden of Eden, speaking unto them, and they saw him not; for they were shut out from his presence.</a:t>
            </a:r>
            <a:endParaRPr lang="en-US" b="0" i="0" dirty="0">
              <a:solidFill>
                <a:schemeClr val="bg1"/>
              </a:solidFill>
              <a:effectLst/>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EF74D537-7E5B-4FC5-862D-77D564567455}"/>
              </a:ext>
            </a:extLst>
          </p:cNvPr>
          <p:cNvSpPr/>
          <p:nvPr/>
        </p:nvSpPr>
        <p:spPr>
          <a:xfrm>
            <a:off x="1350497" y="4749993"/>
            <a:ext cx="9375799"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feelings do you think Adam and Eve may have experienced after they were shut out from God’s presence? Why?</a:t>
            </a:r>
          </a:p>
        </p:txBody>
      </p:sp>
      <p:sp>
        <p:nvSpPr>
          <p:cNvPr id="8" name="Rectangle 7">
            <a:extLst>
              <a:ext uri="{FF2B5EF4-FFF2-40B4-BE49-F238E27FC236}">
                <a16:creationId xmlns:a16="http://schemas.microsoft.com/office/drawing/2014/main" id="{9FEE2740-EACD-4B4C-868F-6F2E3EEE6151}"/>
              </a:ext>
            </a:extLst>
          </p:cNvPr>
          <p:cNvSpPr/>
          <p:nvPr/>
        </p:nvSpPr>
        <p:spPr>
          <a:xfrm>
            <a:off x="1350497" y="5458840"/>
            <a:ext cx="9375798"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term do we use to describe the condition of being separated from the presence of God?</a:t>
            </a:r>
          </a:p>
        </p:txBody>
      </p:sp>
    </p:spTree>
    <p:extLst>
      <p:ext uri="{BB962C8B-B14F-4D97-AF65-F5344CB8AC3E}">
        <p14:creationId xmlns:p14="http://schemas.microsoft.com/office/powerpoint/2010/main" val="1369139962"/>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Scale>
                                      <p:cBhvr>
                                        <p:cTn id="7"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7"/>
                                        </p:tgtEl>
                                        <p:attrNameLst>
                                          <p:attrName>ppt_x</p:attrName>
                                          <p:attrName>ppt_y</p:attrName>
                                        </p:attrNameLst>
                                      </p:cBhvr>
                                    </p:animMotion>
                                    <p:animEffect transition="in" filter="fade">
                                      <p:cBhvr>
                                        <p:cTn id="9" dur="10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heel(1)">
                                      <p:cBhvr>
                                        <p:cTn id="14"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rgbClr val="002060"/>
                </a:solidFill>
                <a:effectLst>
                  <a:outerShdw blurRad="38100" dist="38100" dir="2700000" algn="tl">
                    <a:srgbClr val="000000">
                      <a:alpha val="43137"/>
                    </a:srgbClr>
                  </a:outerShdw>
                </a:effectLst>
                <a:latin typeface="Microsoft Tai Le" panose="020B0502040204020203" pitchFamily="34" charset="0"/>
                <a:ea typeface="MS PMincho" panose="02020600040205080304" pitchFamily="18" charset="-128"/>
                <a:cs typeface="Microsoft Tai Le" panose="020B0502040204020203" pitchFamily="34" charset="0"/>
              </a:rPr>
              <a:t>LESSON 11</a:t>
            </a:r>
          </a:p>
        </p:txBody>
      </p:sp>
      <p:sp>
        <p:nvSpPr>
          <p:cNvPr id="2" name="Rectangle 1">
            <a:extLst>
              <a:ext uri="{FF2B5EF4-FFF2-40B4-BE49-F238E27FC236}">
                <a16:creationId xmlns:a16="http://schemas.microsoft.com/office/drawing/2014/main" id="{83A3E7D7-EBE2-49BA-900A-F0774BA11387}"/>
              </a:ext>
            </a:extLst>
          </p:cNvPr>
          <p:cNvSpPr/>
          <p:nvPr/>
        </p:nvSpPr>
        <p:spPr>
          <a:xfrm>
            <a:off x="1774874" y="1000036"/>
            <a:ext cx="8642252" cy="1200329"/>
          </a:xfrm>
          <a:prstGeom prst="rect">
            <a:avLst/>
          </a:prstGeom>
        </p:spPr>
        <p:txBody>
          <a:bodyPr wrap="square">
            <a:spAutoFit/>
          </a:bodyPr>
          <a:lstStyle/>
          <a:p>
            <a:pPr algn="ctr"/>
            <a:r>
              <a:rPr lang="en-US" sz="2400" b="1" dirty="0">
                <a:solidFill>
                  <a:schemeClr val="bg1"/>
                </a:solidFill>
                <a:latin typeface="Dubai" panose="020B0503030403030204" pitchFamily="34" charset="-78"/>
                <a:cs typeface="Dubai" panose="020B0503030403030204" pitchFamily="34" charset="-78"/>
              </a:rPr>
              <a:t>“The scriptures teach of two sources of spiritual death. The first source is the Fall, and the second is our own disobedience” (</a:t>
            </a:r>
            <a:r>
              <a:rPr lang="en-US" sz="2400" b="1" i="1" dirty="0">
                <a:solidFill>
                  <a:schemeClr val="bg1"/>
                </a:solidFill>
                <a:latin typeface="Dubai" panose="020B0503030403030204" pitchFamily="34" charset="-78"/>
                <a:cs typeface="Dubai" panose="020B0503030403030204" pitchFamily="34" charset="-78"/>
              </a:rPr>
              <a:t>True to the Faith: A Gospel Reference</a:t>
            </a:r>
            <a:r>
              <a:rPr lang="en-US" sz="2400" b="1" dirty="0">
                <a:solidFill>
                  <a:schemeClr val="bg1"/>
                </a:solidFill>
                <a:latin typeface="Dubai" panose="020B0503030403030204" pitchFamily="34" charset="-78"/>
                <a:cs typeface="Dubai" panose="020B0503030403030204" pitchFamily="34" charset="-78"/>
              </a:rPr>
              <a:t> [2004], 48)</a:t>
            </a:r>
          </a:p>
        </p:txBody>
      </p:sp>
      <p:sp>
        <p:nvSpPr>
          <p:cNvPr id="4" name="Rectangle 3">
            <a:extLst>
              <a:ext uri="{FF2B5EF4-FFF2-40B4-BE49-F238E27FC236}">
                <a16:creationId xmlns:a16="http://schemas.microsoft.com/office/drawing/2014/main" id="{AC095948-2CA0-40FB-A383-4B163C1840A3}"/>
              </a:ext>
            </a:extLst>
          </p:cNvPr>
          <p:cNvSpPr/>
          <p:nvPr/>
        </p:nvSpPr>
        <p:spPr>
          <a:xfrm>
            <a:off x="1050387" y="2549268"/>
            <a:ext cx="8642252"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How does the Fall of Adam and Eve cause us to experience spiritual death?</a:t>
            </a:r>
          </a:p>
        </p:txBody>
      </p:sp>
      <p:sp>
        <p:nvSpPr>
          <p:cNvPr id="5" name="Rectangle 4">
            <a:extLst>
              <a:ext uri="{FF2B5EF4-FFF2-40B4-BE49-F238E27FC236}">
                <a16:creationId xmlns:a16="http://schemas.microsoft.com/office/drawing/2014/main" id="{5C61F8FA-930D-42FA-A6E1-FC3F2FB2D533}"/>
              </a:ext>
            </a:extLst>
          </p:cNvPr>
          <p:cNvSpPr/>
          <p:nvPr/>
        </p:nvSpPr>
        <p:spPr>
          <a:xfrm>
            <a:off x="1050388" y="3116049"/>
            <a:ext cx="8642251"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How does our own disobedience cause us to experience spiritual death?</a:t>
            </a:r>
          </a:p>
        </p:txBody>
      </p:sp>
      <p:sp>
        <p:nvSpPr>
          <p:cNvPr id="7" name="Rectangle 6">
            <a:extLst>
              <a:ext uri="{FF2B5EF4-FFF2-40B4-BE49-F238E27FC236}">
                <a16:creationId xmlns:a16="http://schemas.microsoft.com/office/drawing/2014/main" id="{74C6E9C9-014D-405F-AEBE-0CD241143A2E}"/>
              </a:ext>
            </a:extLst>
          </p:cNvPr>
          <p:cNvSpPr/>
          <p:nvPr/>
        </p:nvSpPr>
        <p:spPr>
          <a:xfrm>
            <a:off x="7029858" y="5488632"/>
            <a:ext cx="3759363" cy="584775"/>
          </a:xfrm>
          <a:prstGeom prst="rect">
            <a:avLst/>
          </a:prstGeom>
        </p:spPr>
        <p:txBody>
          <a:bodyPr wrap="none">
            <a:spAutoFit/>
          </a:bodyPr>
          <a:lstStyle/>
          <a:p>
            <a:pPr algn="ctr"/>
            <a:r>
              <a:rPr lang="en-US" sz="3200" b="1" dirty="0">
                <a:solidFill>
                  <a:schemeClr val="bg1"/>
                </a:solidFill>
                <a:latin typeface="Arial" panose="020B0604020202020204" pitchFamily="34" charset="0"/>
                <a:cs typeface="Arial" panose="020B0604020202020204" pitchFamily="34" charset="0"/>
              </a:rPr>
              <a:t>After I sin, I feel …</a:t>
            </a:r>
          </a:p>
        </p:txBody>
      </p:sp>
    </p:spTree>
    <p:extLst>
      <p:ext uri="{BB962C8B-B14F-4D97-AF65-F5344CB8AC3E}">
        <p14:creationId xmlns:p14="http://schemas.microsoft.com/office/powerpoint/2010/main" val="915444147"/>
      </p:ext>
    </p:extLst>
  </p:cSld>
  <p:clrMapOvr>
    <a:masterClrMapping/>
  </p:clrMapOvr>
  <p:transition spd="slow">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anim calcmode="lin" valueType="num">
                                      <p:cBhvr>
                                        <p:cTn id="16" dur="1000" fill="hold"/>
                                        <p:tgtEl>
                                          <p:spTgt spid="5"/>
                                        </p:tgtEl>
                                        <p:attrNameLst>
                                          <p:attrName>ppt_x</p:attrName>
                                        </p:attrNameLst>
                                      </p:cBhvr>
                                      <p:tavLst>
                                        <p:tav tm="0">
                                          <p:val>
                                            <p:strVal val="#ppt_x"/>
                                          </p:val>
                                        </p:tav>
                                        <p:tav tm="100000">
                                          <p:val>
                                            <p:strVal val="#ppt_x"/>
                                          </p:val>
                                        </p:tav>
                                      </p:tavLst>
                                    </p:anim>
                                    <p:anim calcmode="lin" valueType="num">
                                      <p:cBhvr>
                                        <p:cTn id="1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5"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1000" fill="hold"/>
                                        <p:tgtEl>
                                          <p:spTgt spid="7"/>
                                        </p:tgtEl>
                                        <p:attrNameLst>
                                          <p:attrName>ppt_w</p:attrName>
                                        </p:attrNameLst>
                                      </p:cBhvr>
                                      <p:tavLst>
                                        <p:tav tm="0">
                                          <p:val>
                                            <p:fltVal val="0"/>
                                          </p:val>
                                        </p:tav>
                                        <p:tav tm="100000">
                                          <p:val>
                                            <p:strVal val="#ppt_w"/>
                                          </p:val>
                                        </p:tav>
                                      </p:tavLst>
                                    </p:anim>
                                    <p:anim calcmode="lin" valueType="num">
                                      <p:cBhvr>
                                        <p:cTn id="23" dur="1000" fill="hold"/>
                                        <p:tgtEl>
                                          <p:spTgt spid="7"/>
                                        </p:tgtEl>
                                        <p:attrNameLst>
                                          <p:attrName>ppt_h</p:attrName>
                                        </p:attrNameLst>
                                      </p:cBhvr>
                                      <p:tavLst>
                                        <p:tav tm="0">
                                          <p:val>
                                            <p:fltVal val="0"/>
                                          </p:val>
                                        </p:tav>
                                        <p:tav tm="100000">
                                          <p:val>
                                            <p:strVal val="#ppt_h"/>
                                          </p:val>
                                        </p:tav>
                                      </p:tavLst>
                                    </p:anim>
                                    <p:anim calcmode="lin" valueType="num">
                                      <p:cBhvr>
                                        <p:cTn id="24"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5"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rgbClr val="002060"/>
                </a:solidFill>
                <a:effectLst>
                  <a:outerShdw blurRad="38100" dist="38100" dir="2700000" algn="tl">
                    <a:srgbClr val="000000">
                      <a:alpha val="43137"/>
                    </a:srgbClr>
                  </a:outerShdw>
                </a:effectLst>
                <a:latin typeface="Microsoft Tai Le" panose="020B0502040204020203" pitchFamily="34" charset="0"/>
                <a:ea typeface="MS PMincho" panose="02020600040205080304" pitchFamily="18" charset="-128"/>
                <a:cs typeface="Microsoft Tai Le" panose="020B0502040204020203" pitchFamily="34" charset="0"/>
              </a:rPr>
              <a:t>LESSON 11</a:t>
            </a:r>
          </a:p>
        </p:txBody>
      </p:sp>
      <p:sp>
        <p:nvSpPr>
          <p:cNvPr id="2" name="Rectangle 1">
            <a:extLst>
              <a:ext uri="{FF2B5EF4-FFF2-40B4-BE49-F238E27FC236}">
                <a16:creationId xmlns:a16="http://schemas.microsoft.com/office/drawing/2014/main" id="{FA581DA7-B81D-436D-959A-206F63DA7DAF}"/>
              </a:ext>
            </a:extLst>
          </p:cNvPr>
          <p:cNvSpPr/>
          <p:nvPr/>
        </p:nvSpPr>
        <p:spPr>
          <a:xfrm>
            <a:off x="2225363" y="2767280"/>
            <a:ext cx="7741273" cy="1323439"/>
          </a:xfrm>
          <a:prstGeom prst="rect">
            <a:avLst/>
          </a:prstGeom>
        </p:spPr>
        <p:txBody>
          <a:bodyPr wrap="square">
            <a:spAutoFit/>
          </a:bodyPr>
          <a:lstStyle/>
          <a:p>
            <a:pPr algn="ctr" fontAlgn="base"/>
            <a:r>
              <a:rPr lang="en-US" sz="4000" b="1" dirty="0">
                <a:solidFill>
                  <a:schemeClr val="bg1"/>
                </a:solidFill>
                <a:latin typeface="PMingLiU-ExtB" panose="02020500000000000000" pitchFamily="18" charset="-120"/>
                <a:ea typeface="PMingLiU-ExtB" panose="02020500000000000000" pitchFamily="18" charset="-120"/>
                <a:cs typeface="Arial" panose="020B0604020202020204" pitchFamily="34" charset="0"/>
              </a:rPr>
              <a:t>“Adam and Eve offer sacrifices in obedience to God’s commandments”</a:t>
            </a:r>
            <a:endParaRPr lang="en-US" sz="4000" b="1" dirty="0">
              <a:solidFill>
                <a:schemeClr val="bg1"/>
              </a:solidFill>
              <a:effectLst/>
              <a:latin typeface="PMingLiU-ExtB" panose="02020500000000000000" pitchFamily="18" charset="-120"/>
              <a:ea typeface="PMingLiU-ExtB" panose="02020500000000000000" pitchFamily="18" charset="-120"/>
              <a:cs typeface="Arial" panose="020B0604020202020204" pitchFamily="34" charset="0"/>
            </a:endParaRPr>
          </a:p>
        </p:txBody>
      </p:sp>
      <p:sp>
        <p:nvSpPr>
          <p:cNvPr id="5" name="Rectangle 4">
            <a:extLst>
              <a:ext uri="{FF2B5EF4-FFF2-40B4-BE49-F238E27FC236}">
                <a16:creationId xmlns:a16="http://schemas.microsoft.com/office/drawing/2014/main" id="{739A2D09-C25E-4DAC-8095-FB70DD5F7573}"/>
              </a:ext>
            </a:extLst>
          </p:cNvPr>
          <p:cNvSpPr/>
          <p:nvPr/>
        </p:nvSpPr>
        <p:spPr>
          <a:xfrm>
            <a:off x="1402727" y="783607"/>
            <a:ext cx="1651414" cy="400110"/>
          </a:xfrm>
          <a:prstGeom prst="rect">
            <a:avLst/>
          </a:prstGeom>
        </p:spPr>
        <p:txBody>
          <a:bodyPr wrap="none">
            <a:spAutoFit/>
          </a:bodyPr>
          <a:lstStyle/>
          <a:p>
            <a:r>
              <a:rPr lang="en-US" sz="2000" b="1" dirty="0">
                <a:solidFill>
                  <a:schemeClr val="bg1"/>
                </a:solidFill>
                <a:latin typeface="Arial" panose="020B0604020202020204" pitchFamily="34" charset="0"/>
                <a:ea typeface="MS PGothic" panose="020B0600070205080204" pitchFamily="34" charset="-128"/>
                <a:cs typeface="Arial" panose="020B0604020202020204" pitchFamily="34" charset="0"/>
              </a:rPr>
              <a:t>Moses 5:5-8</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12790745"/>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rgbClr val="002060"/>
                </a:solidFill>
                <a:effectLst>
                  <a:outerShdw blurRad="38100" dist="38100" dir="2700000" algn="tl">
                    <a:srgbClr val="000000">
                      <a:alpha val="43137"/>
                    </a:srgbClr>
                  </a:outerShdw>
                </a:effectLst>
                <a:latin typeface="Microsoft Tai Le" panose="020B0502040204020203" pitchFamily="34" charset="0"/>
                <a:ea typeface="MS PMincho" panose="02020600040205080304" pitchFamily="18" charset="-128"/>
                <a:cs typeface="Microsoft Tai Le" panose="020B0502040204020203" pitchFamily="34" charset="0"/>
              </a:rPr>
              <a:t>LESSON 11</a:t>
            </a:r>
          </a:p>
        </p:txBody>
      </p:sp>
      <p:sp>
        <p:nvSpPr>
          <p:cNvPr id="4" name="Rectangle 3">
            <a:extLst>
              <a:ext uri="{FF2B5EF4-FFF2-40B4-BE49-F238E27FC236}">
                <a16:creationId xmlns:a16="http://schemas.microsoft.com/office/drawing/2014/main" id="{799DFE84-75DE-477D-9A46-6470748F35DE}"/>
              </a:ext>
            </a:extLst>
          </p:cNvPr>
          <p:cNvSpPr/>
          <p:nvPr/>
        </p:nvSpPr>
        <p:spPr>
          <a:xfrm>
            <a:off x="1350498" y="793781"/>
            <a:ext cx="1538992" cy="84636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Diagonal Corners Rounded 4">
            <a:extLst>
              <a:ext uri="{FF2B5EF4-FFF2-40B4-BE49-F238E27FC236}">
                <a16:creationId xmlns:a16="http://schemas.microsoft.com/office/drawing/2014/main" id="{70319B1B-0885-4B71-92EC-51F8C7CE4357}"/>
              </a:ext>
            </a:extLst>
          </p:cNvPr>
          <p:cNvSpPr/>
          <p:nvPr/>
        </p:nvSpPr>
        <p:spPr>
          <a:xfrm>
            <a:off x="1350498" y="1139485"/>
            <a:ext cx="9375800" cy="846360"/>
          </a:xfrm>
          <a:prstGeom prst="round2DiagRect">
            <a:avLst/>
          </a:prstGeom>
          <a:solidFill>
            <a:srgbClr val="A7897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0926DCE8-FE38-4F3E-9FED-B8250751C208}"/>
              </a:ext>
            </a:extLst>
          </p:cNvPr>
          <p:cNvSpPr/>
          <p:nvPr/>
        </p:nvSpPr>
        <p:spPr>
          <a:xfrm>
            <a:off x="1465702" y="747050"/>
            <a:ext cx="1423788" cy="400110"/>
          </a:xfrm>
          <a:prstGeom prst="rect">
            <a:avLst/>
          </a:prstGeom>
        </p:spPr>
        <p:txBody>
          <a:bodyPr wrap="none">
            <a:spAutoFit/>
          </a:bodyPr>
          <a:lstStyle/>
          <a:p>
            <a:r>
              <a:rPr lang="en-US" sz="2000" b="1" dirty="0">
                <a:solidFill>
                  <a:schemeClr val="bg1"/>
                </a:solidFill>
                <a:latin typeface="Arial" panose="020B0604020202020204" pitchFamily="34" charset="0"/>
                <a:ea typeface="MS PGothic" panose="020B0600070205080204" pitchFamily="34" charset="-128"/>
                <a:cs typeface="Arial" panose="020B0604020202020204" pitchFamily="34" charset="0"/>
              </a:rPr>
              <a:t>Moses 5:5</a:t>
            </a:r>
            <a:endParaRPr lang="en-US" sz="2000" dirty="0">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D0823762-FB43-4432-B5A2-893D283DD822}"/>
              </a:ext>
            </a:extLst>
          </p:cNvPr>
          <p:cNvSpPr/>
          <p:nvPr/>
        </p:nvSpPr>
        <p:spPr>
          <a:xfrm>
            <a:off x="1350498" y="1133706"/>
            <a:ext cx="9375800" cy="923330"/>
          </a:xfrm>
          <a:prstGeom prst="rect">
            <a:avLst/>
          </a:prstGeom>
        </p:spPr>
        <p:txBody>
          <a:bodyPr wrap="square">
            <a:spAutoFit/>
          </a:bodyPr>
          <a:lstStyle/>
          <a:p>
            <a:pPr algn="just"/>
            <a:r>
              <a:rPr lang="en-US" dirty="0">
                <a:solidFill>
                  <a:schemeClr val="bg1"/>
                </a:solidFill>
                <a:latin typeface="Arial" panose="020B0604020202020204" pitchFamily="34" charset="0"/>
                <a:cs typeface="Arial" panose="020B0604020202020204" pitchFamily="34" charset="0"/>
              </a:rPr>
              <a:t>And he gave unto them commandments, that they should worship the Lord their God, and should offer the firstlings of their flocks, for an offering unto the Lord. And Adam was obedient unto the commandments of the Lord.</a:t>
            </a:r>
          </a:p>
        </p:txBody>
      </p:sp>
      <p:sp>
        <p:nvSpPr>
          <p:cNvPr id="7" name="Rectangle 6">
            <a:extLst>
              <a:ext uri="{FF2B5EF4-FFF2-40B4-BE49-F238E27FC236}">
                <a16:creationId xmlns:a16="http://schemas.microsoft.com/office/drawing/2014/main" id="{8E80981A-9D9D-4DBE-A6B3-7AFF44D4536B}"/>
              </a:ext>
            </a:extLst>
          </p:cNvPr>
          <p:cNvSpPr/>
          <p:nvPr/>
        </p:nvSpPr>
        <p:spPr>
          <a:xfrm>
            <a:off x="1350498" y="2132849"/>
            <a:ext cx="6481261"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does it mean to “offer the firstlings of their flocks”?</a:t>
            </a:r>
          </a:p>
        </p:txBody>
      </p:sp>
      <p:sp>
        <p:nvSpPr>
          <p:cNvPr id="8" name="Rectangle 7">
            <a:extLst>
              <a:ext uri="{FF2B5EF4-FFF2-40B4-BE49-F238E27FC236}">
                <a16:creationId xmlns:a16="http://schemas.microsoft.com/office/drawing/2014/main" id="{FAEF2C98-CC0D-4238-BB35-391DB003EB1E}"/>
              </a:ext>
            </a:extLst>
          </p:cNvPr>
          <p:cNvSpPr/>
          <p:nvPr/>
        </p:nvSpPr>
        <p:spPr>
          <a:xfrm>
            <a:off x="1350498" y="2509171"/>
            <a:ext cx="5356979"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How did Adam respond to this commandment?</a:t>
            </a:r>
          </a:p>
        </p:txBody>
      </p:sp>
      <p:pic>
        <p:nvPicPr>
          <p:cNvPr id="2050" name="Picture 2" descr="lamb">
            <a:extLst>
              <a:ext uri="{FF2B5EF4-FFF2-40B4-BE49-F238E27FC236}">
                <a16:creationId xmlns:a16="http://schemas.microsoft.com/office/drawing/2014/main" id="{E078E6C8-FB82-49AF-8135-76208F709DC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6213" y="3110732"/>
            <a:ext cx="5064370" cy="33689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2422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8" presetClass="entr" presetSubtype="12"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strips(downLeft)">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23" presetClass="entr" presetSubtype="16" fill="hold" nodeType="clickEffect">
                                  <p:stCondLst>
                                    <p:cond delay="0"/>
                                  </p:stCondLst>
                                  <p:childTnLst>
                                    <p:set>
                                      <p:cBhvr>
                                        <p:cTn id="19" dur="1" fill="hold">
                                          <p:stCondLst>
                                            <p:cond delay="0"/>
                                          </p:stCondLst>
                                        </p:cTn>
                                        <p:tgtEl>
                                          <p:spTgt spid="2050"/>
                                        </p:tgtEl>
                                        <p:attrNameLst>
                                          <p:attrName>style.visibility</p:attrName>
                                        </p:attrNameLst>
                                      </p:cBhvr>
                                      <p:to>
                                        <p:strVal val="visible"/>
                                      </p:to>
                                    </p:set>
                                    <p:anim calcmode="lin" valueType="num">
                                      <p:cBhvr>
                                        <p:cTn id="20" dur="1500" fill="hold"/>
                                        <p:tgtEl>
                                          <p:spTgt spid="2050"/>
                                        </p:tgtEl>
                                        <p:attrNameLst>
                                          <p:attrName>ppt_w</p:attrName>
                                        </p:attrNameLst>
                                      </p:cBhvr>
                                      <p:tavLst>
                                        <p:tav tm="0">
                                          <p:val>
                                            <p:fltVal val="0"/>
                                          </p:val>
                                        </p:tav>
                                        <p:tav tm="100000">
                                          <p:val>
                                            <p:strVal val="#ppt_w"/>
                                          </p:val>
                                        </p:tav>
                                      </p:tavLst>
                                    </p:anim>
                                    <p:anim calcmode="lin" valueType="num">
                                      <p:cBhvr>
                                        <p:cTn id="21" dur="1500" fill="hold"/>
                                        <p:tgtEl>
                                          <p:spTgt spid="205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44983FA-DE27-48A5-B768-6E5082576E3F}"/>
              </a:ext>
            </a:extLst>
          </p:cNvPr>
          <p:cNvSpPr/>
          <p:nvPr/>
        </p:nvSpPr>
        <p:spPr>
          <a:xfrm>
            <a:off x="1350498" y="701015"/>
            <a:ext cx="1538992" cy="846360"/>
          </a:xfrm>
          <a:prstGeom prst="rect">
            <a:avLst/>
          </a:prstGeom>
          <a:solidFill>
            <a:schemeClr val="bg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Diagonal Corners Rounded 4">
            <a:extLst>
              <a:ext uri="{FF2B5EF4-FFF2-40B4-BE49-F238E27FC236}">
                <a16:creationId xmlns:a16="http://schemas.microsoft.com/office/drawing/2014/main" id="{BB59A184-C0A3-478B-85B4-46BD46D6E342}"/>
              </a:ext>
            </a:extLst>
          </p:cNvPr>
          <p:cNvSpPr/>
          <p:nvPr/>
        </p:nvSpPr>
        <p:spPr>
          <a:xfrm>
            <a:off x="1350498" y="1139485"/>
            <a:ext cx="9375800" cy="846360"/>
          </a:xfrm>
          <a:prstGeom prst="round2Diag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rgbClr val="002060"/>
                </a:solidFill>
                <a:effectLst>
                  <a:outerShdw blurRad="38100" dist="38100" dir="2700000" algn="tl">
                    <a:srgbClr val="000000">
                      <a:alpha val="43137"/>
                    </a:srgbClr>
                  </a:outerShdw>
                </a:effectLst>
                <a:latin typeface="Microsoft Tai Le" panose="020B0502040204020203" pitchFamily="34" charset="0"/>
                <a:ea typeface="MS PMincho" panose="02020600040205080304" pitchFamily="18" charset="-128"/>
                <a:cs typeface="Microsoft Tai Le" panose="020B0502040204020203" pitchFamily="34" charset="0"/>
              </a:rPr>
              <a:t>LESSON 13</a:t>
            </a:r>
          </a:p>
        </p:txBody>
      </p:sp>
      <p:sp>
        <p:nvSpPr>
          <p:cNvPr id="2" name="Rectangle 1">
            <a:extLst>
              <a:ext uri="{FF2B5EF4-FFF2-40B4-BE49-F238E27FC236}">
                <a16:creationId xmlns:a16="http://schemas.microsoft.com/office/drawing/2014/main" id="{E04E0DEB-A6F9-44BF-8103-6ABA2D2DF32A}"/>
              </a:ext>
            </a:extLst>
          </p:cNvPr>
          <p:cNvSpPr/>
          <p:nvPr/>
        </p:nvSpPr>
        <p:spPr>
          <a:xfrm>
            <a:off x="1350498" y="1099931"/>
            <a:ext cx="9356035" cy="923330"/>
          </a:xfrm>
          <a:prstGeom prst="rect">
            <a:avLst/>
          </a:prstGeom>
        </p:spPr>
        <p:txBody>
          <a:bodyPr wrap="square">
            <a:spAutoFit/>
          </a:bodyPr>
          <a:lstStyle/>
          <a:p>
            <a:pPr algn="just"/>
            <a:r>
              <a:rPr lang="en-US" dirty="0">
                <a:solidFill>
                  <a:schemeClr val="bg1"/>
                </a:solidFill>
                <a:latin typeface="Arial" panose="020B0604020202020204" pitchFamily="34" charset="0"/>
                <a:cs typeface="Arial" panose="020B0604020202020204" pitchFamily="34" charset="0"/>
              </a:rPr>
              <a:t>And after many days an angel of the Lord appeared unto Adam, saying: Why dost thou offer sacrifices unto the Lord? And Adam said unto him: I know not, save the Lord commanded me.</a:t>
            </a:r>
          </a:p>
        </p:txBody>
      </p:sp>
      <p:sp>
        <p:nvSpPr>
          <p:cNvPr id="7" name="TextBox 6">
            <a:extLst>
              <a:ext uri="{FF2B5EF4-FFF2-40B4-BE49-F238E27FC236}">
                <a16:creationId xmlns:a16="http://schemas.microsoft.com/office/drawing/2014/main" id="{AC1CD847-04F3-4BF0-96D9-502FAA9D4C00}"/>
              </a:ext>
            </a:extLst>
          </p:cNvPr>
          <p:cNvSpPr txBox="1"/>
          <p:nvPr/>
        </p:nvSpPr>
        <p:spPr>
          <a:xfrm>
            <a:off x="1469816" y="783607"/>
            <a:ext cx="1300356" cy="369332"/>
          </a:xfrm>
          <a:prstGeom prst="rect">
            <a:avLst/>
          </a:prstGeom>
          <a:noFill/>
        </p:spPr>
        <p:txBody>
          <a:bodyPr wrap="none" rtlCol="0">
            <a:spAutoFit/>
          </a:bodyPr>
          <a:lstStyle/>
          <a:p>
            <a:r>
              <a:rPr lang="en-US" b="1" dirty="0">
                <a:solidFill>
                  <a:schemeClr val="bg1"/>
                </a:solidFill>
                <a:latin typeface="Arial" panose="020B0604020202020204" pitchFamily="34" charset="0"/>
                <a:cs typeface="Arial" panose="020B0604020202020204" pitchFamily="34" charset="0"/>
              </a:rPr>
              <a:t>Moses 5:6</a:t>
            </a:r>
          </a:p>
        </p:txBody>
      </p:sp>
      <p:sp>
        <p:nvSpPr>
          <p:cNvPr id="8" name="Rectangle 7">
            <a:extLst>
              <a:ext uri="{FF2B5EF4-FFF2-40B4-BE49-F238E27FC236}">
                <a16:creationId xmlns:a16="http://schemas.microsoft.com/office/drawing/2014/main" id="{AB83F773-FAAA-4A9A-BD9F-B29C0CE71C64}"/>
              </a:ext>
            </a:extLst>
          </p:cNvPr>
          <p:cNvSpPr/>
          <p:nvPr/>
        </p:nvSpPr>
        <p:spPr>
          <a:xfrm>
            <a:off x="1350498" y="2339585"/>
            <a:ext cx="4549066"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question did the angel ask Adam?</a:t>
            </a:r>
          </a:p>
        </p:txBody>
      </p:sp>
      <p:sp>
        <p:nvSpPr>
          <p:cNvPr id="9" name="Rectangle 8">
            <a:extLst>
              <a:ext uri="{FF2B5EF4-FFF2-40B4-BE49-F238E27FC236}">
                <a16:creationId xmlns:a16="http://schemas.microsoft.com/office/drawing/2014/main" id="{548FD8A9-208B-4003-9512-BDA3E5A3383E}"/>
              </a:ext>
            </a:extLst>
          </p:cNvPr>
          <p:cNvSpPr/>
          <p:nvPr/>
        </p:nvSpPr>
        <p:spPr>
          <a:xfrm>
            <a:off x="1350498" y="2840575"/>
            <a:ext cx="3774495"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did Adam say to the angel?</a:t>
            </a:r>
          </a:p>
        </p:txBody>
      </p:sp>
      <p:sp>
        <p:nvSpPr>
          <p:cNvPr id="10" name="Rectangle 9">
            <a:extLst>
              <a:ext uri="{FF2B5EF4-FFF2-40B4-BE49-F238E27FC236}">
                <a16:creationId xmlns:a16="http://schemas.microsoft.com/office/drawing/2014/main" id="{6B0D0551-C79F-4C0B-AE21-84E5148B4C00}"/>
              </a:ext>
            </a:extLst>
          </p:cNvPr>
          <p:cNvSpPr/>
          <p:nvPr/>
        </p:nvSpPr>
        <p:spPr>
          <a:xfrm>
            <a:off x="1350498" y="3345311"/>
            <a:ext cx="5976764"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principle can we learn from Adam’s response? </a:t>
            </a:r>
          </a:p>
        </p:txBody>
      </p:sp>
      <p:sp>
        <p:nvSpPr>
          <p:cNvPr id="11" name="Rectangle 10">
            <a:extLst>
              <a:ext uri="{FF2B5EF4-FFF2-40B4-BE49-F238E27FC236}">
                <a16:creationId xmlns:a16="http://schemas.microsoft.com/office/drawing/2014/main" id="{DDA6F13E-C6C5-4C05-AE4E-22D05CCFAECF}"/>
              </a:ext>
            </a:extLst>
          </p:cNvPr>
          <p:cNvSpPr/>
          <p:nvPr/>
        </p:nvSpPr>
        <p:spPr>
          <a:xfrm>
            <a:off x="1350498" y="3714643"/>
            <a:ext cx="9375800" cy="646331"/>
          </a:xfrm>
          <a:prstGeom prst="rect">
            <a:avLst/>
          </a:prstGeom>
        </p:spPr>
        <p:txBody>
          <a:bodyPr wrap="square">
            <a:spAutoFit/>
          </a:bodyPr>
          <a:lstStyle/>
          <a:p>
            <a:pPr algn="just"/>
            <a:r>
              <a:rPr lang="en-US" i="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We can choose to obey the Lord’s commandments even if we do not understand the reason for those commandments.</a:t>
            </a:r>
          </a:p>
        </p:txBody>
      </p:sp>
      <p:sp>
        <p:nvSpPr>
          <p:cNvPr id="12" name="Rectangle 11">
            <a:extLst>
              <a:ext uri="{FF2B5EF4-FFF2-40B4-BE49-F238E27FC236}">
                <a16:creationId xmlns:a16="http://schemas.microsoft.com/office/drawing/2014/main" id="{9D727384-9E58-41A6-A866-D33F20514080}"/>
              </a:ext>
            </a:extLst>
          </p:cNvPr>
          <p:cNvSpPr/>
          <p:nvPr/>
        </p:nvSpPr>
        <p:spPr>
          <a:xfrm>
            <a:off x="1350498" y="4449815"/>
            <a:ext cx="9356034"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How can our lives be blessed when we obey the Lord’s commandments even if we do not fully understand the reasons for the commandments?</a:t>
            </a:r>
          </a:p>
        </p:txBody>
      </p:sp>
    </p:spTree>
    <p:extLst>
      <p:ext uri="{BB962C8B-B14F-4D97-AF65-F5344CB8AC3E}">
        <p14:creationId xmlns:p14="http://schemas.microsoft.com/office/powerpoint/2010/main" val="21914671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8" presetClass="entr" presetSubtype="0" accel="50000" fill="hold" grpId="0" nodeType="withEffect">
                                  <p:stCondLst>
                                    <p:cond delay="0"/>
                                  </p:stCondLst>
                                  <p:iterate type="lt">
                                    <p:tmPct val="50000"/>
                                  </p:iterate>
                                  <p:childTnLst>
                                    <p:set>
                                      <p:cBhvr>
                                        <p:cTn id="6" dur="1" fill="hold">
                                          <p:stCondLst>
                                            <p:cond delay="0"/>
                                          </p:stCondLst>
                                        </p:cTn>
                                        <p:tgtEl>
                                          <p:spTgt spid="8"/>
                                        </p:tgtEl>
                                        <p:attrNameLst>
                                          <p:attrName>style.visibility</p:attrName>
                                        </p:attrNameLst>
                                      </p:cBhvr>
                                      <p:to>
                                        <p:strVal val="visible"/>
                                      </p:to>
                                    </p:set>
                                    <p:set>
                                      <p:cBhvr>
                                        <p:cTn id="7" dur="68" fill="hold">
                                          <p:stCondLst>
                                            <p:cond delay="0"/>
                                          </p:stCondLst>
                                        </p:cTn>
                                        <p:tgtEl>
                                          <p:spTgt spid="8"/>
                                        </p:tgtEl>
                                        <p:attrNameLst>
                                          <p:attrName>style.rotation</p:attrName>
                                        </p:attrNameLst>
                                      </p:cBhvr>
                                      <p:to>
                                        <p:strVal val="-45.0"/>
                                      </p:to>
                                    </p:set>
                                    <p:anim calcmode="lin" valueType="num">
                                      <p:cBhvr>
                                        <p:cTn id="8" dur="68" fill="hold">
                                          <p:stCondLst>
                                            <p:cond delay="68"/>
                                          </p:stCondLst>
                                        </p:cTn>
                                        <p:tgtEl>
                                          <p:spTgt spid="8"/>
                                        </p:tgtEl>
                                        <p:attrNameLst>
                                          <p:attrName>style.rotation</p:attrName>
                                        </p:attrNameLst>
                                      </p:cBhvr>
                                      <p:tavLst>
                                        <p:tav tm="0">
                                          <p:val>
                                            <p:fltVal val="-45"/>
                                          </p:val>
                                        </p:tav>
                                        <p:tav tm="69900">
                                          <p:val>
                                            <p:fltVal val="45"/>
                                          </p:val>
                                        </p:tav>
                                        <p:tav tm="100000">
                                          <p:val>
                                            <p:fltVal val="0"/>
                                          </p:val>
                                        </p:tav>
                                      </p:tavLst>
                                    </p:anim>
                                    <p:anim calcmode="lin" valueType="num">
                                      <p:cBhvr>
                                        <p:cTn id="9" dur="68" fill="hold">
                                          <p:stCondLst>
                                            <p:cond delay="0"/>
                                          </p:stCondLst>
                                        </p:cTn>
                                        <p:tgtEl>
                                          <p:spTgt spid="8"/>
                                        </p:tgtEl>
                                        <p:attrNameLst>
                                          <p:attrName>ppt_y</p:attrName>
                                        </p:attrNameLst>
                                      </p:cBhvr>
                                      <p:tavLst>
                                        <p:tav tm="0">
                                          <p:val>
                                            <p:strVal val="#ppt_y-1"/>
                                          </p:val>
                                        </p:tav>
                                        <p:tav tm="100000">
                                          <p:val>
                                            <p:strVal val="#ppt_y-(0.354*#ppt_w-0.172*#ppt_h)"/>
                                          </p:val>
                                        </p:tav>
                                      </p:tavLst>
                                    </p:anim>
                                    <p:anim calcmode="lin" valueType="num">
                                      <p:cBhvr>
                                        <p:cTn id="10" dur="23" decel="50000" autoRev="1" fill="hold">
                                          <p:stCondLst>
                                            <p:cond delay="68"/>
                                          </p:stCondLst>
                                        </p:cTn>
                                        <p:tgtEl>
                                          <p:spTgt spid="8"/>
                                        </p:tgtEl>
                                        <p:attrNameLst>
                                          <p:attrName>ppt_y</p:attrName>
                                        </p:attrNameLst>
                                      </p:cBhvr>
                                      <p:tavLst>
                                        <p:tav tm="0">
                                          <p:val>
                                            <p:strVal val="#ppt_y-(0.354*#ppt_w-0.172*#ppt_h)"/>
                                          </p:val>
                                        </p:tav>
                                        <p:tav tm="100000">
                                          <p:val>
                                            <p:strVal val="#ppt_y-(0.354*#ppt_w-0.172*#ppt_h)-#ppt_h/2"/>
                                          </p:val>
                                        </p:tav>
                                      </p:tavLst>
                                    </p:anim>
                                    <p:anim calcmode="lin" valueType="num">
                                      <p:cBhvr>
                                        <p:cTn id="11" dur="20" fill="hold">
                                          <p:stCondLst>
                                            <p:cond delay="130"/>
                                          </p:stCondLst>
                                        </p:cTn>
                                        <p:tgtEl>
                                          <p:spTgt spid="8"/>
                                        </p:tgtEl>
                                        <p:attrNameLst>
                                          <p:attrName>ppt_y</p:attrName>
                                        </p:attrNameLst>
                                      </p:cBhvr>
                                      <p:tavLst>
                                        <p:tav tm="0">
                                          <p:val>
                                            <p:strVal val="#ppt_y-(0.354*#ppt_w-0.172*#ppt_h)"/>
                                          </p:val>
                                        </p:tav>
                                        <p:tav tm="100000">
                                          <p:val>
                                            <p:strVal val="#ppt_y"/>
                                          </p:val>
                                        </p:tav>
                                      </p:tavLst>
                                    </p:anim>
                                  </p:childTnLst>
                                </p:cTn>
                              </p:par>
                              <p:par>
                                <p:cTn id="12" presetID="41" presetClass="entr" presetSubtype="0" fill="hold" grpId="0" nodeType="withEffect">
                                  <p:stCondLst>
                                    <p:cond delay="0"/>
                                  </p:stCondLst>
                                  <p:iterate type="lt">
                                    <p:tmPct val="10000"/>
                                  </p:iterate>
                                  <p:childTnLst>
                                    <p:set>
                                      <p:cBhvr>
                                        <p:cTn id="13" dur="1" fill="hold">
                                          <p:stCondLst>
                                            <p:cond delay="0"/>
                                          </p:stCondLst>
                                        </p:cTn>
                                        <p:tgtEl>
                                          <p:spTgt spid="9"/>
                                        </p:tgtEl>
                                        <p:attrNameLst>
                                          <p:attrName>style.visibility</p:attrName>
                                        </p:attrNameLst>
                                      </p:cBhvr>
                                      <p:to>
                                        <p:strVal val="visible"/>
                                      </p:to>
                                    </p:set>
                                    <p:anim calcmode="lin" valueType="num">
                                      <p:cBhvr>
                                        <p:cTn id="14" dur="25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15" dur="250" fill="hold"/>
                                        <p:tgtEl>
                                          <p:spTgt spid="9"/>
                                        </p:tgtEl>
                                        <p:attrNameLst>
                                          <p:attrName>ppt_y</p:attrName>
                                        </p:attrNameLst>
                                      </p:cBhvr>
                                      <p:tavLst>
                                        <p:tav tm="0">
                                          <p:val>
                                            <p:strVal val="#ppt_y"/>
                                          </p:val>
                                        </p:tav>
                                        <p:tav tm="100000">
                                          <p:val>
                                            <p:strVal val="#ppt_y"/>
                                          </p:val>
                                        </p:tav>
                                      </p:tavLst>
                                    </p:anim>
                                    <p:anim calcmode="lin" valueType="num">
                                      <p:cBhvr>
                                        <p:cTn id="16" dur="25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17" dur="25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18" dur="250" tmFilter="0,0; .5, 1; 1, 1"/>
                                        <p:tgtEl>
                                          <p:spTgt spid="9"/>
                                        </p:tgtEl>
                                      </p:cBhvr>
                                    </p:animEffect>
                                  </p:childTnLst>
                                </p:cTn>
                              </p:par>
                              <p:par>
                                <p:cTn id="19" presetID="56" presetClass="entr" presetSubtype="0" fill="hold" grpId="0" nodeType="withEffect">
                                  <p:stCondLst>
                                    <p:cond delay="0"/>
                                  </p:stCondLst>
                                  <p:iterate type="lt">
                                    <p:tmPct val="10000"/>
                                  </p:iterate>
                                  <p:childTnLst>
                                    <p:set>
                                      <p:cBhvr>
                                        <p:cTn id="20" dur="1" fill="hold">
                                          <p:stCondLst>
                                            <p:cond delay="0"/>
                                          </p:stCondLst>
                                        </p:cTn>
                                        <p:tgtEl>
                                          <p:spTgt spid="10"/>
                                        </p:tgtEl>
                                        <p:attrNameLst>
                                          <p:attrName>style.visibility</p:attrName>
                                        </p:attrNameLst>
                                      </p:cBhvr>
                                      <p:to>
                                        <p:strVal val="visible"/>
                                      </p:to>
                                    </p:set>
                                    <p:anim by="(-#ppt_w*2)" calcmode="lin" valueType="num">
                                      <p:cBhvr rctx="PPT">
                                        <p:cTn id="21" dur="125" autoRev="1" fill="hold">
                                          <p:stCondLst>
                                            <p:cond delay="0"/>
                                          </p:stCondLst>
                                        </p:cTn>
                                        <p:tgtEl>
                                          <p:spTgt spid="10"/>
                                        </p:tgtEl>
                                        <p:attrNameLst>
                                          <p:attrName>ppt_w</p:attrName>
                                        </p:attrNameLst>
                                      </p:cBhvr>
                                    </p:anim>
                                    <p:anim by="(#ppt_w*0.50)" calcmode="lin" valueType="num">
                                      <p:cBhvr>
                                        <p:cTn id="22" dur="125" decel="50000" autoRev="1" fill="hold">
                                          <p:stCondLst>
                                            <p:cond delay="0"/>
                                          </p:stCondLst>
                                        </p:cTn>
                                        <p:tgtEl>
                                          <p:spTgt spid="10"/>
                                        </p:tgtEl>
                                        <p:attrNameLst>
                                          <p:attrName>ppt_x</p:attrName>
                                        </p:attrNameLst>
                                      </p:cBhvr>
                                    </p:anim>
                                    <p:anim from="(-#ppt_h/2)" to="(#ppt_y)" calcmode="lin" valueType="num">
                                      <p:cBhvr>
                                        <p:cTn id="23" dur="250" fill="hold">
                                          <p:stCondLst>
                                            <p:cond delay="0"/>
                                          </p:stCondLst>
                                        </p:cTn>
                                        <p:tgtEl>
                                          <p:spTgt spid="10"/>
                                        </p:tgtEl>
                                        <p:attrNameLst>
                                          <p:attrName>ppt_y</p:attrName>
                                        </p:attrNameLst>
                                      </p:cBhvr>
                                    </p:anim>
                                    <p:animRot by="21600000">
                                      <p:cBhvr>
                                        <p:cTn id="24" dur="250" fill="hold">
                                          <p:stCondLst>
                                            <p:cond delay="0"/>
                                          </p:stCondLst>
                                        </p:cTn>
                                        <p:tgtEl>
                                          <p:spTgt spid="10"/>
                                        </p:tgtEl>
                                        <p:attrNameLst>
                                          <p:attrName>r</p:attrName>
                                        </p:attrNameLst>
                                      </p:cBhvr>
                                    </p:animRot>
                                  </p:childTnLst>
                                </p:cTn>
                              </p:par>
                            </p:childTnLst>
                          </p:cTn>
                        </p:par>
                      </p:childTnLst>
                    </p:cTn>
                  </p:par>
                  <p:par>
                    <p:cTn id="25" fill="hold">
                      <p:stCondLst>
                        <p:cond delay="indefinite"/>
                      </p:stCondLst>
                      <p:childTnLst>
                        <p:par>
                          <p:cTn id="26" fill="hold">
                            <p:stCondLst>
                              <p:cond delay="0"/>
                            </p:stCondLst>
                            <p:childTnLst>
                              <p:par>
                                <p:cTn id="27" presetID="31" presetClass="entr" presetSubtype="0"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p:cTn id="29" dur="1000" fill="hold"/>
                                        <p:tgtEl>
                                          <p:spTgt spid="11"/>
                                        </p:tgtEl>
                                        <p:attrNameLst>
                                          <p:attrName>ppt_w</p:attrName>
                                        </p:attrNameLst>
                                      </p:cBhvr>
                                      <p:tavLst>
                                        <p:tav tm="0">
                                          <p:val>
                                            <p:fltVal val="0"/>
                                          </p:val>
                                        </p:tav>
                                        <p:tav tm="100000">
                                          <p:val>
                                            <p:strVal val="#ppt_w"/>
                                          </p:val>
                                        </p:tav>
                                      </p:tavLst>
                                    </p:anim>
                                    <p:anim calcmode="lin" valueType="num">
                                      <p:cBhvr>
                                        <p:cTn id="30" dur="1000" fill="hold"/>
                                        <p:tgtEl>
                                          <p:spTgt spid="11"/>
                                        </p:tgtEl>
                                        <p:attrNameLst>
                                          <p:attrName>ppt_h</p:attrName>
                                        </p:attrNameLst>
                                      </p:cBhvr>
                                      <p:tavLst>
                                        <p:tav tm="0">
                                          <p:val>
                                            <p:fltVal val="0"/>
                                          </p:val>
                                        </p:tav>
                                        <p:tav tm="100000">
                                          <p:val>
                                            <p:strVal val="#ppt_h"/>
                                          </p:val>
                                        </p:tav>
                                      </p:tavLst>
                                    </p:anim>
                                    <p:anim calcmode="lin" valueType="num">
                                      <p:cBhvr>
                                        <p:cTn id="31" dur="1000" fill="hold"/>
                                        <p:tgtEl>
                                          <p:spTgt spid="11"/>
                                        </p:tgtEl>
                                        <p:attrNameLst>
                                          <p:attrName>style.rotation</p:attrName>
                                        </p:attrNameLst>
                                      </p:cBhvr>
                                      <p:tavLst>
                                        <p:tav tm="0">
                                          <p:val>
                                            <p:fltVal val="90"/>
                                          </p:val>
                                        </p:tav>
                                        <p:tav tm="100000">
                                          <p:val>
                                            <p:fltVal val="0"/>
                                          </p:val>
                                        </p:tav>
                                      </p:tavLst>
                                    </p:anim>
                                    <p:animEffect transition="in" filter="fade">
                                      <p:cBhvr>
                                        <p:cTn id="32" dur="10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17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8D1E14"/>
      </a:dk2>
      <a:lt2>
        <a:srgbClr val="FF744E"/>
      </a:lt2>
      <a:accent1>
        <a:srgbClr val="E9B758"/>
      </a:accent1>
      <a:accent2>
        <a:srgbClr val="FE8943"/>
      </a:accent2>
      <a:accent3>
        <a:srgbClr val="AEA27C"/>
      </a:accent3>
      <a:accent4>
        <a:srgbClr val="90B46E"/>
      </a:accent4>
      <a:accent5>
        <a:srgbClr val="71AEC1"/>
      </a:accent5>
      <a:accent6>
        <a:srgbClr val="C98DE7"/>
      </a:accent6>
      <a:hlink>
        <a:srgbClr val="FF7A22"/>
      </a:hlink>
      <a:folHlink>
        <a:srgbClr val="FDCD86"/>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88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2000"/>
                <a:satMod val="150000"/>
                <a:lumMod val="15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14971C58-AB76-4A2A-B231-5F8CA03CF49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Circuit</Template>
  <TotalTime>1</TotalTime>
  <Words>1312</Words>
  <Application>Microsoft Office PowerPoint</Application>
  <PresentationFormat>Widescreen</PresentationFormat>
  <Paragraphs>81</Paragraphs>
  <Slides>16</Slides>
  <Notes>0</Notes>
  <HiddenSlides>0</HiddenSlides>
  <MMClips>1</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16</vt:i4>
      </vt:variant>
    </vt:vector>
  </HeadingPairs>
  <TitlesOfParts>
    <vt:vector size="28" baseType="lpstr">
      <vt:lpstr>MS PGothic</vt:lpstr>
      <vt:lpstr>PMingLiU-ExtB</vt:lpstr>
      <vt:lpstr>Arial</vt:lpstr>
      <vt:lpstr>Bahnschrift Light Condensed</vt:lpstr>
      <vt:lpstr>Calibri</vt:lpstr>
      <vt:lpstr>Dubai</vt:lpstr>
      <vt:lpstr>Ebrima</vt:lpstr>
      <vt:lpstr>Microsoft Tai Le</vt:lpstr>
      <vt:lpstr>Myanmar Text</vt:lpstr>
      <vt:lpstr>Tw Cen MT</vt:lpstr>
      <vt:lpstr>Wingdings 3</vt:lpstr>
      <vt:lpstr>Circuit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plan of Salvation</dc:title>
  <dc:creator>Ronald Esquerra</dc:creator>
  <cp:lastModifiedBy>Raumel Reyes</cp:lastModifiedBy>
  <cp:revision>3614</cp:revision>
  <dcterms:created xsi:type="dcterms:W3CDTF">2018-08-29T04:26:39Z</dcterms:created>
  <dcterms:modified xsi:type="dcterms:W3CDTF">2022-01-20T17:41:18Z</dcterms:modified>
</cp:coreProperties>
</file>