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7"/>
  </p:notesMasterIdLst>
  <p:sldIdLst>
    <p:sldId id="296" r:id="rId2"/>
    <p:sldId id="377"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028"/>
    <a:srgbClr val="FF6600"/>
    <a:srgbClr val="B9DF63"/>
    <a:srgbClr val="FFD757"/>
    <a:srgbClr val="E6E6E6"/>
    <a:srgbClr val="B9B93A"/>
    <a:srgbClr val="333399"/>
    <a:srgbClr val="D6E513"/>
    <a:srgbClr val="CC0000"/>
    <a:srgbClr val="A789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madrimasd.org/blogs/universo/2010/02/21/13546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6000" b="-16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bg2">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84C9DCA1-6212-439C-9BCD-1917809F9507}"/>
              </a:ext>
            </a:extLst>
          </p:cNvPr>
          <p:cNvSpPr/>
          <p:nvPr/>
        </p:nvSpPr>
        <p:spPr>
          <a:xfrm>
            <a:off x="2335236" y="894859"/>
            <a:ext cx="7624690" cy="2276061"/>
          </a:xfrm>
          <a:prstGeom prst="round2Diag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latin typeface="Microsoft Tai Le" panose="020B0502040204020203" pitchFamily="34" charset="0"/>
                <a:ea typeface="MS PMincho" panose="02020600040205080304" pitchFamily="18" charset="-128"/>
                <a:cs typeface="Microsoft Tai Le" panose="020B0502040204020203" pitchFamily="34" charset="0"/>
              </a:rPr>
              <a:t>LESSON 10</a:t>
            </a:r>
          </a:p>
        </p:txBody>
      </p:sp>
      <p:sp>
        <p:nvSpPr>
          <p:cNvPr id="2" name="Rectangle 1">
            <a:extLst>
              <a:ext uri="{FF2B5EF4-FFF2-40B4-BE49-F238E27FC236}">
                <a16:creationId xmlns:a16="http://schemas.microsoft.com/office/drawing/2014/main" id="{77A0FB2D-A2D6-4C51-BF4A-9FA5B5CA0A93}"/>
              </a:ext>
            </a:extLst>
          </p:cNvPr>
          <p:cNvSpPr/>
          <p:nvPr/>
        </p:nvSpPr>
        <p:spPr>
          <a:xfrm>
            <a:off x="3807656" y="1017228"/>
            <a:ext cx="6096000" cy="2031325"/>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“To the first man and woman on earth, the Lord said, ‘Be fruitful, and multiply’ (Moses 2:28; see also Gen. 1:28; Abr. 4:28). This commandment was first in sequence and first in importance. It was essential that God’s spirit children have mortal birth and an opportunity to progress toward eternal life” (Dallin H. Oaks, “The Great Plan of Happiness,”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Nov. 1993, 72).</a:t>
            </a:r>
          </a:p>
        </p:txBody>
      </p:sp>
      <p:pic>
        <p:nvPicPr>
          <p:cNvPr id="1026" name="Picture 2" descr="Dallin H. Oaks">
            <a:extLst>
              <a:ext uri="{FF2B5EF4-FFF2-40B4-BE49-F238E27FC236}">
                <a16:creationId xmlns:a16="http://schemas.microsoft.com/office/drawing/2014/main" id="{AE80E915-05C7-44A4-B492-39E3F4C92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523" y="1017228"/>
            <a:ext cx="1205133" cy="16028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D7A2A06-E439-4AD2-B09C-EC1EF09FFC28}"/>
              </a:ext>
            </a:extLst>
          </p:cNvPr>
          <p:cNvSpPr/>
          <p:nvPr/>
        </p:nvSpPr>
        <p:spPr>
          <a:xfrm>
            <a:off x="2638746" y="2667224"/>
            <a:ext cx="1168910"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President </a:t>
            </a:r>
          </a:p>
          <a:p>
            <a:pPr algn="ctr"/>
            <a:r>
              <a:rPr lang="en-US" sz="1100" b="1" dirty="0">
                <a:solidFill>
                  <a:schemeClr val="bg1"/>
                </a:solidFill>
                <a:latin typeface="Arial" panose="020B0604020202020204" pitchFamily="34" charset="0"/>
                <a:cs typeface="Arial" panose="020B0604020202020204" pitchFamily="34" charset="0"/>
              </a:rPr>
              <a:t>Dallin H. Oaks </a:t>
            </a:r>
          </a:p>
        </p:txBody>
      </p:sp>
      <p:sp>
        <p:nvSpPr>
          <p:cNvPr id="6" name="Rectangle 5">
            <a:extLst>
              <a:ext uri="{FF2B5EF4-FFF2-40B4-BE49-F238E27FC236}">
                <a16:creationId xmlns:a16="http://schemas.microsoft.com/office/drawing/2014/main" id="{842FDD17-9A90-48F3-9383-92394C594C22}"/>
              </a:ext>
            </a:extLst>
          </p:cNvPr>
          <p:cNvSpPr/>
          <p:nvPr/>
        </p:nvSpPr>
        <p:spPr>
          <a:xfrm>
            <a:off x="1753771" y="3429000"/>
            <a:ext cx="689785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was the commandment to have children so important?</a:t>
            </a:r>
          </a:p>
        </p:txBody>
      </p:sp>
      <p:sp>
        <p:nvSpPr>
          <p:cNvPr id="7" name="Rectangle 6">
            <a:extLst>
              <a:ext uri="{FF2B5EF4-FFF2-40B4-BE49-F238E27FC236}">
                <a16:creationId xmlns:a16="http://schemas.microsoft.com/office/drawing/2014/main" id="{CD92236E-F622-4CF9-BE58-C30B76B9503B}"/>
              </a:ext>
            </a:extLst>
          </p:cNvPr>
          <p:cNvSpPr/>
          <p:nvPr/>
        </p:nvSpPr>
        <p:spPr>
          <a:xfrm>
            <a:off x="1753771" y="3836123"/>
            <a:ext cx="905021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choice did Adam and Eve need to make in order to obey the Lord’s commandment to have children? </a:t>
            </a:r>
          </a:p>
        </p:txBody>
      </p:sp>
    </p:spTree>
    <p:extLst>
      <p:ext uri="{BB962C8B-B14F-4D97-AF65-F5344CB8AC3E}">
        <p14:creationId xmlns:p14="http://schemas.microsoft.com/office/powerpoint/2010/main" val="2965746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1EF522-3AA3-4451-987D-9020641B27A6}"/>
              </a:ext>
            </a:extLst>
          </p:cNvPr>
          <p:cNvSpPr/>
          <p:nvPr/>
        </p:nvSpPr>
        <p:spPr>
          <a:xfrm>
            <a:off x="9036302" y="1888955"/>
            <a:ext cx="1550059" cy="556748"/>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One Rounded and One Snipped 5">
            <a:extLst>
              <a:ext uri="{FF2B5EF4-FFF2-40B4-BE49-F238E27FC236}">
                <a16:creationId xmlns:a16="http://schemas.microsoft.com/office/drawing/2014/main" id="{C766A244-77D9-44A5-BDB7-D03EC4FE6E83}"/>
              </a:ext>
            </a:extLst>
          </p:cNvPr>
          <p:cNvSpPr/>
          <p:nvPr/>
        </p:nvSpPr>
        <p:spPr>
          <a:xfrm>
            <a:off x="1305837" y="2296245"/>
            <a:ext cx="9280524" cy="923330"/>
          </a:xfrm>
          <a:prstGeom prst="snip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latin typeface="Microsoft Tai Le" panose="020B0502040204020203" pitchFamily="34" charset="0"/>
                <a:ea typeface="MS PMincho" panose="02020600040205080304" pitchFamily="18" charset="-128"/>
                <a:cs typeface="Microsoft Tai Le" panose="020B0502040204020203" pitchFamily="34" charset="0"/>
              </a:rPr>
              <a:t>LESSON 10</a:t>
            </a:r>
          </a:p>
        </p:txBody>
      </p:sp>
      <p:sp>
        <p:nvSpPr>
          <p:cNvPr id="4" name="Rectangle 3">
            <a:extLst>
              <a:ext uri="{FF2B5EF4-FFF2-40B4-BE49-F238E27FC236}">
                <a16:creationId xmlns:a16="http://schemas.microsoft.com/office/drawing/2014/main" id="{59B38789-00A7-4AFB-A231-567AD28AC418}"/>
              </a:ext>
            </a:extLst>
          </p:cNvPr>
          <p:cNvSpPr/>
          <p:nvPr/>
        </p:nvSpPr>
        <p:spPr>
          <a:xfrm>
            <a:off x="9036302" y="1909822"/>
            <a:ext cx="1566454"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Moses 4:12</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9B50D19-CACD-4BAD-955C-DE1A9049AB50}"/>
              </a:ext>
            </a:extLst>
          </p:cNvPr>
          <p:cNvSpPr/>
          <p:nvPr/>
        </p:nvSpPr>
        <p:spPr>
          <a:xfrm>
            <a:off x="1305837" y="2250785"/>
            <a:ext cx="9280524"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when the woman saw that the tree was good for food, and that it became pleasant to the eyes, and a tree to be desired to make her wise, she took of the fruit thereof, and did eat, and also gave unto her husband with her, and he did eat.</a:t>
            </a:r>
          </a:p>
        </p:txBody>
      </p:sp>
    </p:spTree>
    <p:extLst>
      <p:ext uri="{BB962C8B-B14F-4D97-AF65-F5344CB8AC3E}">
        <p14:creationId xmlns:p14="http://schemas.microsoft.com/office/powerpoint/2010/main" val="34786569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latin typeface="Microsoft Tai Le" panose="020B0502040204020203" pitchFamily="34" charset="0"/>
                <a:ea typeface="MS PMincho" panose="02020600040205080304" pitchFamily="18" charset="-128"/>
                <a:cs typeface="Microsoft Tai Le" panose="020B0502040204020203" pitchFamily="34" charset="0"/>
              </a:rPr>
              <a:t>LESSON 10</a:t>
            </a:r>
          </a:p>
        </p:txBody>
      </p:sp>
      <p:sp>
        <p:nvSpPr>
          <p:cNvPr id="4" name="Rectangle 3">
            <a:extLst>
              <a:ext uri="{FF2B5EF4-FFF2-40B4-BE49-F238E27FC236}">
                <a16:creationId xmlns:a16="http://schemas.microsoft.com/office/drawing/2014/main" id="{49032F21-4D3D-4FA8-9B41-DEC7A70C8EF7}"/>
              </a:ext>
            </a:extLst>
          </p:cNvPr>
          <p:cNvSpPr/>
          <p:nvPr/>
        </p:nvSpPr>
        <p:spPr>
          <a:xfrm>
            <a:off x="1455738" y="783607"/>
            <a:ext cx="1936749"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Moses 4:13-32</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6D1B999-9565-48F6-88DD-9C4E446C327A}"/>
              </a:ext>
            </a:extLst>
          </p:cNvPr>
          <p:cNvSpPr/>
          <p:nvPr/>
        </p:nvSpPr>
        <p:spPr>
          <a:xfrm>
            <a:off x="2488281" y="2767280"/>
            <a:ext cx="7215438" cy="1323439"/>
          </a:xfrm>
          <a:prstGeom prst="rect">
            <a:avLst/>
          </a:prstGeom>
        </p:spPr>
        <p:txBody>
          <a:bodyPr wrap="none">
            <a:spAutoFit/>
          </a:bodyPr>
          <a:lstStyle/>
          <a:p>
            <a:pPr algn="ctr" fontAlgn="base"/>
            <a:r>
              <a:rPr lang="en-US" sz="4000" b="1" dirty="0">
                <a:solidFill>
                  <a:schemeClr val="tx2">
                    <a:lumMod val="75000"/>
                  </a:schemeClr>
                </a:solidFill>
                <a:latin typeface="MV Boli" panose="02000500030200090000" pitchFamily="2" charset="0"/>
                <a:cs typeface="MV Boli" panose="02000500030200090000" pitchFamily="2" charset="0"/>
              </a:rPr>
              <a:t>“Adam and Eve learn of the </a:t>
            </a:r>
          </a:p>
          <a:p>
            <a:pPr algn="ctr" fontAlgn="base"/>
            <a:r>
              <a:rPr lang="en-US" sz="4000" b="1" dirty="0">
                <a:solidFill>
                  <a:schemeClr val="tx2">
                    <a:lumMod val="75000"/>
                  </a:schemeClr>
                </a:solidFill>
                <a:latin typeface="MV Boli" panose="02000500030200090000" pitchFamily="2" charset="0"/>
                <a:cs typeface="MV Boli" panose="02000500030200090000" pitchFamily="2" charset="0"/>
              </a:rPr>
              <a:t>consequences of the Fall”</a:t>
            </a:r>
            <a:endParaRPr lang="en-US" sz="4000" b="1" dirty="0">
              <a:solidFill>
                <a:schemeClr val="tx2">
                  <a:lumMod val="75000"/>
                </a:schemeClr>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82354839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5FEF1835-BD58-4241-91C9-5413262AD38E}"/>
              </a:ext>
            </a:extLst>
          </p:cNvPr>
          <p:cNvSpPr/>
          <p:nvPr/>
        </p:nvSpPr>
        <p:spPr>
          <a:xfrm>
            <a:off x="8904849" y="2743930"/>
            <a:ext cx="1617785" cy="746511"/>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Top Corners One Rounded and One Snipped 10">
            <a:extLst>
              <a:ext uri="{FF2B5EF4-FFF2-40B4-BE49-F238E27FC236}">
                <a16:creationId xmlns:a16="http://schemas.microsoft.com/office/drawing/2014/main" id="{6A308E54-F449-473E-9E03-7B7862D4E6F9}"/>
              </a:ext>
            </a:extLst>
          </p:cNvPr>
          <p:cNvSpPr/>
          <p:nvPr/>
        </p:nvSpPr>
        <p:spPr>
          <a:xfrm>
            <a:off x="914400" y="3235553"/>
            <a:ext cx="9608234" cy="1066748"/>
          </a:xfrm>
          <a:prstGeom prst="snip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latin typeface="Microsoft Tai Le" panose="020B0502040204020203" pitchFamily="34" charset="0"/>
                <a:ea typeface="MS PMincho" panose="02020600040205080304" pitchFamily="18" charset="-128"/>
                <a:cs typeface="Microsoft Tai Le" panose="020B0502040204020203" pitchFamily="34" charset="0"/>
              </a:rPr>
              <a:t>LESSON 10</a:t>
            </a:r>
          </a:p>
        </p:txBody>
      </p:sp>
      <p:sp>
        <p:nvSpPr>
          <p:cNvPr id="2" name="Rectangle 1">
            <a:extLst>
              <a:ext uri="{FF2B5EF4-FFF2-40B4-BE49-F238E27FC236}">
                <a16:creationId xmlns:a16="http://schemas.microsoft.com/office/drawing/2014/main" id="{F7D9F590-9326-4B1F-BCFF-2E79F61BC99F}"/>
              </a:ext>
            </a:extLst>
          </p:cNvPr>
          <p:cNvSpPr/>
          <p:nvPr/>
        </p:nvSpPr>
        <p:spPr>
          <a:xfrm>
            <a:off x="914400" y="968273"/>
            <a:ext cx="566052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were some of the consequences of the Fall?</a:t>
            </a:r>
          </a:p>
        </p:txBody>
      </p:sp>
      <p:sp>
        <p:nvSpPr>
          <p:cNvPr id="4" name="Rectangle 3">
            <a:extLst>
              <a:ext uri="{FF2B5EF4-FFF2-40B4-BE49-F238E27FC236}">
                <a16:creationId xmlns:a16="http://schemas.microsoft.com/office/drawing/2014/main" id="{CCD1EC00-191C-4EC9-A7EC-787A8DFC66AD}"/>
              </a:ext>
            </a:extLst>
          </p:cNvPr>
          <p:cNvSpPr/>
          <p:nvPr/>
        </p:nvSpPr>
        <p:spPr>
          <a:xfrm>
            <a:off x="914400" y="1473982"/>
            <a:ext cx="915806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doctrine do we learn from the phrase “thou shalt surely die” in verse 25? </a:t>
            </a:r>
          </a:p>
        </p:txBody>
      </p:sp>
      <p:sp>
        <p:nvSpPr>
          <p:cNvPr id="5" name="Rectangle 4">
            <a:extLst>
              <a:ext uri="{FF2B5EF4-FFF2-40B4-BE49-F238E27FC236}">
                <a16:creationId xmlns:a16="http://schemas.microsoft.com/office/drawing/2014/main" id="{58558D14-5513-4D8C-8D50-B9A3B21BFB75}"/>
              </a:ext>
            </a:extLst>
          </p:cNvPr>
          <p:cNvSpPr/>
          <p:nvPr/>
        </p:nvSpPr>
        <p:spPr>
          <a:xfrm>
            <a:off x="914400" y="1979691"/>
            <a:ext cx="6766560"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Because of the Fall, all mankind will experience physical death.</a:t>
            </a:r>
          </a:p>
        </p:txBody>
      </p:sp>
      <p:sp>
        <p:nvSpPr>
          <p:cNvPr id="6" name="Rectangle 5">
            <a:extLst>
              <a:ext uri="{FF2B5EF4-FFF2-40B4-BE49-F238E27FC236}">
                <a16:creationId xmlns:a16="http://schemas.microsoft.com/office/drawing/2014/main" id="{0BE5A6E7-A3EA-48D6-AFDC-B55768BF0D70}"/>
              </a:ext>
            </a:extLst>
          </p:cNvPr>
          <p:cNvSpPr/>
          <p:nvPr/>
        </p:nvSpPr>
        <p:spPr>
          <a:xfrm>
            <a:off x="914400" y="3328449"/>
            <a:ext cx="9608234"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 the Lord God, said unto mine Only Begotten: Behold, the man is become as one of us to know good and evil; and now lest he put forth his hand and partake also of the tree of life, and eat and live forever,</a:t>
            </a:r>
          </a:p>
        </p:txBody>
      </p:sp>
      <p:sp>
        <p:nvSpPr>
          <p:cNvPr id="8" name="Rectangle 7">
            <a:extLst>
              <a:ext uri="{FF2B5EF4-FFF2-40B4-BE49-F238E27FC236}">
                <a16:creationId xmlns:a16="http://schemas.microsoft.com/office/drawing/2014/main" id="{4A7A14F7-0EC4-4EAB-B87E-DAD9EE68F7B1}"/>
              </a:ext>
            </a:extLst>
          </p:cNvPr>
          <p:cNvSpPr/>
          <p:nvPr/>
        </p:nvSpPr>
        <p:spPr>
          <a:xfrm>
            <a:off x="914400" y="4391057"/>
            <a:ext cx="960823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have happened if Adam and Eve had eaten of the fruit of the tree of life after partaking of the forbidden fruit?</a:t>
            </a:r>
          </a:p>
        </p:txBody>
      </p:sp>
      <p:sp>
        <p:nvSpPr>
          <p:cNvPr id="9" name="Rectangle 8">
            <a:extLst>
              <a:ext uri="{FF2B5EF4-FFF2-40B4-BE49-F238E27FC236}">
                <a16:creationId xmlns:a16="http://schemas.microsoft.com/office/drawing/2014/main" id="{F74862E3-4A9C-470B-BD47-40A1F30E71AC}"/>
              </a:ext>
            </a:extLst>
          </p:cNvPr>
          <p:cNvSpPr/>
          <p:nvPr/>
        </p:nvSpPr>
        <p:spPr>
          <a:xfrm>
            <a:off x="8956180" y="2821986"/>
            <a:ext cx="1566454"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Moses 4:28</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55406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5"/>
                                        </p:tgtEl>
                                        <p:attrNameLst>
                                          <p:attrName>ppt_y</p:attrName>
                                        </p:attrNameLst>
                                      </p:cBhvr>
                                      <p:tavLst>
                                        <p:tav tm="0">
                                          <p:val>
                                            <p:strVal val="#ppt_y"/>
                                          </p:val>
                                        </p:tav>
                                        <p:tav tm="100000">
                                          <p:val>
                                            <p:strVal val="#ppt_y"/>
                                          </p:val>
                                        </p:tav>
                                      </p:tavLst>
                                    </p:anim>
                                    <p:anim calcmode="lin" valueType="num">
                                      <p:cBhvr>
                                        <p:cTn id="14"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p:tgtEl>
                                          <p:spTgt spid="8"/>
                                        </p:tgtEl>
                                        <p:attrNameLst>
                                          <p:attrName>ppt_y</p:attrName>
                                        </p:attrNameLst>
                                      </p:cBhvr>
                                      <p:tavLst>
                                        <p:tav tm="0">
                                          <p:val>
                                            <p:strVal val="#ppt_y+#ppt_h*1.125000"/>
                                          </p:val>
                                        </p:tav>
                                        <p:tav tm="100000">
                                          <p:val>
                                            <p:strVal val="#ppt_y"/>
                                          </p:val>
                                        </p:tav>
                                      </p:tavLst>
                                    </p:anim>
                                    <p:animEffect transition="in" filter="wipe(up)">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4" grpId="0"/>
      <p:bldP spid="5" grpId="0"/>
      <p:bldP spid="6"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D2EE68-668A-4A0B-BF84-C47BF6C3F04A}"/>
              </a:ext>
            </a:extLst>
          </p:cNvPr>
          <p:cNvSpPr/>
          <p:nvPr/>
        </p:nvSpPr>
        <p:spPr>
          <a:xfrm>
            <a:off x="8792309" y="787791"/>
            <a:ext cx="1989661" cy="746511"/>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Diagonal Corners Snipped 8">
            <a:extLst>
              <a:ext uri="{FF2B5EF4-FFF2-40B4-BE49-F238E27FC236}">
                <a16:creationId xmlns:a16="http://schemas.microsoft.com/office/drawing/2014/main" id="{78401C7B-868D-4896-B14D-B3CF0A01E7FB}"/>
              </a:ext>
            </a:extLst>
          </p:cNvPr>
          <p:cNvSpPr/>
          <p:nvPr/>
        </p:nvSpPr>
        <p:spPr>
          <a:xfrm>
            <a:off x="1022253" y="1152939"/>
            <a:ext cx="9758386" cy="2040263"/>
          </a:xfrm>
          <a:prstGeom prst="snip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latin typeface="Microsoft Tai Le" panose="020B0502040204020203" pitchFamily="34" charset="0"/>
                <a:ea typeface="MS PMincho" panose="02020600040205080304" pitchFamily="18" charset="-128"/>
                <a:cs typeface="Microsoft Tai Le" panose="020B0502040204020203" pitchFamily="34" charset="0"/>
              </a:rPr>
              <a:t>LESSON 10</a:t>
            </a:r>
          </a:p>
        </p:txBody>
      </p:sp>
      <p:sp>
        <p:nvSpPr>
          <p:cNvPr id="2" name="Rectangle 1">
            <a:extLst>
              <a:ext uri="{FF2B5EF4-FFF2-40B4-BE49-F238E27FC236}">
                <a16:creationId xmlns:a16="http://schemas.microsoft.com/office/drawing/2014/main" id="{862C25CB-F4BE-4607-900F-C17CCD1C26B0}"/>
              </a:ext>
            </a:extLst>
          </p:cNvPr>
          <p:cNvSpPr/>
          <p:nvPr/>
        </p:nvSpPr>
        <p:spPr>
          <a:xfrm>
            <a:off x="1022253" y="1264142"/>
            <a:ext cx="9626990"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Therefore I, the Lord God, will send him forth from the Garden of Eden, to till the ground from whence he was taken;</a:t>
            </a:r>
          </a:p>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For as I, the Lord God, liveth, even so my words cannot return void, for as they go forth out of my mouth they must be fulfilled.</a:t>
            </a:r>
          </a:p>
          <a:p>
            <a:pPr algn="just" fontAlgn="base"/>
            <a:r>
              <a:rPr lang="en-US" b="1" dirty="0">
                <a:solidFill>
                  <a:schemeClr val="bg1"/>
                </a:solidFill>
                <a:latin typeface="Arial" panose="020B0604020202020204" pitchFamily="34" charset="0"/>
                <a:cs typeface="Arial" panose="020B0604020202020204" pitchFamily="34" charset="0"/>
              </a:rPr>
              <a:t>31 </a:t>
            </a:r>
            <a:r>
              <a:rPr lang="en-US" dirty="0">
                <a:solidFill>
                  <a:schemeClr val="bg1"/>
                </a:solidFill>
                <a:latin typeface="Arial" panose="020B0604020202020204" pitchFamily="34" charset="0"/>
                <a:cs typeface="Arial" panose="020B0604020202020204" pitchFamily="34" charset="0"/>
              </a:rPr>
              <a:t>So I drove out the man, and I placed at the east of the Garden of Eden, cherubim and a flaming sword, which turned every way to keep the way of the tree of life.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191DF33-738C-46B5-9F16-ED0382D9CB1F}"/>
              </a:ext>
            </a:extLst>
          </p:cNvPr>
          <p:cNvSpPr/>
          <p:nvPr/>
        </p:nvSpPr>
        <p:spPr>
          <a:xfrm>
            <a:off x="8843890" y="840196"/>
            <a:ext cx="1936749"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Moses 4:29-31</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F233698-3D34-4F12-92B0-94B9DC3C5945}"/>
              </a:ext>
            </a:extLst>
          </p:cNvPr>
          <p:cNvSpPr/>
          <p:nvPr/>
        </p:nvSpPr>
        <p:spPr>
          <a:xfrm>
            <a:off x="1022253" y="3429000"/>
            <a:ext cx="826242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we call the condition of being separated from God’s presence? </a:t>
            </a:r>
          </a:p>
        </p:txBody>
      </p:sp>
      <p:sp>
        <p:nvSpPr>
          <p:cNvPr id="6" name="Rectangle 5">
            <a:extLst>
              <a:ext uri="{FF2B5EF4-FFF2-40B4-BE49-F238E27FC236}">
                <a16:creationId xmlns:a16="http://schemas.microsoft.com/office/drawing/2014/main" id="{44EEF651-6B15-48F9-9119-FE678C769B0F}"/>
              </a:ext>
            </a:extLst>
          </p:cNvPr>
          <p:cNvSpPr/>
          <p:nvPr/>
        </p:nvSpPr>
        <p:spPr>
          <a:xfrm>
            <a:off x="1022253" y="3798332"/>
            <a:ext cx="1712328"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Spiritual death.</a:t>
            </a:r>
          </a:p>
        </p:txBody>
      </p:sp>
      <p:sp>
        <p:nvSpPr>
          <p:cNvPr id="7" name="Rectangle 6">
            <a:extLst>
              <a:ext uri="{FF2B5EF4-FFF2-40B4-BE49-F238E27FC236}">
                <a16:creationId xmlns:a16="http://schemas.microsoft.com/office/drawing/2014/main" id="{A7F6131B-9450-429B-A262-380DBD1FAAD7}"/>
              </a:ext>
            </a:extLst>
          </p:cNvPr>
          <p:cNvSpPr/>
          <p:nvPr/>
        </p:nvSpPr>
        <p:spPr>
          <a:xfrm>
            <a:off x="1022253" y="4167664"/>
            <a:ext cx="748870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doctrine about the Fall do we learn from verses 29 and 31?</a:t>
            </a:r>
          </a:p>
        </p:txBody>
      </p:sp>
      <p:sp>
        <p:nvSpPr>
          <p:cNvPr id="8" name="Rectangle 7">
            <a:extLst>
              <a:ext uri="{FF2B5EF4-FFF2-40B4-BE49-F238E27FC236}">
                <a16:creationId xmlns:a16="http://schemas.microsoft.com/office/drawing/2014/main" id="{5FE8366C-09D8-4A4E-9B88-7F6019F8312D}"/>
              </a:ext>
            </a:extLst>
          </p:cNvPr>
          <p:cNvSpPr/>
          <p:nvPr/>
        </p:nvSpPr>
        <p:spPr>
          <a:xfrm>
            <a:off x="1022253" y="4536996"/>
            <a:ext cx="6700910"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Because of the Fall, all mankind will experience spiritual death.</a:t>
            </a:r>
          </a:p>
        </p:txBody>
      </p:sp>
    </p:spTree>
    <p:extLst>
      <p:ext uri="{BB962C8B-B14F-4D97-AF65-F5344CB8AC3E}">
        <p14:creationId xmlns:p14="http://schemas.microsoft.com/office/powerpoint/2010/main" val="661200646"/>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par>
                          <p:cTn id="25" fill="hold">
                            <p:stCondLst>
                              <p:cond delay="2500"/>
                            </p:stCondLst>
                            <p:childTnLst>
                              <p:par>
                                <p:cTn id="26" presetID="32" presetClass="emph" presetSubtype="0" fill="hold" grpId="1" nodeType="afterEffect">
                                  <p:stCondLst>
                                    <p:cond delay="0"/>
                                  </p:stCondLst>
                                  <p:childTnLst>
                                    <p:animRot by="120000">
                                      <p:cBhvr>
                                        <p:cTn id="27" dur="100" fill="hold">
                                          <p:stCondLst>
                                            <p:cond delay="0"/>
                                          </p:stCondLst>
                                        </p:cTn>
                                        <p:tgtEl>
                                          <p:spTgt spid="6"/>
                                        </p:tgtEl>
                                        <p:attrNameLst>
                                          <p:attrName>r</p:attrName>
                                        </p:attrNameLst>
                                      </p:cBhvr>
                                    </p:animRot>
                                    <p:animRot by="-240000">
                                      <p:cBhvr>
                                        <p:cTn id="28" dur="200" fill="hold">
                                          <p:stCondLst>
                                            <p:cond delay="200"/>
                                          </p:stCondLst>
                                        </p:cTn>
                                        <p:tgtEl>
                                          <p:spTgt spid="6"/>
                                        </p:tgtEl>
                                        <p:attrNameLst>
                                          <p:attrName>r</p:attrName>
                                        </p:attrNameLst>
                                      </p:cBhvr>
                                    </p:animRot>
                                    <p:animRot by="240000">
                                      <p:cBhvr>
                                        <p:cTn id="29" dur="200" fill="hold">
                                          <p:stCondLst>
                                            <p:cond delay="400"/>
                                          </p:stCondLst>
                                        </p:cTn>
                                        <p:tgtEl>
                                          <p:spTgt spid="6"/>
                                        </p:tgtEl>
                                        <p:attrNameLst>
                                          <p:attrName>r</p:attrName>
                                        </p:attrNameLst>
                                      </p:cBhvr>
                                    </p:animRot>
                                    <p:animRot by="-240000">
                                      <p:cBhvr>
                                        <p:cTn id="30" dur="200" fill="hold">
                                          <p:stCondLst>
                                            <p:cond delay="600"/>
                                          </p:stCondLst>
                                        </p:cTn>
                                        <p:tgtEl>
                                          <p:spTgt spid="6"/>
                                        </p:tgtEl>
                                        <p:attrNameLst>
                                          <p:attrName>r</p:attrName>
                                        </p:attrNameLst>
                                      </p:cBhvr>
                                    </p:animRot>
                                    <p:animRot by="120000">
                                      <p:cBhvr>
                                        <p:cTn id="31" dur="200" fill="hold">
                                          <p:stCondLst>
                                            <p:cond delay="800"/>
                                          </p:stCondLst>
                                        </p:cTn>
                                        <p:tgtEl>
                                          <p:spTgt spid="6"/>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 calcmode="lin" valueType="num">
                                      <p:cBhvr>
                                        <p:cTn id="38" dur="500" fill="hold"/>
                                        <p:tgtEl>
                                          <p:spTgt spid="7"/>
                                        </p:tgtEl>
                                        <p:attrNameLst>
                                          <p:attrName>style.rotation</p:attrName>
                                        </p:attrNameLst>
                                      </p:cBhvr>
                                      <p:tavLst>
                                        <p:tav tm="0">
                                          <p:val>
                                            <p:fltVal val="360"/>
                                          </p:val>
                                        </p:tav>
                                        <p:tav tm="100000">
                                          <p:val>
                                            <p:fltVal val="0"/>
                                          </p:val>
                                        </p:tav>
                                      </p:tavLst>
                                    </p:anim>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8"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p:tgtEl>
                                          <p:spTgt spid="8"/>
                                        </p:tgtEl>
                                        <p:attrNameLst>
                                          <p:attrName>ppt_x</p:attrName>
                                        </p:attrNameLst>
                                      </p:cBhvr>
                                      <p:tavLst>
                                        <p:tav tm="0">
                                          <p:val>
                                            <p:strVal val="#ppt_x-#ppt_w*1.125000"/>
                                          </p:val>
                                        </p:tav>
                                        <p:tav tm="100000">
                                          <p:val>
                                            <p:strVal val="#ppt_x"/>
                                          </p:val>
                                        </p:tav>
                                      </p:tavLst>
                                    </p:anim>
                                    <p:animEffect transition="in" filter="wipe(right)">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7C7AE04C-C28D-45C5-8D8D-9CC5272BBE99}"/>
              </a:ext>
            </a:extLst>
          </p:cNvPr>
          <p:cNvSpPr/>
          <p:nvPr/>
        </p:nvSpPr>
        <p:spPr>
          <a:xfrm>
            <a:off x="2586012" y="817154"/>
            <a:ext cx="7176967" cy="2123658"/>
          </a:xfrm>
          <a:prstGeom prst="round2Same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latin typeface="Microsoft Tai Le" panose="020B0502040204020203" pitchFamily="34" charset="0"/>
                <a:ea typeface="MS PMincho" panose="02020600040205080304" pitchFamily="18" charset="-128"/>
                <a:cs typeface="Microsoft Tai Le" panose="020B0502040204020203" pitchFamily="34" charset="0"/>
              </a:rPr>
              <a:t>LESSON 10</a:t>
            </a:r>
          </a:p>
        </p:txBody>
      </p:sp>
      <p:sp>
        <p:nvSpPr>
          <p:cNvPr id="2" name="Rectangle 1">
            <a:extLst>
              <a:ext uri="{FF2B5EF4-FFF2-40B4-BE49-F238E27FC236}">
                <a16:creationId xmlns:a16="http://schemas.microsoft.com/office/drawing/2014/main" id="{DE7F86D3-A3AA-4FB3-8AC2-C0D5681E9E83}"/>
              </a:ext>
            </a:extLst>
          </p:cNvPr>
          <p:cNvSpPr/>
          <p:nvPr/>
        </p:nvSpPr>
        <p:spPr>
          <a:xfrm>
            <a:off x="3666979" y="901562"/>
            <a:ext cx="6096000" cy="2123658"/>
          </a:xfrm>
          <a:prstGeom prst="rect">
            <a:avLst/>
          </a:prstGeom>
        </p:spPr>
        <p:txBody>
          <a:bodyPr>
            <a:spAutoFit/>
          </a:bodyPr>
          <a:lstStyle/>
          <a:p>
            <a:pPr algn="just"/>
            <a:r>
              <a:rPr lang="en-US" sz="2200" dirty="0">
                <a:solidFill>
                  <a:schemeClr val="bg1"/>
                </a:solidFill>
                <a:latin typeface="Arial" panose="020B0604020202020204" pitchFamily="34" charset="0"/>
                <a:cs typeface="Arial" panose="020B0604020202020204" pitchFamily="34" charset="0"/>
              </a:rPr>
              <a:t>“Currently, we are all in the state of spiritual death. We are separated from God. He dwells in heaven; we live on earth. We would like to return to Him” (Earl C. Tingey, “The Great Plan of Happiness,” </a:t>
            </a:r>
            <a:r>
              <a:rPr lang="en-US" sz="2200" i="1" dirty="0">
                <a:solidFill>
                  <a:schemeClr val="bg1"/>
                </a:solidFill>
                <a:latin typeface="Arial" panose="020B0604020202020204" pitchFamily="34" charset="0"/>
                <a:cs typeface="Arial" panose="020B0604020202020204" pitchFamily="34" charset="0"/>
              </a:rPr>
              <a:t>Ensign</a:t>
            </a:r>
            <a:r>
              <a:rPr lang="en-US" sz="2200" dirty="0">
                <a:solidFill>
                  <a:schemeClr val="bg1"/>
                </a:solidFill>
                <a:latin typeface="Arial" panose="020B0604020202020204" pitchFamily="34" charset="0"/>
                <a:cs typeface="Arial" panose="020B0604020202020204" pitchFamily="34" charset="0"/>
              </a:rPr>
              <a:t> or </a:t>
            </a:r>
            <a:r>
              <a:rPr lang="en-US" sz="2200" i="1" dirty="0">
                <a:solidFill>
                  <a:schemeClr val="bg1"/>
                </a:solidFill>
                <a:latin typeface="Arial" panose="020B0604020202020204" pitchFamily="34" charset="0"/>
                <a:cs typeface="Arial" panose="020B0604020202020204" pitchFamily="34" charset="0"/>
              </a:rPr>
              <a:t>Liahona,</a:t>
            </a:r>
            <a:r>
              <a:rPr lang="en-US" sz="2200" dirty="0">
                <a:solidFill>
                  <a:schemeClr val="bg1"/>
                </a:solidFill>
                <a:latin typeface="Arial" panose="020B0604020202020204" pitchFamily="34" charset="0"/>
                <a:cs typeface="Arial" panose="020B0604020202020204" pitchFamily="34" charset="0"/>
              </a:rPr>
              <a:t> May 2006, 73).</a:t>
            </a:r>
          </a:p>
        </p:txBody>
      </p:sp>
      <p:pic>
        <p:nvPicPr>
          <p:cNvPr id="2050" name="Picture 2" descr="Earl C. Tingey">
            <a:extLst>
              <a:ext uri="{FF2B5EF4-FFF2-40B4-BE49-F238E27FC236}">
                <a16:creationId xmlns:a16="http://schemas.microsoft.com/office/drawing/2014/main" id="{0F7F1373-C72A-4BB0-AD87-A83FEDC3BD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479" y="1037985"/>
            <a:ext cx="952500" cy="1266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10FBBF3-C4B7-45D9-8FD3-46E71E78AEFA}"/>
              </a:ext>
            </a:extLst>
          </p:cNvPr>
          <p:cNvSpPr/>
          <p:nvPr/>
        </p:nvSpPr>
        <p:spPr>
          <a:xfrm>
            <a:off x="2586012" y="2344535"/>
            <a:ext cx="1209435" cy="461665"/>
          </a:xfrm>
          <a:prstGeom prst="rect">
            <a:avLst/>
          </a:prstGeom>
        </p:spPr>
        <p:txBody>
          <a:bodyPr wrap="none">
            <a:spAutoFit/>
          </a:bodyPr>
          <a:lstStyle/>
          <a:p>
            <a:pPr algn="ctr"/>
            <a:r>
              <a:rPr lang="en-US" sz="1200" b="1" dirty="0">
                <a:solidFill>
                  <a:srgbClr val="333333"/>
                </a:solidFill>
                <a:latin typeface="Arial" panose="020B0604020202020204" pitchFamily="34" charset="0"/>
                <a:cs typeface="Arial" panose="020B0604020202020204" pitchFamily="34" charset="0"/>
              </a:rPr>
              <a:t>Elder </a:t>
            </a:r>
          </a:p>
          <a:p>
            <a:pPr algn="ctr"/>
            <a:r>
              <a:rPr lang="en-US" sz="1200" b="1" dirty="0">
                <a:solidFill>
                  <a:srgbClr val="333333"/>
                </a:solidFill>
                <a:latin typeface="Arial" panose="020B0604020202020204" pitchFamily="34" charset="0"/>
                <a:cs typeface="Arial" panose="020B0604020202020204" pitchFamily="34" charset="0"/>
              </a:rPr>
              <a:t>Earl C. Tingey</a:t>
            </a:r>
            <a:endParaRPr lang="en-US" sz="1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338B9F6-971B-4F6F-BF4F-1FE3DF25262A}"/>
              </a:ext>
            </a:extLst>
          </p:cNvPr>
          <p:cNvSpPr/>
          <p:nvPr/>
        </p:nvSpPr>
        <p:spPr>
          <a:xfrm>
            <a:off x="1106659" y="3206295"/>
            <a:ext cx="954258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was the solution Heavenly Father prepared in advance to help us overcome physical and spiritual death?</a:t>
            </a:r>
          </a:p>
        </p:txBody>
      </p:sp>
      <p:sp>
        <p:nvSpPr>
          <p:cNvPr id="6" name="Rectangle 5">
            <a:extLst>
              <a:ext uri="{FF2B5EF4-FFF2-40B4-BE49-F238E27FC236}">
                <a16:creationId xmlns:a16="http://schemas.microsoft.com/office/drawing/2014/main" id="{63203AD0-EF35-4158-9DE8-28D8A4B97A35}"/>
              </a:ext>
            </a:extLst>
          </p:cNvPr>
          <p:cNvSpPr/>
          <p:nvPr/>
        </p:nvSpPr>
        <p:spPr>
          <a:xfrm>
            <a:off x="2248486" y="2847645"/>
            <a:ext cx="7695028" cy="954107"/>
          </a:xfrm>
          <a:prstGeom prst="rect">
            <a:avLst/>
          </a:prstGeom>
        </p:spPr>
        <p:txBody>
          <a:bodyPr wrap="square">
            <a:spAutoFit/>
          </a:bodyPr>
          <a:lstStyle/>
          <a:p>
            <a:pPr algn="ctr"/>
            <a:r>
              <a:rPr lang="en-US" sz="2800"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Jesus Christ was chosen in the premortal existence to be the Redeemer of mankind”</a:t>
            </a:r>
            <a:endParaRPr lang="en-US" sz="2800"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4BA0416-F65F-42A1-8645-EA7F64D2AE14}"/>
              </a:ext>
            </a:extLst>
          </p:cNvPr>
          <p:cNvSpPr/>
          <p:nvPr/>
        </p:nvSpPr>
        <p:spPr>
          <a:xfrm>
            <a:off x="2248486" y="4902070"/>
            <a:ext cx="7695028" cy="954107"/>
          </a:xfrm>
          <a:prstGeom prst="rect">
            <a:avLst/>
          </a:prstGeom>
        </p:spPr>
        <p:txBody>
          <a:bodyPr wrap="square">
            <a:spAutoFit/>
          </a:bodyPr>
          <a:lstStyle/>
          <a:p>
            <a:pPr algn="ctr"/>
            <a:r>
              <a:rPr lang="en-US" sz="2800"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Jesus Christ was chosen in the premortal existence to be the Redeemer of mankind”</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148991"/>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xit" presetSubtype="0" fill="hold" grpId="0" nodeType="afterEffect">
                                  <p:stCondLst>
                                    <p:cond delay="0"/>
                                  </p:stCondLst>
                                  <p:childTnLst>
                                    <p:anim calcmode="lin" valueType="num">
                                      <p:cBhvr>
                                        <p:cTn id="6" dur="600" decel="50000">
                                          <p:stCondLst>
                                            <p:cond delay="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 dur="400">
                                          <p:stCondLst>
                                            <p:cond delay="600"/>
                                          </p:stCondLst>
                                        </p:cTn>
                                        <p:tgtEl>
                                          <p:spTgt spid="6"/>
                                        </p:tgtEl>
                                        <p:attrNameLst>
                                          <p:attrName>ppt_x</p:attrName>
                                        </p:attrNameLst>
                                      </p:cBhvr>
                                      <p:tavLst>
                                        <p:tav tm="0">
                                          <p:val>
                                            <p:strVal val="ppt_x"/>
                                          </p:val>
                                        </p:tav>
                                        <p:tav tm="100000">
                                          <p:val>
                                            <p:strVal val="ppt_x"/>
                                          </p:val>
                                        </p:tav>
                                      </p:tavLst>
                                    </p:anim>
                                    <p:anim calcmode="lin" valueType="num">
                                      <p:cBhvr>
                                        <p:cTn id="8" dur="600" decel="50000">
                                          <p:stCondLst>
                                            <p:cond delay="0"/>
                                          </p:stCondLst>
                                        </p:cTn>
                                        <p:tgtEl>
                                          <p:spTgt spid="6"/>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9" dur="400">
                                          <p:stCondLst>
                                            <p:cond delay="600"/>
                                          </p:stCondLst>
                                        </p:cTn>
                                        <p:tgtEl>
                                          <p:spTgt spid="6"/>
                                        </p:tgtEl>
                                        <p:attrNameLst>
                                          <p:attrName>ppt_y</p:attrName>
                                        </p:attrNameLst>
                                      </p:cBhvr>
                                      <p:tavLst>
                                        <p:tav tm="0">
                                          <p:val>
                                            <p:strVal val="ppt_y"/>
                                          </p:val>
                                        </p:tav>
                                        <p:tav tm="100000">
                                          <p:val>
                                            <p:strVal val="ppt_y"/>
                                          </p:val>
                                        </p:tav>
                                      </p:tavLst>
                                    </p:anim>
                                    <p:animEffect transition="out" filter="fade">
                                      <p:cBhvr>
                                        <p:cTn id="10" dur="100">
                                          <p:stCondLst>
                                            <p:cond delay="900"/>
                                          </p:stCondLst>
                                        </p:cTn>
                                        <p:tgtEl>
                                          <p:spTgt spid="6"/>
                                        </p:tgtEl>
                                      </p:cBhvr>
                                    </p:animEffect>
                                    <p:set>
                                      <p:cBhvr>
                                        <p:cTn id="11" dur="1" fill="hold">
                                          <p:stCondLst>
                                            <p:cond delay="999"/>
                                          </p:stCondLst>
                                        </p:cTn>
                                        <p:tgtEl>
                                          <p:spTgt spid="6"/>
                                        </p:tgtEl>
                                        <p:attrNameLst>
                                          <p:attrName>style.visibility</p:attrName>
                                        </p:attrNameLst>
                                      </p:cBhvr>
                                      <p:to>
                                        <p:strVal val="hidden"/>
                                      </p:to>
                                    </p:se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amond(in)">
                                      <p:cBhvr>
                                        <p:cTn id="15" dur="2000"/>
                                        <p:tgtEl>
                                          <p:spTgt spid="2"/>
                                        </p:tgtEl>
                                      </p:cBhvr>
                                    </p:animEffect>
                                  </p:childTnLst>
                                </p:cTn>
                              </p:par>
                            </p:childTnLst>
                          </p:cTn>
                        </p:par>
                        <p:par>
                          <p:cTn id="16" fill="hold">
                            <p:stCondLst>
                              <p:cond delay="3000"/>
                            </p:stCondLst>
                            <p:childTnLst>
                              <p:par>
                                <p:cTn id="17" presetID="8"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par>
                          <p:cTn id="20" fill="hold">
                            <p:stCondLst>
                              <p:cond delay="5000"/>
                            </p:stCondLst>
                            <p:childTnLst>
                              <p:par>
                                <p:cTn id="21" presetID="8" presetClass="entr" presetSubtype="16" fill="hold" nodeType="after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diamond(in)">
                                      <p:cBhvr>
                                        <p:cTn id="23" dur="2000"/>
                                        <p:tgtEl>
                                          <p:spTgt spid="2050"/>
                                        </p:tgtEl>
                                      </p:cBhvr>
                                    </p:animEffect>
                                  </p:childTnLst>
                                </p:cTn>
                              </p:par>
                            </p:childTnLst>
                          </p:cTn>
                        </p:par>
                        <p:par>
                          <p:cTn id="24" fill="hold">
                            <p:stCondLst>
                              <p:cond delay="7000"/>
                            </p:stCondLst>
                            <p:childTnLst>
                              <p:par>
                                <p:cTn id="25" presetID="8" presetClass="entr" presetSubtype="16"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4" grpId="0"/>
      <p:bldP spid="5" grpId="0"/>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latin typeface="Microsoft Tai Le" panose="020B0502040204020203" pitchFamily="34" charset="0"/>
                <a:ea typeface="MS PMincho" panose="02020600040205080304" pitchFamily="18" charset="-128"/>
                <a:cs typeface="Microsoft Tai Le" panose="020B0502040204020203" pitchFamily="34" charset="0"/>
              </a:rPr>
              <a:t>LESSON 10</a:t>
            </a:r>
          </a:p>
        </p:txBody>
      </p:sp>
      <p:sp>
        <p:nvSpPr>
          <p:cNvPr id="4" name="Rectangle 3">
            <a:extLst>
              <a:ext uri="{FF2B5EF4-FFF2-40B4-BE49-F238E27FC236}">
                <a16:creationId xmlns:a16="http://schemas.microsoft.com/office/drawing/2014/main" id="{F0C40862-CC76-4052-B705-AC5F65910A2B}"/>
              </a:ext>
            </a:extLst>
          </p:cNvPr>
          <p:cNvSpPr/>
          <p:nvPr/>
        </p:nvSpPr>
        <p:spPr>
          <a:xfrm>
            <a:off x="3388367" y="2967335"/>
            <a:ext cx="5415265" cy="923330"/>
          </a:xfrm>
          <a:prstGeom prst="rect">
            <a:avLst/>
          </a:prstGeom>
        </p:spPr>
        <p:txBody>
          <a:bodyPr wrap="none">
            <a:spAutoFit/>
          </a:bodyPr>
          <a:lstStyle/>
          <a:p>
            <a:pPr fontAlgn="base"/>
            <a:r>
              <a:rPr lang="en-US" sz="5400" b="1" dirty="0">
                <a:solidFill>
                  <a:schemeClr val="bg2">
                    <a:lumMod val="75000"/>
                  </a:schemeClr>
                </a:solidFill>
                <a:latin typeface="Bahnschrift Light SemiCondensed" panose="020B0502040204020203" pitchFamily="34" charset="0"/>
              </a:rPr>
              <a:t>Moses 4 (Genesis 3)</a:t>
            </a:r>
            <a:endParaRPr lang="en-US" sz="5400" b="1" i="0" dirty="0">
              <a:solidFill>
                <a:schemeClr val="bg2">
                  <a:lumMod val="75000"/>
                </a:schemeClr>
              </a:solidFill>
              <a:effectLst/>
              <a:latin typeface="Bahnschrift Light SemiCondensed" panose="020B0502040204020203" pitchFamily="34" charset="0"/>
            </a:endParaRPr>
          </a:p>
        </p:txBody>
      </p:sp>
    </p:spTree>
    <p:extLst>
      <p:ext uri="{BB962C8B-B14F-4D97-AF65-F5344CB8AC3E}">
        <p14:creationId xmlns:p14="http://schemas.microsoft.com/office/powerpoint/2010/main" val="152755347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latin typeface="Microsoft Tai Le" panose="020B0502040204020203" pitchFamily="34" charset="0"/>
                <a:ea typeface="MS PMincho" panose="02020600040205080304" pitchFamily="18" charset="-128"/>
                <a:cs typeface="Microsoft Tai Le" panose="020B0502040204020203" pitchFamily="34" charset="0"/>
              </a:rPr>
              <a:t>LESSON 10</a:t>
            </a:r>
          </a:p>
        </p:txBody>
      </p:sp>
      <p:sp>
        <p:nvSpPr>
          <p:cNvPr id="2" name="Rectangle 1">
            <a:extLst>
              <a:ext uri="{FF2B5EF4-FFF2-40B4-BE49-F238E27FC236}">
                <a16:creationId xmlns:a16="http://schemas.microsoft.com/office/drawing/2014/main" id="{70582471-F1A0-479A-A309-1EE2DB820A80}"/>
              </a:ext>
            </a:extLst>
          </p:cNvPr>
          <p:cNvSpPr/>
          <p:nvPr/>
        </p:nvSpPr>
        <p:spPr>
          <a:xfrm>
            <a:off x="2056272" y="2705725"/>
            <a:ext cx="8079456" cy="1446550"/>
          </a:xfrm>
          <a:prstGeom prst="rect">
            <a:avLst/>
          </a:prstGeom>
        </p:spPr>
        <p:txBody>
          <a:bodyPr wrap="none">
            <a:spAutoFit/>
          </a:bodyPr>
          <a:lstStyle/>
          <a:p>
            <a:pPr algn="ctr" fontAlgn="base"/>
            <a:r>
              <a:rPr lang="en-US" sz="4400" b="1" dirty="0">
                <a:solidFill>
                  <a:schemeClr val="tx2">
                    <a:lumMod val="75000"/>
                  </a:schemeClr>
                </a:solidFill>
                <a:latin typeface="MV Boli" panose="02000500030200090000" pitchFamily="2" charset="0"/>
                <a:cs typeface="MV Boli" panose="02000500030200090000" pitchFamily="2" charset="0"/>
              </a:rPr>
              <a:t>The Lord reveals how Lucifer </a:t>
            </a:r>
          </a:p>
          <a:p>
            <a:pPr algn="ctr" fontAlgn="base"/>
            <a:r>
              <a:rPr lang="en-US" sz="4400" b="1" dirty="0">
                <a:solidFill>
                  <a:schemeClr val="tx2">
                    <a:lumMod val="75000"/>
                  </a:schemeClr>
                </a:solidFill>
                <a:latin typeface="MV Boli" panose="02000500030200090000" pitchFamily="2" charset="0"/>
                <a:cs typeface="MV Boli" panose="02000500030200090000" pitchFamily="2" charset="0"/>
              </a:rPr>
              <a:t>became Satan</a:t>
            </a:r>
            <a:endParaRPr lang="en-US" sz="4400" b="1" dirty="0">
              <a:solidFill>
                <a:schemeClr val="tx2">
                  <a:lumMod val="75000"/>
                </a:schemeClr>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0CBA1007-9BFD-45D7-8C84-71D9A49E9B47}"/>
              </a:ext>
            </a:extLst>
          </p:cNvPr>
          <p:cNvSpPr/>
          <p:nvPr/>
        </p:nvSpPr>
        <p:spPr>
          <a:xfrm>
            <a:off x="1455738" y="783607"/>
            <a:ext cx="1947969" cy="461665"/>
          </a:xfrm>
          <a:prstGeom prst="rect">
            <a:avLst/>
          </a:prstGeom>
        </p:spPr>
        <p:txBody>
          <a:bodyPr wrap="none">
            <a:spAutoFit/>
          </a:bodyPr>
          <a:lstStyle/>
          <a:p>
            <a:pPr fontAlgn="base"/>
            <a:r>
              <a:rPr lang="en-US" sz="2400" b="1" dirty="0">
                <a:solidFill>
                  <a:schemeClr val="bg1"/>
                </a:solidFill>
                <a:latin typeface="Arial" panose="020B0604020202020204" pitchFamily="34" charset="0"/>
                <a:cs typeface="Arial" panose="020B0604020202020204" pitchFamily="34" charset="0"/>
              </a:rPr>
              <a:t>Moses 4:1-4</a:t>
            </a:r>
            <a:endParaRPr lang="en-US" sz="24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075128"/>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latin typeface="Microsoft Tai Le" panose="020B0502040204020203" pitchFamily="34" charset="0"/>
                <a:ea typeface="MS PMincho" panose="02020600040205080304" pitchFamily="18" charset="-128"/>
                <a:cs typeface="Microsoft Tai Le" panose="020B0502040204020203" pitchFamily="34" charset="0"/>
              </a:rPr>
              <a:t>LESSON 10</a:t>
            </a:r>
          </a:p>
        </p:txBody>
      </p:sp>
      <p:pic>
        <p:nvPicPr>
          <p:cNvPr id="2" name="Picture 1">
            <a:extLst>
              <a:ext uri="{FF2B5EF4-FFF2-40B4-BE49-F238E27FC236}">
                <a16:creationId xmlns:a16="http://schemas.microsoft.com/office/drawing/2014/main" id="{10B99CF8-BD0D-4E79-93A2-B3B9852503D8}"/>
              </a:ext>
            </a:extLst>
          </p:cNvPr>
          <p:cNvPicPr>
            <a:picLocks noChangeAspect="1"/>
          </p:cNvPicPr>
          <p:nvPr/>
        </p:nvPicPr>
        <p:blipFill rotWithShape="1">
          <a:blip r:embed="rId2"/>
          <a:srcRect l="31385" t="20293" r="38154" b="13418"/>
          <a:stretch/>
        </p:blipFill>
        <p:spPr>
          <a:xfrm>
            <a:off x="1125416" y="726777"/>
            <a:ext cx="4417256" cy="5404445"/>
          </a:xfrm>
          <a:prstGeom prst="rect">
            <a:avLst/>
          </a:prstGeom>
        </p:spPr>
      </p:pic>
      <p:sp>
        <p:nvSpPr>
          <p:cNvPr id="4" name="Rectangle 3">
            <a:extLst>
              <a:ext uri="{FF2B5EF4-FFF2-40B4-BE49-F238E27FC236}">
                <a16:creationId xmlns:a16="http://schemas.microsoft.com/office/drawing/2014/main" id="{61239CA6-20B1-4FB0-8A57-24288F4495A8}"/>
              </a:ext>
            </a:extLst>
          </p:cNvPr>
          <p:cNvSpPr/>
          <p:nvPr/>
        </p:nvSpPr>
        <p:spPr>
          <a:xfrm>
            <a:off x="5847471" y="1502118"/>
            <a:ext cx="5430129" cy="707886"/>
          </a:xfrm>
          <a:prstGeom prst="rect">
            <a:avLst/>
          </a:prstGeom>
        </p:spPr>
        <p:txBody>
          <a:bodyPr wrap="square">
            <a:spAutoFit/>
          </a:bodyPr>
          <a:lstStyle/>
          <a:p>
            <a:pPr algn="ctr"/>
            <a:r>
              <a:rPr lang="en-US" sz="2000" b="1" dirty="0">
                <a:solidFill>
                  <a:schemeClr val="bg1"/>
                </a:solidFill>
                <a:latin typeface="Arial" panose="020B0604020202020204" pitchFamily="34" charset="0"/>
                <a:cs typeface="Arial" panose="020B0604020202020204" pitchFamily="34" charset="0"/>
              </a:rPr>
              <a:t>Why would it be a good idea to carry a coat with you when you go out for the day?</a:t>
            </a:r>
          </a:p>
        </p:txBody>
      </p:sp>
      <p:sp>
        <p:nvSpPr>
          <p:cNvPr id="5" name="Rectangle 4">
            <a:extLst>
              <a:ext uri="{FF2B5EF4-FFF2-40B4-BE49-F238E27FC236}">
                <a16:creationId xmlns:a16="http://schemas.microsoft.com/office/drawing/2014/main" id="{91962C07-173B-43D9-9412-F4A0F41F2F29}"/>
              </a:ext>
            </a:extLst>
          </p:cNvPr>
          <p:cNvSpPr/>
          <p:nvPr/>
        </p:nvSpPr>
        <p:spPr>
          <a:xfrm>
            <a:off x="6649330" y="2510543"/>
            <a:ext cx="4193777" cy="461665"/>
          </a:xfrm>
          <a:prstGeom prst="rect">
            <a:avLst/>
          </a:prstGeom>
        </p:spPr>
        <p:txBody>
          <a:bodyPr wrap="none">
            <a:spAutoFit/>
          </a:bodyPr>
          <a:lstStyle/>
          <a:p>
            <a:r>
              <a:rPr lang="en-US" sz="2400" i="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Solution prepared in advance</a:t>
            </a:r>
          </a:p>
        </p:txBody>
      </p:sp>
      <p:sp>
        <p:nvSpPr>
          <p:cNvPr id="6" name="Rectangle 5">
            <a:extLst>
              <a:ext uri="{FF2B5EF4-FFF2-40B4-BE49-F238E27FC236}">
                <a16:creationId xmlns:a16="http://schemas.microsoft.com/office/drawing/2014/main" id="{D652182F-F38D-4974-8C24-6000742E3710}"/>
              </a:ext>
            </a:extLst>
          </p:cNvPr>
          <p:cNvSpPr/>
          <p:nvPr/>
        </p:nvSpPr>
        <p:spPr>
          <a:xfrm>
            <a:off x="6888979" y="3301016"/>
            <a:ext cx="3714478" cy="461665"/>
          </a:xfrm>
          <a:prstGeom prst="rect">
            <a:avLst/>
          </a:prstGeom>
        </p:spPr>
        <p:txBody>
          <a:bodyPr wrap="none">
            <a:spAutoFit/>
          </a:bodyPr>
          <a:lstStyle/>
          <a:p>
            <a:r>
              <a:rPr lang="en-US" sz="2400" i="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Conditions we experience</a:t>
            </a:r>
          </a:p>
        </p:txBody>
      </p:sp>
      <p:sp>
        <p:nvSpPr>
          <p:cNvPr id="7" name="Rectangle 6">
            <a:extLst>
              <a:ext uri="{FF2B5EF4-FFF2-40B4-BE49-F238E27FC236}">
                <a16:creationId xmlns:a16="http://schemas.microsoft.com/office/drawing/2014/main" id="{F279A958-F245-4D4A-8BAE-FB45B5995DEA}"/>
              </a:ext>
            </a:extLst>
          </p:cNvPr>
          <p:cNvSpPr/>
          <p:nvPr/>
        </p:nvSpPr>
        <p:spPr>
          <a:xfrm>
            <a:off x="5847471" y="4063221"/>
            <a:ext cx="5430129" cy="1015663"/>
          </a:xfrm>
          <a:prstGeom prst="rect">
            <a:avLst/>
          </a:prstGeom>
        </p:spPr>
        <p:txBody>
          <a:bodyPr wrap="square">
            <a:spAutoFit/>
          </a:bodyPr>
          <a:lstStyle/>
          <a:p>
            <a:pPr algn="ctr"/>
            <a:r>
              <a:rPr lang="en-US" sz="2000" b="1" dirty="0">
                <a:solidFill>
                  <a:schemeClr val="bg1"/>
                </a:solidFill>
                <a:latin typeface="Arial" panose="020B0604020202020204" pitchFamily="34" charset="0"/>
                <a:cs typeface="Arial" panose="020B0604020202020204" pitchFamily="34" charset="0"/>
              </a:rPr>
              <a:t>What are some other examples of solutions that can be prepared before a particular condition occurs?</a:t>
            </a:r>
          </a:p>
        </p:txBody>
      </p:sp>
    </p:spTree>
    <p:extLst>
      <p:ext uri="{BB962C8B-B14F-4D97-AF65-F5344CB8AC3E}">
        <p14:creationId xmlns:p14="http://schemas.microsoft.com/office/powerpoint/2010/main" val="12905202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754F501-64DF-48B2-82E6-6705FB70315E}"/>
              </a:ext>
            </a:extLst>
          </p:cNvPr>
          <p:cNvSpPr/>
          <p:nvPr/>
        </p:nvSpPr>
        <p:spPr>
          <a:xfrm>
            <a:off x="9284677" y="3618655"/>
            <a:ext cx="1451585" cy="64633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Top Corners One Rounded and One Snipped 11">
            <a:extLst>
              <a:ext uri="{FF2B5EF4-FFF2-40B4-BE49-F238E27FC236}">
                <a16:creationId xmlns:a16="http://schemas.microsoft.com/office/drawing/2014/main" id="{0D8FBC2F-606E-4F42-8B49-8EF55BBAAB7F}"/>
              </a:ext>
            </a:extLst>
          </p:cNvPr>
          <p:cNvSpPr/>
          <p:nvPr/>
        </p:nvSpPr>
        <p:spPr>
          <a:xfrm>
            <a:off x="1414079" y="4051098"/>
            <a:ext cx="9318689" cy="875238"/>
          </a:xfrm>
          <a:prstGeom prst="snip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4E8D19-E911-41A6-BED9-6699E6A04C9C}"/>
              </a:ext>
            </a:extLst>
          </p:cNvPr>
          <p:cNvSpPr/>
          <p:nvPr/>
        </p:nvSpPr>
        <p:spPr>
          <a:xfrm>
            <a:off x="9395792" y="769747"/>
            <a:ext cx="1340470" cy="7273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Snipped 8">
            <a:extLst>
              <a:ext uri="{FF2B5EF4-FFF2-40B4-BE49-F238E27FC236}">
                <a16:creationId xmlns:a16="http://schemas.microsoft.com/office/drawing/2014/main" id="{473A65C6-9EB1-475D-A16C-3336270CFA44}"/>
              </a:ext>
            </a:extLst>
          </p:cNvPr>
          <p:cNvSpPr/>
          <p:nvPr/>
        </p:nvSpPr>
        <p:spPr>
          <a:xfrm>
            <a:off x="1455738" y="1152939"/>
            <a:ext cx="9280524" cy="1581088"/>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latin typeface="Microsoft Tai Le" panose="020B0502040204020203" pitchFamily="34" charset="0"/>
                <a:ea typeface="MS PMincho" panose="02020600040205080304" pitchFamily="18" charset="-128"/>
                <a:cs typeface="Microsoft Tai Le" panose="020B0502040204020203" pitchFamily="34" charset="0"/>
              </a:rPr>
              <a:t>LESSON 10</a:t>
            </a:r>
          </a:p>
        </p:txBody>
      </p:sp>
      <p:sp>
        <p:nvSpPr>
          <p:cNvPr id="4" name="Rectangle 3">
            <a:extLst>
              <a:ext uri="{FF2B5EF4-FFF2-40B4-BE49-F238E27FC236}">
                <a16:creationId xmlns:a16="http://schemas.microsoft.com/office/drawing/2014/main" id="{A9CB05F7-37A0-45F0-8DDD-3D63B47A28BB}"/>
              </a:ext>
            </a:extLst>
          </p:cNvPr>
          <p:cNvSpPr/>
          <p:nvPr/>
        </p:nvSpPr>
        <p:spPr>
          <a:xfrm>
            <a:off x="9395792" y="769747"/>
            <a:ext cx="1423788"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Moses 4:1</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AC3AFD1-A733-486E-AE3D-B5A868172B77}"/>
              </a:ext>
            </a:extLst>
          </p:cNvPr>
          <p:cNvSpPr/>
          <p:nvPr/>
        </p:nvSpPr>
        <p:spPr>
          <a:xfrm>
            <a:off x="1455738" y="1183717"/>
            <a:ext cx="9280524" cy="1477328"/>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 the Lord God, spake unto Moses, saying: That Satan, whom thou hast commanded in the name of mine Only Begotten, is the same which was from the beginning, and he came before me, saying—Behold, here am I, send me, I will be thy son, and I will redeem all mankind, that one soul shall not be lost, and surely I will do it; wherefore give me thine honor.</a:t>
            </a:r>
          </a:p>
        </p:txBody>
      </p:sp>
      <p:sp>
        <p:nvSpPr>
          <p:cNvPr id="5" name="Rectangle 4">
            <a:extLst>
              <a:ext uri="{FF2B5EF4-FFF2-40B4-BE49-F238E27FC236}">
                <a16:creationId xmlns:a16="http://schemas.microsoft.com/office/drawing/2014/main" id="{9CD7A528-0F33-4E38-AB05-00947E7FAE72}"/>
              </a:ext>
            </a:extLst>
          </p:cNvPr>
          <p:cNvSpPr/>
          <p:nvPr/>
        </p:nvSpPr>
        <p:spPr>
          <a:xfrm>
            <a:off x="-627894" y="-600017"/>
            <a:ext cx="507061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Satan demand of Heavenly Father?</a:t>
            </a:r>
          </a:p>
        </p:txBody>
      </p:sp>
      <p:sp>
        <p:nvSpPr>
          <p:cNvPr id="6" name="Rectangle 5">
            <a:extLst>
              <a:ext uri="{FF2B5EF4-FFF2-40B4-BE49-F238E27FC236}">
                <a16:creationId xmlns:a16="http://schemas.microsoft.com/office/drawing/2014/main" id="{95D84663-503C-4115-9460-D05E8CECCB05}"/>
              </a:ext>
            </a:extLst>
          </p:cNvPr>
          <p:cNvSpPr/>
          <p:nvPr/>
        </p:nvSpPr>
        <p:spPr>
          <a:xfrm>
            <a:off x="4442725" y="-635853"/>
            <a:ext cx="896842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about Satan from his use of the words </a:t>
            </a:r>
            <a:r>
              <a:rPr lang="en-US" b="1" i="1" dirty="0">
                <a:solidFill>
                  <a:schemeClr val="bg1"/>
                </a:solidFill>
                <a:latin typeface="Arial" panose="020B0604020202020204" pitchFamily="34" charset="0"/>
                <a:cs typeface="Arial" panose="020B0604020202020204" pitchFamily="34" charset="0"/>
              </a:rPr>
              <a:t>I </a:t>
            </a:r>
            <a:r>
              <a:rPr lang="en-US" b="1" dirty="0">
                <a:solidFill>
                  <a:schemeClr val="bg1"/>
                </a:solidFill>
                <a:latin typeface="Arial" panose="020B0604020202020204" pitchFamily="34" charset="0"/>
                <a:cs typeface="Arial" panose="020B0604020202020204" pitchFamily="34" charset="0"/>
              </a:rPr>
              <a:t>and </a:t>
            </a:r>
            <a:r>
              <a:rPr lang="en-US" b="1" i="1" dirty="0">
                <a:solidFill>
                  <a:schemeClr val="bg1"/>
                </a:solidFill>
                <a:latin typeface="Arial" panose="020B0604020202020204" pitchFamily="34" charset="0"/>
                <a:cs typeface="Arial" panose="020B0604020202020204" pitchFamily="34" charset="0"/>
              </a:rPr>
              <a:t>me </a:t>
            </a:r>
            <a:r>
              <a:rPr lang="en-US" b="1" dirty="0">
                <a:solidFill>
                  <a:schemeClr val="bg1"/>
                </a:solidFill>
                <a:latin typeface="Arial" panose="020B0604020202020204" pitchFamily="34" charset="0"/>
                <a:cs typeface="Arial" panose="020B0604020202020204" pitchFamily="34" charset="0"/>
              </a:rPr>
              <a:t>in verse 1?</a:t>
            </a:r>
          </a:p>
        </p:txBody>
      </p:sp>
      <p:sp>
        <p:nvSpPr>
          <p:cNvPr id="7" name="Rectangle 6">
            <a:extLst>
              <a:ext uri="{FF2B5EF4-FFF2-40B4-BE49-F238E27FC236}">
                <a16:creationId xmlns:a16="http://schemas.microsoft.com/office/drawing/2014/main" id="{496F84FA-B052-4EFD-942C-764D84797D50}"/>
              </a:ext>
            </a:extLst>
          </p:cNvPr>
          <p:cNvSpPr/>
          <p:nvPr/>
        </p:nvSpPr>
        <p:spPr>
          <a:xfrm>
            <a:off x="9354133" y="3723864"/>
            <a:ext cx="1423788"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Moses 4:2</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7BCCCEB-B5AA-43E6-AAAF-2DB1FE426115}"/>
              </a:ext>
            </a:extLst>
          </p:cNvPr>
          <p:cNvSpPr/>
          <p:nvPr/>
        </p:nvSpPr>
        <p:spPr>
          <a:xfrm>
            <a:off x="1455738" y="4060969"/>
            <a:ext cx="9280524"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But, behold, my Beloved Son, which was my Beloved and Chosen from the beginning, said unto me—Father, thy will be done, and the glory be thine forever.</a:t>
            </a:r>
          </a:p>
        </p:txBody>
      </p:sp>
    </p:spTree>
    <p:extLst>
      <p:ext uri="{BB962C8B-B14F-4D97-AF65-F5344CB8AC3E}">
        <p14:creationId xmlns:p14="http://schemas.microsoft.com/office/powerpoint/2010/main" val="78569990"/>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path" presetSubtype="0" accel="50000" decel="50000" fill="hold" grpId="0" nodeType="clickEffect">
                                  <p:stCondLst>
                                    <p:cond delay="0"/>
                                  </p:stCondLst>
                                  <p:childTnLst>
                                    <p:animMotion origin="layout" path="M 0.17318 -3.33333E-6 L 0.08503 0.13148 C 0.0651 0.15926 0.05404 0.2007 0.05404 0.24398 C 0.05404 0.29306 0.0651 0.33218 0.08503 0.35996 L 0.17318 0.49167 " pathEditMode="relative" rAng="0" ptsTypes="AAAAA">
                                      <p:cBhvr>
                                        <p:cTn id="6" dur="2000" fill="hold"/>
                                        <p:tgtEl>
                                          <p:spTgt spid="5"/>
                                        </p:tgtEl>
                                        <p:attrNameLst>
                                          <p:attrName>ppt_x</p:attrName>
                                          <p:attrName>ppt_y</p:attrName>
                                        </p:attrNameLst>
                                      </p:cBhvr>
                                      <p:rCtr x="-5964" y="24583"/>
                                    </p:animMotion>
                                  </p:childTnLst>
                                </p:cTn>
                              </p:par>
                            </p:childTnLst>
                          </p:cTn>
                        </p:par>
                      </p:childTnLst>
                    </p:cTn>
                  </p:par>
                  <p:par>
                    <p:cTn id="7" fill="hold">
                      <p:stCondLst>
                        <p:cond delay="indefinite"/>
                      </p:stCondLst>
                      <p:childTnLst>
                        <p:par>
                          <p:cTn id="8" fill="hold">
                            <p:stCondLst>
                              <p:cond delay="0"/>
                            </p:stCondLst>
                            <p:childTnLst>
                              <p:par>
                                <p:cTn id="9" presetID="44" presetClass="path" presetSubtype="0" accel="50000" decel="50000" fill="hold" grpId="0" nodeType="clickEffect">
                                  <p:stCondLst>
                                    <p:cond delay="0"/>
                                  </p:stCondLst>
                                  <p:childTnLst>
                                    <p:animMotion origin="layout" path="M -0.00612 0.56574 L -0.0707 0.10671 C -0.08411 0.00347 -0.10417 -0.05232 -0.12539 -0.05232 C -0.14935 -0.05232 -0.16862 0.00347 -0.18203 0.10671 L -0.24648 0.56574 " pathEditMode="relative" rAng="0" ptsTypes="AAAAA">
                                      <p:cBhvr>
                                        <p:cTn id="10" dur="2000" fill="hold"/>
                                        <p:tgtEl>
                                          <p:spTgt spid="6"/>
                                        </p:tgtEl>
                                        <p:attrNameLst>
                                          <p:attrName>ppt_x</p:attrName>
                                          <p:attrName>ppt_y</p:attrName>
                                        </p:attrNameLst>
                                      </p:cBhvr>
                                      <p:rCtr x="-12018" y="-30903"/>
                                    </p:animMotion>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strVal val="#ppt_w*0.70"/>
                                          </p:val>
                                        </p:tav>
                                        <p:tav tm="100000">
                                          <p:val>
                                            <p:strVal val="#ppt_w"/>
                                          </p:val>
                                        </p:tav>
                                      </p:tavLst>
                                    </p:anim>
                                    <p:anim calcmode="lin" valueType="num">
                                      <p:cBhvr>
                                        <p:cTn id="16" dur="1000" fill="hold"/>
                                        <p:tgtEl>
                                          <p:spTgt spid="12"/>
                                        </p:tgtEl>
                                        <p:attrNameLst>
                                          <p:attrName>ppt_h</p:attrName>
                                        </p:attrNameLst>
                                      </p:cBhvr>
                                      <p:tavLst>
                                        <p:tav tm="0">
                                          <p:val>
                                            <p:strVal val="#ppt_h"/>
                                          </p:val>
                                        </p:tav>
                                        <p:tav tm="100000">
                                          <p:val>
                                            <p:strVal val="#ppt_h"/>
                                          </p:val>
                                        </p:tav>
                                      </p:tavLst>
                                    </p:anim>
                                    <p:animEffect transition="in" filter="fade">
                                      <p:cBhvr>
                                        <p:cTn id="17" dur="1000"/>
                                        <p:tgtEl>
                                          <p:spTgt spid="12"/>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strVal val="#ppt_w*0.70"/>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Effect transition="in" filter="fade">
                                      <p:cBhvr>
                                        <p:cTn id="22" dur="1000"/>
                                        <p:tgtEl>
                                          <p:spTgt spid="8"/>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70"/>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Effect transition="in" filter="fade">
                                      <p:cBhvr>
                                        <p:cTn id="27" dur="1000"/>
                                        <p:tgtEl>
                                          <p:spTgt spid="7"/>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strVal val="#ppt_w*0.70"/>
                                          </p:val>
                                        </p:tav>
                                        <p:tav tm="100000">
                                          <p:val>
                                            <p:strVal val="#ppt_w"/>
                                          </p:val>
                                        </p:tav>
                                      </p:tavLst>
                                    </p:anim>
                                    <p:anim calcmode="lin" valueType="num">
                                      <p:cBhvr>
                                        <p:cTn id="31" dur="1000" fill="hold"/>
                                        <p:tgtEl>
                                          <p:spTgt spid="11"/>
                                        </p:tgtEl>
                                        <p:attrNameLst>
                                          <p:attrName>ppt_h</p:attrName>
                                        </p:attrNameLst>
                                      </p:cBhvr>
                                      <p:tavLst>
                                        <p:tav tm="0">
                                          <p:val>
                                            <p:strVal val="#ppt_h"/>
                                          </p:val>
                                        </p:tav>
                                        <p:tav tm="100000">
                                          <p:val>
                                            <p:strVal val="#ppt_h"/>
                                          </p:val>
                                        </p:tav>
                                      </p:tavLst>
                                    </p:anim>
                                    <p:animEffect transition="in" filter="fade">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BF26BA-D826-4FA2-8266-95C27136B21C}"/>
              </a:ext>
            </a:extLst>
          </p:cNvPr>
          <p:cNvSpPr/>
          <p:nvPr/>
        </p:nvSpPr>
        <p:spPr>
          <a:xfrm>
            <a:off x="9031458" y="4290646"/>
            <a:ext cx="1674053" cy="76808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One Rounded and One Snipped 9">
            <a:extLst>
              <a:ext uri="{FF2B5EF4-FFF2-40B4-BE49-F238E27FC236}">
                <a16:creationId xmlns:a16="http://schemas.microsoft.com/office/drawing/2014/main" id="{FE67881A-D3B7-428F-9CBC-03B35E3795EB}"/>
              </a:ext>
            </a:extLst>
          </p:cNvPr>
          <p:cNvSpPr/>
          <p:nvPr/>
        </p:nvSpPr>
        <p:spPr>
          <a:xfrm>
            <a:off x="914400" y="4729759"/>
            <a:ext cx="9791111" cy="1577759"/>
          </a:xfrm>
          <a:prstGeom prst="snipRound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latin typeface="Microsoft Tai Le" panose="020B0502040204020203" pitchFamily="34" charset="0"/>
                <a:ea typeface="MS PMincho" panose="02020600040205080304" pitchFamily="18" charset="-128"/>
                <a:cs typeface="Microsoft Tai Le" panose="020B0502040204020203" pitchFamily="34" charset="0"/>
              </a:rPr>
              <a:t>LESSON 10</a:t>
            </a:r>
          </a:p>
        </p:txBody>
      </p:sp>
      <p:sp>
        <p:nvSpPr>
          <p:cNvPr id="2" name="Rectangle 1">
            <a:extLst>
              <a:ext uri="{FF2B5EF4-FFF2-40B4-BE49-F238E27FC236}">
                <a16:creationId xmlns:a16="http://schemas.microsoft.com/office/drawing/2014/main" id="{7812E3C4-4226-4828-9F82-6100E0051225}"/>
              </a:ext>
            </a:extLst>
          </p:cNvPr>
          <p:cNvSpPr/>
          <p:nvPr/>
        </p:nvSpPr>
        <p:spPr>
          <a:xfrm>
            <a:off x="1036320" y="1389576"/>
            <a:ext cx="966919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differences between Jesus Christ’s statement in verse 2 and Satan’s statement in verse 1?</a:t>
            </a:r>
          </a:p>
        </p:txBody>
      </p:sp>
      <p:sp>
        <p:nvSpPr>
          <p:cNvPr id="4" name="Rectangle 3">
            <a:extLst>
              <a:ext uri="{FF2B5EF4-FFF2-40B4-BE49-F238E27FC236}">
                <a16:creationId xmlns:a16="http://schemas.microsoft.com/office/drawing/2014/main" id="{A1DCEBBE-3747-4746-8339-65BCCB5A32AB}"/>
              </a:ext>
            </a:extLst>
          </p:cNvPr>
          <p:cNvSpPr/>
          <p:nvPr/>
        </p:nvSpPr>
        <p:spPr>
          <a:xfrm>
            <a:off x="1036319" y="2218310"/>
            <a:ext cx="576311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Heavenly Father say about Jesus Christ? </a:t>
            </a:r>
          </a:p>
        </p:txBody>
      </p:sp>
      <p:sp>
        <p:nvSpPr>
          <p:cNvPr id="5" name="Rectangle 4">
            <a:extLst>
              <a:ext uri="{FF2B5EF4-FFF2-40B4-BE49-F238E27FC236}">
                <a16:creationId xmlns:a16="http://schemas.microsoft.com/office/drawing/2014/main" id="{6A580EAF-C971-4D05-AD47-5F3D693D2838}"/>
              </a:ext>
            </a:extLst>
          </p:cNvPr>
          <p:cNvSpPr/>
          <p:nvPr/>
        </p:nvSpPr>
        <p:spPr>
          <a:xfrm>
            <a:off x="1036320" y="2693847"/>
            <a:ext cx="3929281"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 was “Chosen from the beginning.</a:t>
            </a:r>
          </a:p>
        </p:txBody>
      </p:sp>
      <p:sp>
        <p:nvSpPr>
          <p:cNvPr id="6" name="Rectangle 5">
            <a:extLst>
              <a:ext uri="{FF2B5EF4-FFF2-40B4-BE49-F238E27FC236}">
                <a16:creationId xmlns:a16="http://schemas.microsoft.com/office/drawing/2014/main" id="{62C919B1-DE9D-40A5-A17B-C2796ABF5857}"/>
              </a:ext>
            </a:extLst>
          </p:cNvPr>
          <p:cNvSpPr/>
          <p:nvPr/>
        </p:nvSpPr>
        <p:spPr>
          <a:xfrm>
            <a:off x="1036320" y="3244334"/>
            <a:ext cx="433965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Jesus Christ chosen to do?</a:t>
            </a:r>
          </a:p>
        </p:txBody>
      </p:sp>
      <p:sp>
        <p:nvSpPr>
          <p:cNvPr id="7" name="Rectangle 6">
            <a:extLst>
              <a:ext uri="{FF2B5EF4-FFF2-40B4-BE49-F238E27FC236}">
                <a16:creationId xmlns:a16="http://schemas.microsoft.com/office/drawing/2014/main" id="{EB661713-0B8B-4955-98AA-DFD19822BA6B}"/>
              </a:ext>
            </a:extLst>
          </p:cNvPr>
          <p:cNvSpPr/>
          <p:nvPr/>
        </p:nvSpPr>
        <p:spPr>
          <a:xfrm>
            <a:off x="1036319" y="3665637"/>
            <a:ext cx="8863055"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Christ was chosen in the premortal existence to be the Redeemer of mankind.</a:t>
            </a:r>
          </a:p>
        </p:txBody>
      </p:sp>
      <p:sp>
        <p:nvSpPr>
          <p:cNvPr id="8" name="Rectangle 7">
            <a:extLst>
              <a:ext uri="{FF2B5EF4-FFF2-40B4-BE49-F238E27FC236}">
                <a16:creationId xmlns:a16="http://schemas.microsoft.com/office/drawing/2014/main" id="{D4BD6770-B8EB-491B-8E06-11E1D961B127}"/>
              </a:ext>
            </a:extLst>
          </p:cNvPr>
          <p:cNvSpPr/>
          <p:nvPr/>
        </p:nvSpPr>
        <p:spPr>
          <a:xfrm>
            <a:off x="1036319" y="4729760"/>
            <a:ext cx="9669192"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Wherefore, because that Satan rebelled against me, and sought to destroy the agency of man, which I, the Lord God, had given him, and also, that I should give unto him mine own power; by the power of mine Only Begotten, I caused that he should be cast down;</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he became Satan, yea, even the devil, the father of all lies, to deceive and to blind men, and to lead them captive at his will, even as many as would not hearken unto my voice.</a:t>
            </a:r>
            <a:endParaRPr lang="en-US" b="0" i="0" dirty="0">
              <a:solidFill>
                <a:schemeClr val="bg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101E415-D0CA-4DEB-AC5F-193B1549BA8B}"/>
              </a:ext>
            </a:extLst>
          </p:cNvPr>
          <p:cNvSpPr/>
          <p:nvPr/>
        </p:nvSpPr>
        <p:spPr>
          <a:xfrm>
            <a:off x="9068165" y="4329648"/>
            <a:ext cx="1651414"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Moses 4:3-4</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2025244"/>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set>
                                      <p:cBhvr>
                                        <p:cTn id="12" dur="68" fill="hold">
                                          <p:stCondLst>
                                            <p:cond delay="0"/>
                                          </p:stCondLst>
                                        </p:cTn>
                                        <p:tgtEl>
                                          <p:spTgt spid="5"/>
                                        </p:tgtEl>
                                        <p:attrNameLst>
                                          <p:attrName>style.rotation</p:attrName>
                                        </p:attrNameLst>
                                      </p:cBhvr>
                                      <p:to>
                                        <p:strVal val="-45.0"/>
                                      </p:to>
                                    </p:set>
                                    <p:anim calcmode="lin" valueType="num">
                                      <p:cBhvr>
                                        <p:cTn id="13" dur="68" fill="hold">
                                          <p:stCondLst>
                                            <p:cond delay="68"/>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4" dur="68"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5" dur="23" decel="50000" autoRev="1" fill="hold">
                                          <p:stCondLst>
                                            <p:cond delay="68"/>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6" dur="20" fill="hold">
                                          <p:stCondLst>
                                            <p:cond delay="130"/>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750"/>
                                        <p:tgtEl>
                                          <p:spTgt spid="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750"/>
                                        <p:tgtEl>
                                          <p:spTgt spid="11"/>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ssolve">
                                      <p:cBhvr>
                                        <p:cTn id="38" dur="750"/>
                                        <p:tgtEl>
                                          <p:spTgt spid="10"/>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latin typeface="Microsoft Tai Le" panose="020B0502040204020203" pitchFamily="34" charset="0"/>
                <a:ea typeface="MS PMincho" panose="02020600040205080304" pitchFamily="18" charset="-128"/>
                <a:cs typeface="Microsoft Tai Le" panose="020B0502040204020203" pitchFamily="34" charset="0"/>
              </a:rPr>
              <a:t>LESSON 10</a:t>
            </a:r>
          </a:p>
        </p:txBody>
      </p:sp>
      <p:sp>
        <p:nvSpPr>
          <p:cNvPr id="4" name="Rectangle 3">
            <a:extLst>
              <a:ext uri="{FF2B5EF4-FFF2-40B4-BE49-F238E27FC236}">
                <a16:creationId xmlns:a16="http://schemas.microsoft.com/office/drawing/2014/main" id="{83B56221-A84F-49FC-AB6E-E44B80DE0405}"/>
              </a:ext>
            </a:extLst>
          </p:cNvPr>
          <p:cNvSpPr/>
          <p:nvPr/>
        </p:nvSpPr>
        <p:spPr>
          <a:xfrm>
            <a:off x="1176996" y="1152939"/>
            <a:ext cx="868445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two things Satan did that caused him to be cast down from heaven?</a:t>
            </a:r>
          </a:p>
        </p:txBody>
      </p:sp>
      <p:sp>
        <p:nvSpPr>
          <p:cNvPr id="5" name="Rectangle 4">
            <a:extLst>
              <a:ext uri="{FF2B5EF4-FFF2-40B4-BE49-F238E27FC236}">
                <a16:creationId xmlns:a16="http://schemas.microsoft.com/office/drawing/2014/main" id="{5593D961-30EB-4DED-83F4-C412BD41A356}"/>
              </a:ext>
            </a:extLst>
          </p:cNvPr>
          <p:cNvSpPr/>
          <p:nvPr/>
        </p:nvSpPr>
        <p:spPr>
          <a:xfrm>
            <a:off x="1176996" y="1777251"/>
            <a:ext cx="521168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does Satan seek to gain control over us?</a:t>
            </a:r>
          </a:p>
        </p:txBody>
      </p:sp>
      <p:sp>
        <p:nvSpPr>
          <p:cNvPr id="6" name="Rectangle 5">
            <a:extLst>
              <a:ext uri="{FF2B5EF4-FFF2-40B4-BE49-F238E27FC236}">
                <a16:creationId xmlns:a16="http://schemas.microsoft.com/office/drawing/2014/main" id="{61CE727B-9C4A-4EA9-935F-C47CB45AF015}"/>
              </a:ext>
            </a:extLst>
          </p:cNvPr>
          <p:cNvSpPr/>
          <p:nvPr/>
        </p:nvSpPr>
        <p:spPr>
          <a:xfrm>
            <a:off x="1176996" y="2401563"/>
            <a:ext cx="7587176"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Satan seeks to deceive and blind us so he can lead us captive at his will.</a:t>
            </a:r>
          </a:p>
        </p:txBody>
      </p:sp>
    </p:spTree>
    <p:extLst>
      <p:ext uri="{BB962C8B-B14F-4D97-AF65-F5344CB8AC3E}">
        <p14:creationId xmlns:p14="http://schemas.microsoft.com/office/powerpoint/2010/main" val="40586573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725">
                                          <p:stCondLst>
                                            <p:cond delay="0"/>
                                          </p:stCondLst>
                                        </p:cTn>
                                        <p:tgtEl>
                                          <p:spTgt spid="6"/>
                                        </p:tgtEl>
                                      </p:cBhvr>
                                    </p:animEffect>
                                    <p:anim calcmode="lin" valueType="num">
                                      <p:cBhvr>
                                        <p:cTn id="14" dur="2278"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830"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830" tmFilter="0, 0; 0.125,0.2665; 0.25,0.4; 0.375,0.465; 0.5,0.5;  0.625,0.535; 0.75,0.6; 0.875,0.7335; 1,1">
                                          <p:stCondLst>
                                            <p:cond delay="830"/>
                                          </p:stCondLst>
                                        </p:cTn>
                                        <p:tgtEl>
                                          <p:spTgt spid="6"/>
                                        </p:tgtEl>
                                        <p:attrNameLst>
                                          <p:attrName>ppt_y</p:attrName>
                                        </p:attrNameLst>
                                      </p:cBhvr>
                                      <p:tavLst>
                                        <p:tav tm="0" fmla="#ppt_y-sin(pi*$)/9">
                                          <p:val>
                                            <p:fltVal val="0"/>
                                          </p:val>
                                        </p:tav>
                                        <p:tav tm="100000">
                                          <p:val>
                                            <p:fltVal val="1"/>
                                          </p:val>
                                        </p:tav>
                                      </p:tavLst>
                                    </p:anim>
                                    <p:anim calcmode="lin" valueType="num">
                                      <p:cBhvr>
                                        <p:cTn id="17" dur="415" tmFilter="0, 0; 0.125,0.2665; 0.25,0.4; 0.375,0.465; 0.5,0.5;  0.625,0.535; 0.75,0.6; 0.875,0.7335; 1,1">
                                          <p:stCondLst>
                                            <p:cond delay="1655"/>
                                          </p:stCondLst>
                                        </p:cTn>
                                        <p:tgtEl>
                                          <p:spTgt spid="6"/>
                                        </p:tgtEl>
                                        <p:attrNameLst>
                                          <p:attrName>ppt_y</p:attrName>
                                        </p:attrNameLst>
                                      </p:cBhvr>
                                      <p:tavLst>
                                        <p:tav tm="0" fmla="#ppt_y-sin(pi*$)/27">
                                          <p:val>
                                            <p:fltVal val="0"/>
                                          </p:val>
                                        </p:tav>
                                        <p:tav tm="100000">
                                          <p:val>
                                            <p:fltVal val="1"/>
                                          </p:val>
                                        </p:tav>
                                      </p:tavLst>
                                    </p:anim>
                                    <p:anim calcmode="lin" valueType="num">
                                      <p:cBhvr>
                                        <p:cTn id="18" dur="205" tmFilter="0, 0; 0.125,0.2665; 0.25,0.4; 0.375,0.465; 0.5,0.5;  0.625,0.535; 0.75,0.6; 0.875,0.7335; 1,1">
                                          <p:stCondLst>
                                            <p:cond delay="2070"/>
                                          </p:stCondLst>
                                        </p:cTn>
                                        <p:tgtEl>
                                          <p:spTgt spid="6"/>
                                        </p:tgtEl>
                                        <p:attrNameLst>
                                          <p:attrName>ppt_y</p:attrName>
                                        </p:attrNameLst>
                                      </p:cBhvr>
                                      <p:tavLst>
                                        <p:tav tm="0" fmla="#ppt_y-sin(pi*$)/81">
                                          <p:val>
                                            <p:fltVal val="0"/>
                                          </p:val>
                                        </p:tav>
                                        <p:tav tm="100000">
                                          <p:val>
                                            <p:fltVal val="1"/>
                                          </p:val>
                                        </p:tav>
                                      </p:tavLst>
                                    </p:anim>
                                    <p:animScale>
                                      <p:cBhvr>
                                        <p:cTn id="19" dur="33">
                                          <p:stCondLst>
                                            <p:cond delay="812"/>
                                          </p:stCondLst>
                                        </p:cTn>
                                        <p:tgtEl>
                                          <p:spTgt spid="6"/>
                                        </p:tgtEl>
                                      </p:cBhvr>
                                      <p:to x="100000" y="60000"/>
                                    </p:animScale>
                                    <p:animScale>
                                      <p:cBhvr>
                                        <p:cTn id="20" dur="207" decel="50000">
                                          <p:stCondLst>
                                            <p:cond delay="845"/>
                                          </p:stCondLst>
                                        </p:cTn>
                                        <p:tgtEl>
                                          <p:spTgt spid="6"/>
                                        </p:tgtEl>
                                      </p:cBhvr>
                                      <p:to x="100000" y="100000"/>
                                    </p:animScale>
                                    <p:animScale>
                                      <p:cBhvr>
                                        <p:cTn id="21" dur="33">
                                          <p:stCondLst>
                                            <p:cond delay="1640"/>
                                          </p:stCondLst>
                                        </p:cTn>
                                        <p:tgtEl>
                                          <p:spTgt spid="6"/>
                                        </p:tgtEl>
                                      </p:cBhvr>
                                      <p:to x="100000" y="80000"/>
                                    </p:animScale>
                                    <p:animScale>
                                      <p:cBhvr>
                                        <p:cTn id="22" dur="207" decel="50000">
                                          <p:stCondLst>
                                            <p:cond delay="1673"/>
                                          </p:stCondLst>
                                        </p:cTn>
                                        <p:tgtEl>
                                          <p:spTgt spid="6"/>
                                        </p:tgtEl>
                                      </p:cBhvr>
                                      <p:to x="100000" y="100000"/>
                                    </p:animScale>
                                    <p:animScale>
                                      <p:cBhvr>
                                        <p:cTn id="23" dur="33">
                                          <p:stCondLst>
                                            <p:cond delay="2052"/>
                                          </p:stCondLst>
                                        </p:cTn>
                                        <p:tgtEl>
                                          <p:spTgt spid="6"/>
                                        </p:tgtEl>
                                      </p:cBhvr>
                                      <p:to x="100000" y="90000"/>
                                    </p:animScale>
                                    <p:animScale>
                                      <p:cBhvr>
                                        <p:cTn id="24" dur="207" decel="50000">
                                          <p:stCondLst>
                                            <p:cond delay="2085"/>
                                          </p:stCondLst>
                                        </p:cTn>
                                        <p:tgtEl>
                                          <p:spTgt spid="6"/>
                                        </p:tgtEl>
                                      </p:cBhvr>
                                      <p:to x="100000" y="100000"/>
                                    </p:animScale>
                                    <p:animScale>
                                      <p:cBhvr>
                                        <p:cTn id="25" dur="33">
                                          <p:stCondLst>
                                            <p:cond delay="2260"/>
                                          </p:stCondLst>
                                        </p:cTn>
                                        <p:tgtEl>
                                          <p:spTgt spid="6"/>
                                        </p:tgtEl>
                                      </p:cBhvr>
                                      <p:to x="100000" y="95000"/>
                                    </p:animScale>
                                    <p:animScale>
                                      <p:cBhvr>
                                        <p:cTn id="26" dur="207" decel="50000">
                                          <p:stCondLst>
                                            <p:cond delay="2293"/>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latin typeface="Microsoft Tai Le" panose="020B0502040204020203" pitchFamily="34" charset="0"/>
                <a:ea typeface="MS PMincho" panose="02020600040205080304" pitchFamily="18" charset="-128"/>
                <a:cs typeface="Microsoft Tai Le" panose="020B0502040204020203" pitchFamily="34" charset="0"/>
              </a:rPr>
              <a:t>LESSON 10</a:t>
            </a:r>
          </a:p>
        </p:txBody>
      </p:sp>
      <p:sp>
        <p:nvSpPr>
          <p:cNvPr id="2" name="Rectangle 1">
            <a:extLst>
              <a:ext uri="{FF2B5EF4-FFF2-40B4-BE49-F238E27FC236}">
                <a16:creationId xmlns:a16="http://schemas.microsoft.com/office/drawing/2014/main" id="{3C3E024C-F713-4C9A-A195-623405B1E565}"/>
              </a:ext>
            </a:extLst>
          </p:cNvPr>
          <p:cNvSpPr/>
          <p:nvPr/>
        </p:nvSpPr>
        <p:spPr>
          <a:xfrm>
            <a:off x="1671711" y="2367171"/>
            <a:ext cx="8848578" cy="2123658"/>
          </a:xfrm>
          <a:prstGeom prst="rect">
            <a:avLst/>
          </a:prstGeom>
        </p:spPr>
        <p:txBody>
          <a:bodyPr wrap="square">
            <a:spAutoFit/>
          </a:bodyPr>
          <a:lstStyle/>
          <a:p>
            <a:pPr algn="ctr" fontAlgn="base"/>
            <a:r>
              <a:rPr lang="en-US" sz="4400" b="1" dirty="0">
                <a:solidFill>
                  <a:schemeClr val="tx2">
                    <a:lumMod val="75000"/>
                  </a:schemeClr>
                </a:solidFill>
                <a:latin typeface="MV Boli" panose="02000500030200090000" pitchFamily="2" charset="0"/>
                <a:cs typeface="MV Boli" panose="02000500030200090000" pitchFamily="2" charset="0"/>
              </a:rPr>
              <a:t>“Eve and Adam eat the fruit of the tree of knowledge of good and evil”</a:t>
            </a:r>
            <a:endParaRPr lang="en-US" sz="4400" b="1" dirty="0">
              <a:solidFill>
                <a:schemeClr val="tx2">
                  <a:lumMod val="75000"/>
                </a:schemeClr>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BDD71ED6-6BE5-4103-8D25-B535BA02061A}"/>
              </a:ext>
            </a:extLst>
          </p:cNvPr>
          <p:cNvSpPr/>
          <p:nvPr/>
        </p:nvSpPr>
        <p:spPr>
          <a:xfrm>
            <a:off x="1455738" y="783607"/>
            <a:ext cx="2119491" cy="461665"/>
          </a:xfrm>
          <a:prstGeom prst="rect">
            <a:avLst/>
          </a:prstGeom>
        </p:spPr>
        <p:txBody>
          <a:bodyPr wrap="none">
            <a:spAutoFit/>
          </a:bodyPr>
          <a:lstStyle/>
          <a:p>
            <a:pPr fontAlgn="base"/>
            <a:r>
              <a:rPr lang="en-US" sz="2400" b="1" dirty="0">
                <a:solidFill>
                  <a:schemeClr val="bg1"/>
                </a:solidFill>
                <a:latin typeface="Arial" panose="020B0604020202020204" pitchFamily="34" charset="0"/>
                <a:cs typeface="Arial" panose="020B0604020202020204" pitchFamily="34" charset="0"/>
              </a:rPr>
              <a:t>Moses 4:5-12</a:t>
            </a:r>
            <a:endParaRPr lang="en-US" sz="24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48926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Diagonal Corners Rounded 8">
            <a:extLst>
              <a:ext uri="{FF2B5EF4-FFF2-40B4-BE49-F238E27FC236}">
                <a16:creationId xmlns:a16="http://schemas.microsoft.com/office/drawing/2014/main" id="{AED2CA62-BA73-4BEE-85C6-17EE03953883}"/>
              </a:ext>
            </a:extLst>
          </p:cNvPr>
          <p:cNvSpPr/>
          <p:nvPr/>
        </p:nvSpPr>
        <p:spPr>
          <a:xfrm>
            <a:off x="8854451" y="779683"/>
            <a:ext cx="1881808" cy="746511"/>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Top Corners One Rounded and One Snipped 7">
            <a:extLst>
              <a:ext uri="{FF2B5EF4-FFF2-40B4-BE49-F238E27FC236}">
                <a16:creationId xmlns:a16="http://schemas.microsoft.com/office/drawing/2014/main" id="{E2A387C2-DF7B-47E7-975F-925C2A6C1012}"/>
              </a:ext>
            </a:extLst>
          </p:cNvPr>
          <p:cNvSpPr/>
          <p:nvPr/>
        </p:nvSpPr>
        <p:spPr>
          <a:xfrm>
            <a:off x="1455736" y="1106607"/>
            <a:ext cx="9280523" cy="1523660"/>
          </a:xfrm>
          <a:prstGeom prst="snip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latin typeface="Microsoft Tai Le" panose="020B0502040204020203" pitchFamily="34" charset="0"/>
                <a:ea typeface="MS PMincho" panose="02020600040205080304" pitchFamily="18" charset="-128"/>
                <a:cs typeface="Microsoft Tai Le" panose="020B0502040204020203" pitchFamily="34" charset="0"/>
              </a:rPr>
              <a:t>LESSON 10</a:t>
            </a:r>
          </a:p>
        </p:txBody>
      </p:sp>
      <p:sp>
        <p:nvSpPr>
          <p:cNvPr id="4" name="Rectangle 3">
            <a:extLst>
              <a:ext uri="{FF2B5EF4-FFF2-40B4-BE49-F238E27FC236}">
                <a16:creationId xmlns:a16="http://schemas.microsoft.com/office/drawing/2014/main" id="{371F743B-84EC-4ECD-BF7A-59EC4F4C0A27}"/>
              </a:ext>
            </a:extLst>
          </p:cNvPr>
          <p:cNvSpPr/>
          <p:nvPr/>
        </p:nvSpPr>
        <p:spPr>
          <a:xfrm>
            <a:off x="8869411" y="783607"/>
            <a:ext cx="1936749"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Moses 3:16-17</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21346B8-4369-4EA3-8449-A03A1AE2A67F}"/>
              </a:ext>
            </a:extLst>
          </p:cNvPr>
          <p:cNvSpPr/>
          <p:nvPr/>
        </p:nvSpPr>
        <p:spPr>
          <a:xfrm>
            <a:off x="1455738" y="1183717"/>
            <a:ext cx="9280524" cy="1477328"/>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16</a:t>
            </a:r>
            <a:r>
              <a:rPr lang="en-US" dirty="0">
                <a:solidFill>
                  <a:schemeClr val="bg1"/>
                </a:solidFill>
                <a:latin typeface="Arial" panose="020B0604020202020204" pitchFamily="34" charset="0"/>
                <a:cs typeface="Arial" panose="020B0604020202020204" pitchFamily="34" charset="0"/>
              </a:rPr>
              <a:t> And I, the Lord God, commanded the man, saying: Of every tree of the garden thou mayest freely eat,</a:t>
            </a:r>
          </a:p>
          <a:p>
            <a:pPr algn="just"/>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But of the tree of the knowledge of good and evil, thou shalt not eat of it, nevertheless, thou mayest choose for thyself, for it is given unto thee; but, remember that I forbid it, for in the day thou eatest thereof thou shalt surely die.</a:t>
            </a:r>
          </a:p>
        </p:txBody>
      </p:sp>
      <p:sp>
        <p:nvSpPr>
          <p:cNvPr id="5" name="Rectangle 4">
            <a:extLst>
              <a:ext uri="{FF2B5EF4-FFF2-40B4-BE49-F238E27FC236}">
                <a16:creationId xmlns:a16="http://schemas.microsoft.com/office/drawing/2014/main" id="{014342B4-3709-44A9-AD9B-647C9B513630}"/>
              </a:ext>
            </a:extLst>
          </p:cNvPr>
          <p:cNvSpPr/>
          <p:nvPr/>
        </p:nvSpPr>
        <p:spPr>
          <a:xfrm>
            <a:off x="1455737" y="2782669"/>
            <a:ext cx="928052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happen if Adam and Eve chose to partake of the fruit of the tree of knowledge of good and evil?</a:t>
            </a:r>
          </a:p>
        </p:txBody>
      </p:sp>
      <p:sp>
        <p:nvSpPr>
          <p:cNvPr id="6" name="Rectangle 5">
            <a:extLst>
              <a:ext uri="{FF2B5EF4-FFF2-40B4-BE49-F238E27FC236}">
                <a16:creationId xmlns:a16="http://schemas.microsoft.com/office/drawing/2014/main" id="{3473D0E3-9998-4C5F-836C-FFF0D172618F}"/>
              </a:ext>
            </a:extLst>
          </p:cNvPr>
          <p:cNvSpPr/>
          <p:nvPr/>
        </p:nvSpPr>
        <p:spPr>
          <a:xfrm>
            <a:off x="1455736" y="3494352"/>
            <a:ext cx="928052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happen if Adam and Eve chose not to eat of the fruit of the tree of knowledge of good and evil? </a:t>
            </a:r>
          </a:p>
        </p:txBody>
      </p:sp>
      <p:sp>
        <p:nvSpPr>
          <p:cNvPr id="7" name="Rectangle 6">
            <a:extLst>
              <a:ext uri="{FF2B5EF4-FFF2-40B4-BE49-F238E27FC236}">
                <a16:creationId xmlns:a16="http://schemas.microsoft.com/office/drawing/2014/main" id="{427732E1-8D4A-4EB0-BCBC-26D82C4B939B}"/>
              </a:ext>
            </a:extLst>
          </p:cNvPr>
          <p:cNvSpPr/>
          <p:nvPr/>
        </p:nvSpPr>
        <p:spPr>
          <a:xfrm>
            <a:off x="1455736" y="4217793"/>
            <a:ext cx="758979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was the first commandment the Lord gave to Adam and Eve?</a:t>
            </a:r>
          </a:p>
        </p:txBody>
      </p:sp>
    </p:spTree>
    <p:extLst>
      <p:ext uri="{BB962C8B-B14F-4D97-AF65-F5344CB8AC3E}">
        <p14:creationId xmlns:p14="http://schemas.microsoft.com/office/powerpoint/2010/main" val="22495810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3"/>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childTnLst>
                          </p:cTn>
                        </p:par>
                        <p:par>
                          <p:cTn id="14" fill="hold">
                            <p:stCondLst>
                              <p:cond delay="2000"/>
                            </p:stCondLst>
                            <p:childTnLst>
                              <p:par>
                                <p:cTn id="15" presetID="14" presetClass="entr" presetSubtype="1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1190</Words>
  <Application>Microsoft Office PowerPoint</Application>
  <PresentationFormat>Widescreen</PresentationFormat>
  <Paragraphs>79</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Bahnschrift Light SemiCondensed</vt:lpstr>
      <vt:lpstr>Calibri</vt:lpstr>
      <vt:lpstr>Ebrima</vt:lpstr>
      <vt:lpstr>Microsoft Tai Le</vt:lpstr>
      <vt:lpstr>MV Boli</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3594</cp:revision>
  <dcterms:created xsi:type="dcterms:W3CDTF">2018-08-29T04:26:39Z</dcterms:created>
  <dcterms:modified xsi:type="dcterms:W3CDTF">2022-01-20T17:39:27Z</dcterms:modified>
</cp:coreProperties>
</file>