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42" r:id="rId3"/>
    <p:sldId id="543" r:id="rId4"/>
    <p:sldId id="544" r:id="rId5"/>
    <p:sldId id="545" r:id="rId6"/>
    <p:sldId id="546" r:id="rId7"/>
    <p:sldId id="547" r:id="rId8"/>
    <p:sldId id="548" r:id="rId9"/>
    <p:sldId id="549" r:id="rId10"/>
    <p:sldId id="550" r:id="rId11"/>
    <p:sldId id="55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59C7E9"/>
    <a:srgbClr val="E97159"/>
    <a:srgbClr val="D88028"/>
    <a:srgbClr val="FFD757"/>
    <a:srgbClr val="4D6F0F"/>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72" d="100"/>
          <a:sy n="72" d="100"/>
        </p:scale>
        <p:origin x="546"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9e2-E13NHd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accent2">
                    <a:lumMod val="50000"/>
                  </a:schemeClr>
                </a:solidFill>
                <a:effectLst>
                  <a:outerShdw blurRad="38100" dist="38100" dir="2700000" algn="tl">
                    <a:srgbClr val="000000">
                      <a:alpha val="43137"/>
                    </a:srgbClr>
                  </a:outerShdw>
                </a:effectLst>
                <a:latin typeface="Bahnschrift SemiBold Condensed" panose="020B0502040204020203" pitchFamily="34" charset="0"/>
                <a:ea typeface="Microsoft Himalaya" panose="01010100010101010101" pitchFamily="2" charset="0"/>
                <a:cs typeface="Microsoft Himalaya" panose="01010100010101010101" pitchFamily="2"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89874881-917B-4A22-AC69-2E4A5580583B}"/>
              </a:ext>
            </a:extLst>
          </p:cNvPr>
          <p:cNvSpPr/>
          <p:nvPr/>
        </p:nvSpPr>
        <p:spPr>
          <a:xfrm>
            <a:off x="742122" y="905974"/>
            <a:ext cx="76067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wise for us to carry the scriptures with us in our journeys?</a:t>
            </a:r>
          </a:p>
        </p:txBody>
      </p:sp>
      <p:sp>
        <p:nvSpPr>
          <p:cNvPr id="4" name="Rectángulo 3">
            <a:extLst>
              <a:ext uri="{FF2B5EF4-FFF2-40B4-BE49-F238E27FC236}">
                <a16:creationId xmlns:a16="http://schemas.microsoft.com/office/drawing/2014/main" id="{F05A0854-79A4-4AA6-81F7-ECE37AE22AD5}"/>
              </a:ext>
            </a:extLst>
          </p:cNvPr>
          <p:cNvSpPr/>
          <p:nvPr/>
        </p:nvSpPr>
        <p:spPr>
          <a:xfrm>
            <a:off x="742122" y="1508300"/>
            <a:ext cx="568136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carry the scriptures with us?</a:t>
            </a:r>
          </a:p>
        </p:txBody>
      </p:sp>
    </p:spTree>
    <p:extLst>
      <p:ext uri="{BB962C8B-B14F-4D97-AF65-F5344CB8AC3E}">
        <p14:creationId xmlns:p14="http://schemas.microsoft.com/office/powerpoint/2010/main" val="36847325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pic>
        <p:nvPicPr>
          <p:cNvPr id="2" name="Elementos multimedia en línea 1" title="Lehi's Family Departs into the Wilderness | 1 Nephi 2:4￢ﾀﾓ7 | Book of Mormon">
            <a:hlinkClick r:id="" action="ppaction://media"/>
            <a:extLst>
              <a:ext uri="{FF2B5EF4-FFF2-40B4-BE49-F238E27FC236}">
                <a16:creationId xmlns:a16="http://schemas.microsoft.com/office/drawing/2014/main" id="{D246A3AF-8311-4443-827F-D7B557A34822}"/>
              </a:ext>
            </a:extLst>
          </p:cNvPr>
          <p:cNvPicPr>
            <a:picLocks noRot="1" noChangeAspect="1"/>
          </p:cNvPicPr>
          <p:nvPr>
            <a:videoFile r:link="rId1"/>
          </p:nvPr>
        </p:nvPicPr>
        <p:blipFill>
          <a:blip r:embed="rId3"/>
          <a:stretch>
            <a:fillRect/>
          </a:stretch>
        </p:blipFill>
        <p:spPr>
          <a:xfrm>
            <a:off x="1643270" y="1113182"/>
            <a:ext cx="7977808" cy="44875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931902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4" name="Rectángulo 3">
            <a:extLst>
              <a:ext uri="{FF2B5EF4-FFF2-40B4-BE49-F238E27FC236}">
                <a16:creationId xmlns:a16="http://schemas.microsoft.com/office/drawing/2014/main" id="{16F2308E-172E-4787-B6C2-2B6D9F78011F}"/>
              </a:ext>
            </a:extLst>
          </p:cNvPr>
          <p:cNvSpPr/>
          <p:nvPr/>
        </p:nvSpPr>
        <p:spPr>
          <a:xfrm>
            <a:off x="4609920" y="2728364"/>
            <a:ext cx="2972160" cy="830997"/>
          </a:xfrm>
          <a:prstGeom prst="rect">
            <a:avLst/>
          </a:prstGeom>
        </p:spPr>
        <p:txBody>
          <a:bodyPr wrap="none">
            <a:spAutoFit/>
          </a:bodyPr>
          <a:lstStyle/>
          <a:p>
            <a:r>
              <a:rPr lang="en-US" sz="4800" dirty="0">
                <a:solidFill>
                  <a:schemeClr val="accent6">
                    <a:lumMod val="50000"/>
                  </a:schemeClr>
                </a:solidFill>
                <a:latin typeface="Arial Rounded MT Bold" panose="020F0704030504030204" pitchFamily="34" charset="0"/>
              </a:rPr>
              <a:t>1 Nephi 5</a:t>
            </a:r>
          </a:p>
        </p:txBody>
      </p:sp>
    </p:spTree>
    <p:extLst>
      <p:ext uri="{BB962C8B-B14F-4D97-AF65-F5344CB8AC3E}">
        <p14:creationId xmlns:p14="http://schemas.microsoft.com/office/powerpoint/2010/main" val="101699603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38DD2850-EDB7-4B6B-8011-AA668323D2E6}"/>
              </a:ext>
            </a:extLst>
          </p:cNvPr>
          <p:cNvSpPr/>
          <p:nvPr/>
        </p:nvSpPr>
        <p:spPr>
          <a:xfrm>
            <a:off x="1046921" y="928516"/>
            <a:ext cx="1657826" cy="369332"/>
          </a:xfrm>
          <a:prstGeom prst="rect">
            <a:avLst/>
          </a:prstGeom>
        </p:spPr>
        <p:txBody>
          <a:bodyPr wrap="none">
            <a:spAutoFit/>
          </a:bodyPr>
          <a:lstStyle/>
          <a:p>
            <a:r>
              <a:rPr lang="en-US" b="1" dirty="0">
                <a:solidFill>
                  <a:schemeClr val="bg1"/>
                </a:solidFill>
              </a:rPr>
              <a:t>1 Nephi 5:1-9</a:t>
            </a:r>
          </a:p>
        </p:txBody>
      </p:sp>
      <p:sp>
        <p:nvSpPr>
          <p:cNvPr id="4" name="Rectángulo 3">
            <a:extLst>
              <a:ext uri="{FF2B5EF4-FFF2-40B4-BE49-F238E27FC236}">
                <a16:creationId xmlns:a16="http://schemas.microsoft.com/office/drawing/2014/main" id="{71EFBC35-C8A8-4319-8A75-8415E9681A3E}"/>
              </a:ext>
            </a:extLst>
          </p:cNvPr>
          <p:cNvSpPr/>
          <p:nvPr/>
        </p:nvSpPr>
        <p:spPr>
          <a:xfrm>
            <a:off x="1888435" y="2367171"/>
            <a:ext cx="8415130" cy="2123658"/>
          </a:xfrm>
          <a:prstGeom prst="rect">
            <a:avLst/>
          </a:prstGeom>
        </p:spPr>
        <p:txBody>
          <a:bodyPr wrap="square">
            <a:spAutoFit/>
          </a:bodyPr>
          <a:lstStyle/>
          <a:p>
            <a:pPr algn="ctr"/>
            <a:r>
              <a:rPr lang="en-US" sz="4400" b="1" dirty="0">
                <a:solidFill>
                  <a:schemeClr val="accent2">
                    <a:lumMod val="75000"/>
                  </a:schemeClr>
                </a:solidFill>
                <a:latin typeface="Candara" panose="020E0502030303020204" pitchFamily="34" charset="0"/>
              </a:rPr>
              <a:t>“Lehi’s sons return safely to their family </a:t>
            </a:r>
          </a:p>
          <a:p>
            <a:pPr algn="ctr"/>
            <a:r>
              <a:rPr lang="en-US" sz="4400" b="1" dirty="0">
                <a:solidFill>
                  <a:schemeClr val="accent2">
                    <a:lumMod val="75000"/>
                  </a:schemeClr>
                </a:solidFill>
                <a:latin typeface="Candara" panose="020E0502030303020204" pitchFamily="34" charset="0"/>
              </a:rPr>
              <a:t>in the wilderness”</a:t>
            </a:r>
          </a:p>
        </p:txBody>
      </p:sp>
    </p:spTree>
    <p:extLst>
      <p:ext uri="{BB962C8B-B14F-4D97-AF65-F5344CB8AC3E}">
        <p14:creationId xmlns:p14="http://schemas.microsoft.com/office/powerpoint/2010/main" val="1154950757"/>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0CD4651-9807-4C33-BDBB-AC6C0D01BEA6}"/>
              </a:ext>
            </a:extLst>
          </p:cNvPr>
          <p:cNvSpPr/>
          <p:nvPr/>
        </p:nvSpPr>
        <p:spPr>
          <a:xfrm>
            <a:off x="944545" y="3511221"/>
            <a:ext cx="1669285"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C22F0CAE-14D2-4D05-9B10-3395494A29FF}"/>
              </a:ext>
            </a:extLst>
          </p:cNvPr>
          <p:cNvSpPr/>
          <p:nvPr/>
        </p:nvSpPr>
        <p:spPr>
          <a:xfrm>
            <a:off x="936649" y="743850"/>
            <a:ext cx="1669285"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A62C79A-7014-4B0F-81F7-EA0ABAB636F7}"/>
              </a:ext>
            </a:extLst>
          </p:cNvPr>
          <p:cNvSpPr/>
          <p:nvPr/>
        </p:nvSpPr>
        <p:spPr>
          <a:xfrm>
            <a:off x="936649" y="3848607"/>
            <a:ext cx="9732178" cy="1822360"/>
          </a:xfrm>
          <a:prstGeom prst="roundRect">
            <a:avLst>
              <a:gd name="adj" fmla="val 14485"/>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2F413B2-A2DF-495F-B8C3-510A1AA0317A}"/>
              </a:ext>
            </a:extLst>
          </p:cNvPr>
          <p:cNvSpPr/>
          <p:nvPr/>
        </p:nvSpPr>
        <p:spPr>
          <a:xfrm>
            <a:off x="952443" y="1106705"/>
            <a:ext cx="9795070" cy="156966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1639402E-5B18-4425-9993-78B0B2ECAF4B}"/>
              </a:ext>
            </a:extLst>
          </p:cNvPr>
          <p:cNvSpPr/>
          <p:nvPr/>
        </p:nvSpPr>
        <p:spPr>
          <a:xfrm>
            <a:off x="920857" y="743850"/>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5:1-3 </a:t>
            </a:r>
          </a:p>
        </p:txBody>
      </p:sp>
      <p:sp>
        <p:nvSpPr>
          <p:cNvPr id="4" name="Rectángulo 3">
            <a:extLst>
              <a:ext uri="{FF2B5EF4-FFF2-40B4-BE49-F238E27FC236}">
                <a16:creationId xmlns:a16="http://schemas.microsoft.com/office/drawing/2014/main" id="{F3122557-DFB3-49B3-BB10-94749B7EBC71}"/>
              </a:ext>
            </a:extLst>
          </p:cNvPr>
          <p:cNvSpPr/>
          <p:nvPr/>
        </p:nvSpPr>
        <p:spPr>
          <a:xfrm>
            <a:off x="920857" y="1113182"/>
            <a:ext cx="9826656"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that after we had come down into the wilderness unto our father, behold, he was filled with joy, and also my mother, Sariah, was exceedingly glad, for she truly had mourned because of us.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For she had supposed that we had perished in the wilderness; and she also had complained against my father, telling him that he was a visionary man; saying: Behold thou hast led us forth from the land of our inheritance, and my sons are no more, and we perish in the wilderness.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after this manner of language had my mother complained against my father.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418809A-0495-497E-B87D-13012557BE1C}"/>
              </a:ext>
            </a:extLst>
          </p:cNvPr>
          <p:cNvSpPr/>
          <p:nvPr/>
        </p:nvSpPr>
        <p:spPr>
          <a:xfrm>
            <a:off x="920857" y="2883339"/>
            <a:ext cx="376417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Sariah’s complaints?</a:t>
            </a:r>
          </a:p>
        </p:txBody>
      </p:sp>
      <p:sp>
        <p:nvSpPr>
          <p:cNvPr id="6" name="Rectángulo 5">
            <a:extLst>
              <a:ext uri="{FF2B5EF4-FFF2-40B4-BE49-F238E27FC236}">
                <a16:creationId xmlns:a16="http://schemas.microsoft.com/office/drawing/2014/main" id="{46D9F083-6690-4DC9-8E9C-F2B08A06385F}"/>
              </a:ext>
            </a:extLst>
          </p:cNvPr>
          <p:cNvSpPr/>
          <p:nvPr/>
        </p:nvSpPr>
        <p:spPr>
          <a:xfrm>
            <a:off x="920857" y="3485753"/>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5:4-6 </a:t>
            </a:r>
          </a:p>
        </p:txBody>
      </p:sp>
      <p:sp>
        <p:nvSpPr>
          <p:cNvPr id="7" name="Rectángulo 6">
            <a:extLst>
              <a:ext uri="{FF2B5EF4-FFF2-40B4-BE49-F238E27FC236}">
                <a16:creationId xmlns:a16="http://schemas.microsoft.com/office/drawing/2014/main" id="{2B490676-51E3-4DD2-81AD-0A628D50CEC4}"/>
              </a:ext>
            </a:extLst>
          </p:cNvPr>
          <p:cNvSpPr/>
          <p:nvPr/>
        </p:nvSpPr>
        <p:spPr>
          <a:xfrm>
            <a:off x="920857" y="3855085"/>
            <a:ext cx="9732178"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it had come to pass that my father spake unto her, saying: I know that I am a visionary man; for if I had not seen the things of God in a vision I should not have known the goodness of God, but had tarried at Jerusalem, and had perished with my brethren.</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behold, I have obtained a land of promise, in the which things I do rejoice; yea, and I know that the Lord will deliver my sons out of the hands of Laban, and bring them down again unto us in the wilderness.</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after this manner of language did my father, Lehi, comfort my mother, Sariah, concerning us, while we journeyed in the wilderness up to the land of Jerusalem, to obtain the record of the Jews.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188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12D2CBC-403E-4A67-8E2E-FAFD566F2796}"/>
              </a:ext>
            </a:extLst>
          </p:cNvPr>
          <p:cNvSpPr/>
          <p:nvPr/>
        </p:nvSpPr>
        <p:spPr>
          <a:xfrm>
            <a:off x="688257" y="1700391"/>
            <a:ext cx="1669285"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DDBB228E-6A5F-41E0-84C2-A3C2561D5771}"/>
              </a:ext>
            </a:extLst>
          </p:cNvPr>
          <p:cNvSpPr/>
          <p:nvPr/>
        </p:nvSpPr>
        <p:spPr>
          <a:xfrm>
            <a:off x="688257" y="2077136"/>
            <a:ext cx="9873726" cy="2004534"/>
          </a:xfrm>
          <a:prstGeom prst="roundRect">
            <a:avLst>
              <a:gd name="adj" fmla="val 6750"/>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ED612A16-D8D5-41E7-8A8D-62847534B161}"/>
              </a:ext>
            </a:extLst>
          </p:cNvPr>
          <p:cNvSpPr/>
          <p:nvPr/>
        </p:nvSpPr>
        <p:spPr>
          <a:xfrm>
            <a:off x="662609" y="739926"/>
            <a:ext cx="86006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impresses you about how Lehi responded to Sariah’s complaining?</a:t>
            </a:r>
          </a:p>
        </p:txBody>
      </p:sp>
      <p:sp>
        <p:nvSpPr>
          <p:cNvPr id="4" name="Rectángulo 3">
            <a:extLst>
              <a:ext uri="{FF2B5EF4-FFF2-40B4-BE49-F238E27FC236}">
                <a16:creationId xmlns:a16="http://schemas.microsoft.com/office/drawing/2014/main" id="{4FEFC383-FD88-4689-B7EF-59FF6E870717}"/>
              </a:ext>
            </a:extLst>
          </p:cNvPr>
          <p:cNvSpPr/>
          <p:nvPr/>
        </p:nvSpPr>
        <p:spPr>
          <a:xfrm>
            <a:off x="662609" y="1167098"/>
            <a:ext cx="582563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Lehi’s response to Sariah?</a:t>
            </a:r>
          </a:p>
        </p:txBody>
      </p:sp>
      <p:sp>
        <p:nvSpPr>
          <p:cNvPr id="5" name="Rectángulo 4">
            <a:extLst>
              <a:ext uri="{FF2B5EF4-FFF2-40B4-BE49-F238E27FC236}">
                <a16:creationId xmlns:a16="http://schemas.microsoft.com/office/drawing/2014/main" id="{E5D59FA5-45E6-402B-992F-2B5D1A7DF953}"/>
              </a:ext>
            </a:extLst>
          </p:cNvPr>
          <p:cNvSpPr/>
          <p:nvPr/>
        </p:nvSpPr>
        <p:spPr>
          <a:xfrm>
            <a:off x="688257" y="1693829"/>
            <a:ext cx="16850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5:7-9 </a:t>
            </a:r>
          </a:p>
        </p:txBody>
      </p:sp>
      <p:sp>
        <p:nvSpPr>
          <p:cNvPr id="6" name="Rectángulo 5">
            <a:extLst>
              <a:ext uri="{FF2B5EF4-FFF2-40B4-BE49-F238E27FC236}">
                <a16:creationId xmlns:a16="http://schemas.microsoft.com/office/drawing/2014/main" id="{02D92A6D-0B30-45B5-A5AF-A40969A594A0}"/>
              </a:ext>
            </a:extLst>
          </p:cNvPr>
          <p:cNvSpPr/>
          <p:nvPr/>
        </p:nvSpPr>
        <p:spPr>
          <a:xfrm>
            <a:off x="688257" y="2051500"/>
            <a:ext cx="9873726" cy="21236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when we had returned to the tent of my father, behold their joy was full, and my mother was comforted.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she spake, saying: Now I know of a surety that the Lord hath commanded my husband to flee into the wilderness; yea, and I also know of a surety that the Lord hath protected my sons, and delivered them out of the hands of Laban, and given them power whereby they could accomplish the thing which the Lord hath commanded them. And after this manner of language did she speak.</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it came to pass that they did rejoice exceedingly, and did offer sacrifice and burnt offerings unto the Lord; and they gave thanks unto the God of Israel.</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B1E0B1D-6103-49F6-9694-B9B34DEB9FA9}"/>
              </a:ext>
            </a:extLst>
          </p:cNvPr>
          <p:cNvSpPr/>
          <p:nvPr/>
        </p:nvSpPr>
        <p:spPr>
          <a:xfrm>
            <a:off x="688257" y="4374813"/>
            <a:ext cx="499367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Sariah gain from this experience?</a:t>
            </a:r>
          </a:p>
        </p:txBody>
      </p:sp>
    </p:spTree>
    <p:extLst>
      <p:ext uri="{BB962C8B-B14F-4D97-AF65-F5344CB8AC3E}">
        <p14:creationId xmlns:p14="http://schemas.microsoft.com/office/powerpoint/2010/main" val="2340242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7E85A133-0E33-44C5-975A-A30CD61EEA10}"/>
              </a:ext>
            </a:extLst>
          </p:cNvPr>
          <p:cNvSpPr/>
          <p:nvPr/>
        </p:nvSpPr>
        <p:spPr>
          <a:xfrm>
            <a:off x="2234195" y="2705725"/>
            <a:ext cx="7723610" cy="1446550"/>
          </a:xfrm>
          <a:prstGeom prst="rect">
            <a:avLst/>
          </a:prstGeom>
        </p:spPr>
        <p:txBody>
          <a:bodyPr wrap="square">
            <a:spAutoFit/>
          </a:bodyPr>
          <a:lstStyle/>
          <a:p>
            <a:pPr algn="ctr"/>
            <a:r>
              <a:rPr lang="en-US" sz="4400" b="1" dirty="0">
                <a:solidFill>
                  <a:schemeClr val="accent2"/>
                </a:solidFill>
                <a:effectLst>
                  <a:outerShdw blurRad="38100" dist="38100" dir="2700000" algn="tl">
                    <a:srgbClr val="000000">
                      <a:alpha val="43137"/>
                    </a:srgbClr>
                  </a:outerShdw>
                </a:effectLst>
                <a:latin typeface="Candara" panose="020E0502030303020204" pitchFamily="34" charset="0"/>
              </a:rPr>
              <a:t>“Lehi searches the plates </a:t>
            </a:r>
          </a:p>
          <a:p>
            <a:pPr algn="ctr"/>
            <a:r>
              <a:rPr lang="en-US" sz="4400" b="1" dirty="0">
                <a:solidFill>
                  <a:schemeClr val="accent2"/>
                </a:solidFill>
                <a:effectLst>
                  <a:outerShdw blurRad="38100" dist="38100" dir="2700000" algn="tl">
                    <a:srgbClr val="000000">
                      <a:alpha val="43137"/>
                    </a:srgbClr>
                  </a:outerShdw>
                </a:effectLst>
                <a:latin typeface="Candara" panose="020E0502030303020204" pitchFamily="34" charset="0"/>
              </a:rPr>
              <a:t>of brass”</a:t>
            </a:r>
          </a:p>
        </p:txBody>
      </p:sp>
      <p:sp>
        <p:nvSpPr>
          <p:cNvPr id="4" name="Rectángulo 3">
            <a:extLst>
              <a:ext uri="{FF2B5EF4-FFF2-40B4-BE49-F238E27FC236}">
                <a16:creationId xmlns:a16="http://schemas.microsoft.com/office/drawing/2014/main" id="{560D73C7-FB7B-46D5-A56D-4164ED79F9F0}"/>
              </a:ext>
            </a:extLst>
          </p:cNvPr>
          <p:cNvSpPr/>
          <p:nvPr/>
        </p:nvSpPr>
        <p:spPr>
          <a:xfrm>
            <a:off x="1046921" y="743850"/>
            <a:ext cx="19175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5:10-22</a:t>
            </a:r>
          </a:p>
        </p:txBody>
      </p:sp>
    </p:spTree>
    <p:extLst>
      <p:ext uri="{BB962C8B-B14F-4D97-AF65-F5344CB8AC3E}">
        <p14:creationId xmlns:p14="http://schemas.microsoft.com/office/powerpoint/2010/main" val="16515044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5B5D144-8418-4F82-B503-CDBC6A84CF23}"/>
              </a:ext>
            </a:extLst>
          </p:cNvPr>
          <p:cNvSpPr/>
          <p:nvPr/>
        </p:nvSpPr>
        <p:spPr>
          <a:xfrm>
            <a:off x="1046921" y="924591"/>
            <a:ext cx="1881808"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BC71E15B-8168-4A73-B9D8-9D815715D9BC}"/>
              </a:ext>
            </a:extLst>
          </p:cNvPr>
          <p:cNvSpPr/>
          <p:nvPr/>
        </p:nvSpPr>
        <p:spPr>
          <a:xfrm>
            <a:off x="1046921" y="1297847"/>
            <a:ext cx="9700592" cy="3512691"/>
          </a:xfrm>
          <a:prstGeom prst="roundRect">
            <a:avLst>
              <a:gd name="adj" fmla="val 7613"/>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457014C9-FA38-4958-8728-0158838655FA}"/>
              </a:ext>
            </a:extLst>
          </p:cNvPr>
          <p:cNvSpPr/>
          <p:nvPr/>
        </p:nvSpPr>
        <p:spPr>
          <a:xfrm>
            <a:off x="1046921" y="928516"/>
            <a:ext cx="1992853" cy="369332"/>
          </a:xfrm>
          <a:prstGeom prst="rect">
            <a:avLst/>
          </a:prstGeom>
        </p:spPr>
        <p:txBody>
          <a:bodyPr wrap="none">
            <a:spAutoFit/>
          </a:bodyPr>
          <a:lstStyle/>
          <a:p>
            <a:r>
              <a:rPr lang="en-US" b="1" dirty="0">
                <a:solidFill>
                  <a:schemeClr val="bg1"/>
                </a:solidFill>
              </a:rPr>
              <a:t>1 Nephi 5:11–16 </a:t>
            </a:r>
          </a:p>
        </p:txBody>
      </p:sp>
      <p:sp>
        <p:nvSpPr>
          <p:cNvPr id="4" name="Rectángulo 3">
            <a:extLst>
              <a:ext uri="{FF2B5EF4-FFF2-40B4-BE49-F238E27FC236}">
                <a16:creationId xmlns:a16="http://schemas.microsoft.com/office/drawing/2014/main" id="{F7CB222F-C953-4A7C-845C-D472BDD7B5ED}"/>
              </a:ext>
            </a:extLst>
          </p:cNvPr>
          <p:cNvSpPr/>
          <p:nvPr/>
        </p:nvSpPr>
        <p:spPr>
          <a:xfrm>
            <a:off x="1046921" y="1297848"/>
            <a:ext cx="9581322" cy="366254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he beheld that they did contain the five books of Moses, which gave an account of the creation of the world, and also of Adam and Eve, who were our first parents;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also a record of the Jews from the beginning, even down to the commencement of the reign of Zedekiah, king of Judah;</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also the prophecies of the holy prophets, from the beginning, even down to the commencement of the reign of Zedekiah; and also many prophecies which have been spoken by the mouth of Jeremiah.</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it came to pass that my father, Lehi, also found upon the plates of brass a genealogy of his fathers; wherefore he knew that he was a descendant of Joseph; yea, even that Joseph who was the son of Jacob, who was sold into Egypt, and who was preserved by the hand of the Lord, that he might preserve his father, Jacob, and all his household from perishing with famine.</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they were also led out of captivity and out of the land of Egypt, by that same God who had preserved them.</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thus my father, Lehi, did discover the genealogy of his fathers. And Laban also was a descendant of Joseph, wherefore he and his fathers had kept the records.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7839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9B81265B-0A34-4792-8E49-7174D22A3900}"/>
              </a:ext>
            </a:extLst>
          </p:cNvPr>
          <p:cNvSpPr/>
          <p:nvPr/>
        </p:nvSpPr>
        <p:spPr>
          <a:xfrm>
            <a:off x="689113" y="1372970"/>
            <a:ext cx="9806609" cy="2399251"/>
          </a:xfrm>
          <a:prstGeom prst="roundRect">
            <a:avLst>
              <a:gd name="adj" fmla="val 1213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2" name="Rectángulo 1">
            <a:extLst>
              <a:ext uri="{FF2B5EF4-FFF2-40B4-BE49-F238E27FC236}">
                <a16:creationId xmlns:a16="http://schemas.microsoft.com/office/drawing/2014/main" id="{16D6BAE8-FF03-445E-8A6A-150535E090B0}"/>
              </a:ext>
            </a:extLst>
          </p:cNvPr>
          <p:cNvSpPr/>
          <p:nvPr/>
        </p:nvSpPr>
        <p:spPr>
          <a:xfrm>
            <a:off x="689113" y="928516"/>
            <a:ext cx="7712765" cy="369332"/>
          </a:xfrm>
          <a:prstGeom prst="rect">
            <a:avLst/>
          </a:prstGeom>
        </p:spPr>
        <p:txBody>
          <a:bodyPr wrap="square">
            <a:spAutoFit/>
          </a:bodyPr>
          <a:lstStyle/>
          <a:p>
            <a:pPr algn="just"/>
            <a:r>
              <a:rPr lang="en-US" b="1" dirty="0">
                <a:solidFill>
                  <a:schemeClr val="bg1"/>
                </a:solidFill>
              </a:rPr>
              <a:t>Elder D. Todd Christofferson of the Quorum of the Twelve Apostles:</a:t>
            </a:r>
          </a:p>
        </p:txBody>
      </p:sp>
      <p:sp>
        <p:nvSpPr>
          <p:cNvPr id="4" name="Rectángulo 3">
            <a:extLst>
              <a:ext uri="{FF2B5EF4-FFF2-40B4-BE49-F238E27FC236}">
                <a16:creationId xmlns:a16="http://schemas.microsoft.com/office/drawing/2014/main" id="{9A1C5A5E-03F2-4FFE-8FA9-832443C367CD}"/>
              </a:ext>
            </a:extLst>
          </p:cNvPr>
          <p:cNvSpPr/>
          <p:nvPr/>
        </p:nvSpPr>
        <p:spPr>
          <a:xfrm>
            <a:off x="689114" y="1372971"/>
            <a:ext cx="9700592" cy="2400657"/>
          </a:xfrm>
          <a:prstGeom prst="rect">
            <a:avLst/>
          </a:prstGeom>
        </p:spPr>
        <p:txBody>
          <a:bodyPr wrap="square">
            <a:spAutoFit/>
          </a:bodyPr>
          <a:lstStyle/>
          <a:p>
            <a:pPr algn="just"/>
            <a:r>
              <a:rPr lang="en-US" sz="1500" dirty="0">
                <a:solidFill>
                  <a:schemeClr val="bg1"/>
                </a:solidFill>
                <a:latin typeface="Arial" panose="020B0604020202020204" pitchFamily="34" charset="0"/>
                <a:cs typeface="Arial" panose="020B0604020202020204" pitchFamily="34" charset="0"/>
              </a:rPr>
              <a:t>“When I say ‘study,’ I mean something more than reading. It is a good thing sometimes to read a book of scripture within a set period of time to get an overall sense of its message, but for conversion, you should care more about the amount of time you spend in the scriptures than about the amount you read in that time. 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Studying in this way, you may not read a lot of chapters or verses in a half hour, but you will be giving place in your heart for the word of God, and He will be speaking to you. Remember Alma’s description of what it feels like: ‘It beginneth to enlarge my soul; yea, it beginneth to enlighten my understanding, yea, it beginneth to be delicious to me’ [Alma 32:28]” (“When Thou Art Converted,” Ensign or Liahona, May 2004, 11–12).</a:t>
            </a:r>
          </a:p>
        </p:txBody>
      </p:sp>
      <p:sp>
        <p:nvSpPr>
          <p:cNvPr id="5" name="Rectángulo 4">
            <a:extLst>
              <a:ext uri="{FF2B5EF4-FFF2-40B4-BE49-F238E27FC236}">
                <a16:creationId xmlns:a16="http://schemas.microsoft.com/office/drawing/2014/main" id="{7862353C-E4DF-4D8E-908C-00502D770B8E}"/>
              </a:ext>
            </a:extLst>
          </p:cNvPr>
          <p:cNvSpPr/>
          <p:nvPr/>
        </p:nvSpPr>
        <p:spPr>
          <a:xfrm>
            <a:off x="689113" y="3940188"/>
            <a:ext cx="583044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searching the brass plates influence Lehi?</a:t>
            </a:r>
          </a:p>
        </p:txBody>
      </p:sp>
      <p:sp>
        <p:nvSpPr>
          <p:cNvPr id="6" name="Rectángulo 5">
            <a:extLst>
              <a:ext uri="{FF2B5EF4-FFF2-40B4-BE49-F238E27FC236}">
                <a16:creationId xmlns:a16="http://schemas.microsoft.com/office/drawing/2014/main" id="{30C339AE-87F3-42BD-A93A-0F3FA4893E45}"/>
              </a:ext>
            </a:extLst>
          </p:cNvPr>
          <p:cNvSpPr/>
          <p:nvPr/>
        </p:nvSpPr>
        <p:spPr>
          <a:xfrm>
            <a:off x="689113" y="4402749"/>
            <a:ext cx="10084904" cy="369332"/>
          </a:xfrm>
          <a:prstGeom prst="rect">
            <a:avLst/>
          </a:prstGeom>
        </p:spPr>
        <p:txBody>
          <a:bodyPr wrap="square">
            <a:spAutoFit/>
          </a:bodyPr>
          <a:lstStyle/>
          <a:p>
            <a:pPr algn="just"/>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search the scriptures, we can be filled with the Holy Spirit and receive revelation.</a:t>
            </a:r>
          </a:p>
        </p:txBody>
      </p:sp>
      <p:sp>
        <p:nvSpPr>
          <p:cNvPr id="7" name="Rectángulo 6">
            <a:extLst>
              <a:ext uri="{FF2B5EF4-FFF2-40B4-BE49-F238E27FC236}">
                <a16:creationId xmlns:a16="http://schemas.microsoft.com/office/drawing/2014/main" id="{5A4DD1E8-110B-4863-A206-9D0FC77BDA3A}"/>
              </a:ext>
            </a:extLst>
          </p:cNvPr>
          <p:cNvSpPr/>
          <p:nvPr/>
        </p:nvSpPr>
        <p:spPr>
          <a:xfrm>
            <a:off x="689113" y="4940047"/>
            <a:ext cx="7474226" cy="369332"/>
          </a:xfrm>
          <a:prstGeom prst="rect">
            <a:avLst/>
          </a:prstGeom>
        </p:spPr>
        <p:txBody>
          <a:bodyPr wrap="square">
            <a:spAutoFit/>
          </a:bodyPr>
          <a:lstStyle/>
          <a:p>
            <a:r>
              <a:rPr lang="en-US" b="1" dirty="0">
                <a:solidFill>
                  <a:schemeClr val="bg1"/>
                </a:solidFill>
              </a:rPr>
              <a:t>In what ways have you been blessed by searching the scriptures?</a:t>
            </a:r>
          </a:p>
        </p:txBody>
      </p:sp>
      <p:sp>
        <p:nvSpPr>
          <p:cNvPr id="8" name="Rectángulo 7">
            <a:extLst>
              <a:ext uri="{FF2B5EF4-FFF2-40B4-BE49-F238E27FC236}">
                <a16:creationId xmlns:a16="http://schemas.microsoft.com/office/drawing/2014/main" id="{C4096626-F89B-482E-B9EB-2C1601363B68}"/>
              </a:ext>
            </a:extLst>
          </p:cNvPr>
          <p:cNvSpPr/>
          <p:nvPr/>
        </p:nvSpPr>
        <p:spPr>
          <a:xfrm>
            <a:off x="689113" y="5401202"/>
            <a:ext cx="7315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Holy Spirit while studying the scriptures?</a:t>
            </a:r>
          </a:p>
        </p:txBody>
      </p:sp>
    </p:spTree>
    <p:extLst>
      <p:ext uri="{BB962C8B-B14F-4D97-AF65-F5344CB8AC3E}">
        <p14:creationId xmlns:p14="http://schemas.microsoft.com/office/powerpoint/2010/main" val="319726836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C0EFEF91-1ECD-40AE-9BE2-46C2EDB1C2C3}"/>
              </a:ext>
            </a:extLst>
          </p:cNvPr>
          <p:cNvSpPr/>
          <p:nvPr/>
        </p:nvSpPr>
        <p:spPr>
          <a:xfrm>
            <a:off x="715617" y="1486983"/>
            <a:ext cx="9700592" cy="1754326"/>
          </a:xfrm>
          <a:prstGeom prst="roundRect">
            <a:avLst>
              <a:gd name="adj" fmla="val 1213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5B9F2882-1150-48F3-B1DC-396ECD6F6D98}"/>
              </a:ext>
            </a:extLst>
          </p:cNvPr>
          <p:cNvSpPr/>
          <p:nvPr/>
        </p:nvSpPr>
        <p:spPr>
          <a:xfrm>
            <a:off x="715617" y="3425974"/>
            <a:ext cx="1877437" cy="74651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2C164D3-7BFD-41C4-A0DE-25B36AD8B727}"/>
              </a:ext>
            </a:extLst>
          </p:cNvPr>
          <p:cNvSpPr/>
          <p:nvPr/>
        </p:nvSpPr>
        <p:spPr>
          <a:xfrm>
            <a:off x="715617" y="3809750"/>
            <a:ext cx="9700592" cy="1477328"/>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9</a:t>
            </a:r>
          </a:p>
        </p:txBody>
      </p:sp>
      <p:sp>
        <p:nvSpPr>
          <p:cNvPr id="4" name="Rectángulo 3">
            <a:extLst>
              <a:ext uri="{FF2B5EF4-FFF2-40B4-BE49-F238E27FC236}">
                <a16:creationId xmlns:a16="http://schemas.microsoft.com/office/drawing/2014/main" id="{A42E4F18-1CEA-42EE-B7B7-F5BC363EF211}"/>
              </a:ext>
            </a:extLst>
          </p:cNvPr>
          <p:cNvSpPr/>
          <p:nvPr/>
        </p:nvSpPr>
        <p:spPr>
          <a:xfrm>
            <a:off x="715617" y="739926"/>
            <a:ext cx="97005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Robert D. Hales of the Quorum of the Twelve Apostles testifies of the blessings of searching the scriptures:</a:t>
            </a:r>
          </a:p>
        </p:txBody>
      </p:sp>
      <p:sp>
        <p:nvSpPr>
          <p:cNvPr id="5" name="Rectángulo 4">
            <a:extLst>
              <a:ext uri="{FF2B5EF4-FFF2-40B4-BE49-F238E27FC236}">
                <a16:creationId xmlns:a16="http://schemas.microsoft.com/office/drawing/2014/main" id="{520C9F6D-AEC0-4A8A-BCE1-AB5831932300}"/>
              </a:ext>
            </a:extLst>
          </p:cNvPr>
          <p:cNvSpPr/>
          <p:nvPr/>
        </p:nvSpPr>
        <p:spPr>
          <a:xfrm>
            <a:off x="715617" y="1486983"/>
            <a:ext cx="9700592" cy="1754326"/>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When we want to speak to God, we pray. And when we want Him to speak to us, we search the scriptures; for His words are spoken through His prophets. He will then teach us as we listen to the promptings of the Holy Spirit. </a:t>
            </a:r>
          </a:p>
          <a:p>
            <a:pPr algn="just"/>
            <a:r>
              <a:rPr lang="en-US" dirty="0">
                <a:solidFill>
                  <a:schemeClr val="bg1"/>
                </a:solidFill>
                <a:latin typeface="Arial" panose="020B0604020202020204" pitchFamily="34" charset="0"/>
                <a:cs typeface="Arial" panose="020B0604020202020204" pitchFamily="34" charset="0"/>
              </a:rPr>
              <a:t>“If you have not heard His voice speaking to you lately, return with new eyes and new ears to the scriptures. They are our spiritual lifeline” (“Holy Scriptures: The Power of God unto Our Salvation,” Ensign or Liahona, Nov. 2006, 26–27).</a:t>
            </a:r>
          </a:p>
        </p:txBody>
      </p:sp>
      <p:sp>
        <p:nvSpPr>
          <p:cNvPr id="6" name="Rectángulo 5">
            <a:extLst>
              <a:ext uri="{FF2B5EF4-FFF2-40B4-BE49-F238E27FC236}">
                <a16:creationId xmlns:a16="http://schemas.microsoft.com/office/drawing/2014/main" id="{DDF57EC3-7485-439D-B2CA-D9274DD2BE19}"/>
              </a:ext>
            </a:extLst>
          </p:cNvPr>
          <p:cNvSpPr/>
          <p:nvPr/>
        </p:nvSpPr>
        <p:spPr>
          <a:xfrm>
            <a:off x="715617" y="343202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5:21-22</a:t>
            </a:r>
          </a:p>
        </p:txBody>
      </p:sp>
      <p:sp>
        <p:nvSpPr>
          <p:cNvPr id="7" name="Rectángulo 6">
            <a:extLst>
              <a:ext uri="{FF2B5EF4-FFF2-40B4-BE49-F238E27FC236}">
                <a16:creationId xmlns:a16="http://schemas.microsoft.com/office/drawing/2014/main" id="{3F72F8FF-FC1A-462C-B666-4FD729020705}"/>
              </a:ext>
            </a:extLst>
          </p:cNvPr>
          <p:cNvSpPr/>
          <p:nvPr/>
        </p:nvSpPr>
        <p:spPr>
          <a:xfrm>
            <a:off x="715617" y="3809750"/>
            <a:ext cx="970059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we had obtained the records which the Lord had commanded us, and searched them and found that they were desirable; yea, even of great worth unto us, insomuch that we could preserve the commandments of the Lord unto our children.</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Wherefore, it was wisdom in the Lord that we should carry them with us, as we journeyed in the wilderness towards the land of promise.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0942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506</Words>
  <Application>Microsoft Office PowerPoint</Application>
  <PresentationFormat>Panorámica</PresentationFormat>
  <Paragraphs>56</Paragraphs>
  <Slides>11</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Arial Rounded MT Bold</vt:lpstr>
      <vt:lpstr>Bahnschrift SemiBold Condensed</vt:lpstr>
      <vt:lpstr>Calibri</vt:lpstr>
      <vt:lpstr>Candara</vt:lpstr>
      <vt:lpstr>Century Gothic</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5986</cp:revision>
  <dcterms:created xsi:type="dcterms:W3CDTF">2018-08-29T04:26:39Z</dcterms:created>
  <dcterms:modified xsi:type="dcterms:W3CDTF">2019-12-05T01:18:10Z</dcterms:modified>
</cp:coreProperties>
</file>