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31" r:id="rId3"/>
    <p:sldId id="532" r:id="rId4"/>
    <p:sldId id="533" r:id="rId5"/>
    <p:sldId id="534" r:id="rId6"/>
    <p:sldId id="535" r:id="rId7"/>
    <p:sldId id="536" r:id="rId8"/>
    <p:sldId id="537" r:id="rId9"/>
    <p:sldId id="538" r:id="rId10"/>
    <p:sldId id="539" r:id="rId11"/>
    <p:sldId id="540" r:id="rId12"/>
    <p:sldId id="541" r:id="rId13"/>
    <p:sldId id="54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59C7E9"/>
    <a:srgbClr val="E97159"/>
    <a:srgbClr val="D88028"/>
    <a:srgbClr val="FFD757"/>
    <a:srgbClr val="4D6F0F"/>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varScale="1">
        <p:scale>
          <a:sx n="72" d="100"/>
          <a:sy n="72" d="100"/>
        </p:scale>
        <p:origin x="546"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AVzRaLuzJ2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bg1">
                    <a:lumMod val="95000"/>
                    <a:lumOff val="5000"/>
                  </a:schemeClr>
                </a:solidFill>
                <a:effectLst>
                  <a:outerShdw blurRad="38100" dist="38100" dir="2700000" algn="tl">
                    <a:srgbClr val="000000">
                      <a:alpha val="43137"/>
                    </a:srgbClr>
                  </a:outerShdw>
                </a:effectLst>
                <a:latin typeface="Bahnschrift SemiBold Condensed" panose="020B0502040204020203" pitchFamily="34" charset="0"/>
                <a:ea typeface="Microsoft Himalaya" panose="01010100010101010101" pitchFamily="2" charset="0"/>
                <a:cs typeface="Microsoft Himalaya" panose="01010100010101010101" pitchFamily="2"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F5C6600-8E2A-4239-8660-3D35F1819C53}"/>
              </a:ext>
            </a:extLst>
          </p:cNvPr>
          <p:cNvSpPr/>
          <p:nvPr/>
        </p:nvSpPr>
        <p:spPr>
          <a:xfrm>
            <a:off x="901145" y="1308434"/>
            <a:ext cx="1813318" cy="70788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56F4574F-A472-4FB5-AA1C-6B8D17EA7411}"/>
              </a:ext>
            </a:extLst>
          </p:cNvPr>
          <p:cNvSpPr/>
          <p:nvPr/>
        </p:nvSpPr>
        <p:spPr>
          <a:xfrm>
            <a:off x="901146" y="1695047"/>
            <a:ext cx="9833969" cy="2277918"/>
          </a:xfrm>
          <a:prstGeom prst="roundRect">
            <a:avLst>
              <a:gd name="adj" fmla="val 68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7CC87384-F693-4309-B18C-94E4A085F897}"/>
              </a:ext>
            </a:extLst>
          </p:cNvPr>
          <p:cNvSpPr/>
          <p:nvPr/>
        </p:nvSpPr>
        <p:spPr>
          <a:xfrm>
            <a:off x="901147" y="739926"/>
            <a:ext cx="96740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statement do you think best summarizes the principle you just identified? </a:t>
            </a:r>
          </a:p>
        </p:txBody>
      </p:sp>
      <p:sp>
        <p:nvSpPr>
          <p:cNvPr id="4" name="Rectángulo 3">
            <a:extLst>
              <a:ext uri="{FF2B5EF4-FFF2-40B4-BE49-F238E27FC236}">
                <a16:creationId xmlns:a16="http://schemas.microsoft.com/office/drawing/2014/main" id="{398D8FD7-6C16-45A7-A2F9-C6D3D0853128}"/>
              </a:ext>
            </a:extLst>
          </p:cNvPr>
          <p:cNvSpPr/>
          <p:nvPr/>
        </p:nvSpPr>
        <p:spPr>
          <a:xfrm>
            <a:off x="901147" y="1297847"/>
            <a:ext cx="16722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4:4–6</a:t>
            </a:r>
          </a:p>
        </p:txBody>
      </p:sp>
      <p:sp>
        <p:nvSpPr>
          <p:cNvPr id="5" name="Rectángulo 4">
            <a:extLst>
              <a:ext uri="{FF2B5EF4-FFF2-40B4-BE49-F238E27FC236}">
                <a16:creationId xmlns:a16="http://schemas.microsoft.com/office/drawing/2014/main" id="{67CF5C2C-DB1F-45C9-BF92-F7CFF5EADE45}"/>
              </a:ext>
            </a:extLst>
          </p:cNvPr>
          <p:cNvSpPr/>
          <p:nvPr/>
        </p:nvSpPr>
        <p:spPr>
          <a:xfrm>
            <a:off x="901147" y="1629707"/>
            <a:ext cx="967408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Now when I had spoken these words, they were yet wroth, and did still continue to murmur; nevertheless they did follow me up until we came without the walls of Jerusalem.</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was by night; and I caused that they should hide themselves without the walls. And after they had hid themselves, I, Nephi, crept into the city and went forth towards the house of Laban.</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I was led by the Spirit, not knowing beforehand the things which I should do.</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Nevertheless I went forth, and as I came near unto the house of Laban I beheld a man, and he had fallen to the earth before me, for he was drunken with wine.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61ADFEC-66CB-47C7-9E44-0247C6049428}"/>
              </a:ext>
            </a:extLst>
          </p:cNvPr>
          <p:cNvSpPr/>
          <p:nvPr/>
        </p:nvSpPr>
        <p:spPr>
          <a:xfrm>
            <a:off x="901146" y="4248578"/>
            <a:ext cx="76995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important about the phrase “nevertheless I went forth”?</a:t>
            </a:r>
          </a:p>
        </p:txBody>
      </p:sp>
      <p:sp>
        <p:nvSpPr>
          <p:cNvPr id="7" name="Rectángulo 6">
            <a:extLst>
              <a:ext uri="{FF2B5EF4-FFF2-40B4-BE49-F238E27FC236}">
                <a16:creationId xmlns:a16="http://schemas.microsoft.com/office/drawing/2014/main" id="{6E3C2D1D-B7E4-484F-BB16-8C9CEAA49D46}"/>
              </a:ext>
            </a:extLst>
          </p:cNvPr>
          <p:cNvSpPr/>
          <p:nvPr/>
        </p:nvSpPr>
        <p:spPr>
          <a:xfrm>
            <a:off x="901146" y="4799433"/>
            <a:ext cx="96740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Nephi’s experience teach about the relationship between our willingness to “go and do” and our ability to be led by the Lord?</a:t>
            </a:r>
          </a:p>
        </p:txBody>
      </p:sp>
    </p:spTree>
    <p:extLst>
      <p:ext uri="{BB962C8B-B14F-4D97-AF65-F5344CB8AC3E}">
        <p14:creationId xmlns:p14="http://schemas.microsoft.com/office/powerpoint/2010/main" val="168452485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E45C27A-91E1-4F05-B0BB-33A847639A69}"/>
              </a:ext>
            </a:extLst>
          </p:cNvPr>
          <p:cNvSpPr/>
          <p:nvPr/>
        </p:nvSpPr>
        <p:spPr>
          <a:xfrm>
            <a:off x="781019" y="774628"/>
            <a:ext cx="1813318" cy="70788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8C63CEE2-A504-4DC8-8652-26C2AA8C22DF}"/>
              </a:ext>
            </a:extLst>
          </p:cNvPr>
          <p:cNvSpPr/>
          <p:nvPr/>
        </p:nvSpPr>
        <p:spPr>
          <a:xfrm>
            <a:off x="781020" y="1113182"/>
            <a:ext cx="9833969" cy="4476327"/>
          </a:xfrm>
          <a:prstGeom prst="roundRect">
            <a:avLst>
              <a:gd name="adj" fmla="val 68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973065B7-D545-431E-B2EE-156174DC3A4D}"/>
              </a:ext>
            </a:extLst>
          </p:cNvPr>
          <p:cNvSpPr/>
          <p:nvPr/>
        </p:nvSpPr>
        <p:spPr>
          <a:xfrm>
            <a:off x="781021" y="743850"/>
            <a:ext cx="18133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4:8-18.</a:t>
            </a:r>
          </a:p>
        </p:txBody>
      </p:sp>
      <p:sp>
        <p:nvSpPr>
          <p:cNvPr id="4" name="Rectángulo 3">
            <a:extLst>
              <a:ext uri="{FF2B5EF4-FFF2-40B4-BE49-F238E27FC236}">
                <a16:creationId xmlns:a16="http://schemas.microsoft.com/office/drawing/2014/main" id="{1636B40C-EE07-4835-B269-0ABD24F7F5BF}"/>
              </a:ext>
            </a:extLst>
          </p:cNvPr>
          <p:cNvSpPr/>
          <p:nvPr/>
        </p:nvSpPr>
        <p:spPr>
          <a:xfrm>
            <a:off x="781021" y="1150743"/>
            <a:ext cx="9833969" cy="4401205"/>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when I came to him I found that it was Laban.</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And I beheld his sword, and I drew it forth from the sheath thereof; and the hilt thereof was of pure gold, and the workmanship thereof was exceedingly fine, and I saw that the blade thereof was of the most precious steel.</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it came to pass that I was constrained by the Spirit that I should kill Laban; but I said in my heart: Never at any time have I shed the blood of man. And I shrunk and would that I might not slay him.</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And the Spirit said unto me again: Behold the Lord hath delivered him into thy hands. Yea, and I also knew that he had sought to take away mine own life; yea, and he would not hearken unto the commandments of the Lord; and he also had taken away our property.</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And it came to pass that the Spirit said unto me again: Slay him, for the Lord hath delivered him into thy hands;</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Behold the Lord slayeth the wicked to bring forth his righteous purposes. It is better that one man should perish than that a nation should dwindle and perish in unbelief.</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now, when I, Nephi, had heard these words, I remembered the words of the Lord which he spake unto me in the wilderness, saying that: Inasmuch as thy seed shall keep my commandments, they shall prosper in the land of promise.</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Yea, and I also thought that they could not keep the commandments of the Lord according to the law of Moses, save they should have the law.</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And I also knew that the law was engraven upon the plates of brass.</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again, I knew that the Lord had delivered Laban into my hands for this cause—that I might obtain the records according to his commandments.</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Therefore I did obey the voice of the Spirit, and took Laban by the hair of the head, and I smote off his head with his own sword.</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46B2528-0DF4-4E83-8AEB-E605F64A7E66}"/>
              </a:ext>
            </a:extLst>
          </p:cNvPr>
          <p:cNvSpPr/>
          <p:nvPr/>
        </p:nvSpPr>
        <p:spPr>
          <a:xfrm>
            <a:off x="781019" y="5892648"/>
            <a:ext cx="9105101"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reasons did the Spirit give Nephi for the Lord’s command to slay Laban?</a:t>
            </a:r>
          </a:p>
        </p:txBody>
      </p:sp>
    </p:spTree>
    <p:extLst>
      <p:ext uri="{BB962C8B-B14F-4D97-AF65-F5344CB8AC3E}">
        <p14:creationId xmlns:p14="http://schemas.microsoft.com/office/powerpoint/2010/main" val="197994216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97596C8E-6B0A-4E47-A8E4-3E5B601F2DD1}"/>
              </a:ext>
            </a:extLst>
          </p:cNvPr>
          <p:cNvSpPr/>
          <p:nvPr/>
        </p:nvSpPr>
        <p:spPr>
          <a:xfrm>
            <a:off x="821635" y="939752"/>
            <a:ext cx="9806608" cy="646331"/>
          </a:xfrm>
          <a:prstGeom prst="rect">
            <a:avLst/>
          </a:prstGeom>
        </p:spPr>
        <p:txBody>
          <a:bodyPr wrap="square">
            <a:spAutoFit/>
          </a:bodyPr>
          <a:lstStyle/>
          <a:p>
            <a:pPr algn="just"/>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exercise faith in God and seek to do what He asks, even when we cannot see the outcome, He will lead us by the influence of the Holy Ghost.</a:t>
            </a:r>
          </a:p>
        </p:txBody>
      </p:sp>
    </p:spTree>
    <p:extLst>
      <p:ext uri="{BB962C8B-B14F-4D97-AF65-F5344CB8AC3E}">
        <p14:creationId xmlns:p14="http://schemas.microsoft.com/office/powerpoint/2010/main" val="219507115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pic>
        <p:nvPicPr>
          <p:cNvPr id="2" name="Elementos multimedia en línea 1" title="Nephi Is Led by the Spirit to Obtain the Plates of Brass | 1 Nephi 3￢ﾀﾓ5 | Book of Mormon">
            <a:hlinkClick r:id="" action="ppaction://media"/>
            <a:extLst>
              <a:ext uri="{FF2B5EF4-FFF2-40B4-BE49-F238E27FC236}">
                <a16:creationId xmlns:a16="http://schemas.microsoft.com/office/drawing/2014/main" id="{EDBC5F8B-67E6-40DE-B4A5-6F7DE88FA4D3}"/>
              </a:ext>
            </a:extLst>
          </p:cNvPr>
          <p:cNvPicPr>
            <a:picLocks noRot="1" noChangeAspect="1"/>
          </p:cNvPicPr>
          <p:nvPr>
            <a:videoFile r:link="rId1"/>
          </p:nvPr>
        </p:nvPicPr>
        <p:blipFill>
          <a:blip r:embed="rId3"/>
          <a:stretch>
            <a:fillRect/>
          </a:stretch>
        </p:blipFill>
        <p:spPr>
          <a:xfrm>
            <a:off x="2160104" y="1303682"/>
            <a:ext cx="8189844" cy="4606787"/>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10169960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4" name="Rectángulo 3">
            <a:extLst>
              <a:ext uri="{FF2B5EF4-FFF2-40B4-BE49-F238E27FC236}">
                <a16:creationId xmlns:a16="http://schemas.microsoft.com/office/drawing/2014/main" id="{A5EDC8B8-DEDF-4F59-9E16-87D4756C83DB}"/>
              </a:ext>
            </a:extLst>
          </p:cNvPr>
          <p:cNvSpPr/>
          <p:nvPr/>
        </p:nvSpPr>
        <p:spPr>
          <a:xfrm>
            <a:off x="4337922" y="2875002"/>
            <a:ext cx="4403770" cy="1107996"/>
          </a:xfrm>
          <a:prstGeom prst="rect">
            <a:avLst/>
          </a:prstGeom>
        </p:spPr>
        <p:txBody>
          <a:bodyPr wrap="none">
            <a:spAutoFit/>
          </a:bodyPr>
          <a:lstStyle/>
          <a:p>
            <a:r>
              <a:rPr lang="en-US" sz="6600" dirty="0">
                <a:solidFill>
                  <a:schemeClr val="bg2">
                    <a:lumMod val="60000"/>
                    <a:lumOff val="40000"/>
                  </a:schemeClr>
                </a:solidFill>
                <a:latin typeface="Cambria" panose="02040503050406030204" pitchFamily="18" charset="0"/>
                <a:ea typeface="Cambria" panose="02040503050406030204" pitchFamily="18" charset="0"/>
              </a:rPr>
              <a:t>1 Nephi 3-4</a:t>
            </a:r>
          </a:p>
        </p:txBody>
      </p:sp>
    </p:spTree>
    <p:extLst>
      <p:ext uri="{BB962C8B-B14F-4D97-AF65-F5344CB8AC3E}">
        <p14:creationId xmlns:p14="http://schemas.microsoft.com/office/powerpoint/2010/main" val="27440769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918A7B83-F068-4895-B078-BBE2D28F9CCF}"/>
              </a:ext>
            </a:extLst>
          </p:cNvPr>
          <p:cNvSpPr/>
          <p:nvPr/>
        </p:nvSpPr>
        <p:spPr>
          <a:xfrm>
            <a:off x="839652" y="743850"/>
            <a:ext cx="24288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3:1–9, 19–20</a:t>
            </a:r>
          </a:p>
        </p:txBody>
      </p:sp>
      <p:sp>
        <p:nvSpPr>
          <p:cNvPr id="4" name="Rectángulo 3">
            <a:extLst>
              <a:ext uri="{FF2B5EF4-FFF2-40B4-BE49-F238E27FC236}">
                <a16:creationId xmlns:a16="http://schemas.microsoft.com/office/drawing/2014/main" id="{171E838E-8643-4AE0-8AC9-FC5CFF738297}"/>
              </a:ext>
            </a:extLst>
          </p:cNvPr>
          <p:cNvSpPr/>
          <p:nvPr/>
        </p:nvSpPr>
        <p:spPr>
          <a:xfrm>
            <a:off x="1855304" y="2459504"/>
            <a:ext cx="8481391" cy="1938992"/>
          </a:xfrm>
          <a:prstGeom prst="rect">
            <a:avLst/>
          </a:prstGeom>
        </p:spPr>
        <p:txBody>
          <a:bodyPr wrap="square">
            <a:spAutoFit/>
          </a:bodyPr>
          <a:lstStyle/>
          <a:p>
            <a:pPr algn="ctr"/>
            <a:r>
              <a:rPr lang="en-US" sz="4000" dirty="0">
                <a:solidFill>
                  <a:srgbClr val="FF0000"/>
                </a:solidFill>
                <a:latin typeface="Algerian" panose="04020705040A02060702" pitchFamily="82" charset="0"/>
              </a:rPr>
              <a:t>“Lehi’s sons return to Jerusalem to obtain the brass plates”</a:t>
            </a:r>
          </a:p>
        </p:txBody>
      </p:sp>
    </p:spTree>
    <p:extLst>
      <p:ext uri="{BB962C8B-B14F-4D97-AF65-F5344CB8AC3E}">
        <p14:creationId xmlns:p14="http://schemas.microsoft.com/office/powerpoint/2010/main" val="84452528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F213CD0-D12E-45EE-ADB6-B7B871F1FC9E}"/>
              </a:ext>
            </a:extLst>
          </p:cNvPr>
          <p:cNvSpPr/>
          <p:nvPr/>
        </p:nvSpPr>
        <p:spPr>
          <a:xfrm>
            <a:off x="781020" y="928516"/>
            <a:ext cx="1791140" cy="8472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FB5CAF5E-B11F-48A3-B02D-702AA3C1F883}"/>
              </a:ext>
            </a:extLst>
          </p:cNvPr>
          <p:cNvSpPr/>
          <p:nvPr/>
        </p:nvSpPr>
        <p:spPr>
          <a:xfrm>
            <a:off x="781020" y="1324352"/>
            <a:ext cx="9833969" cy="4265157"/>
          </a:xfrm>
          <a:prstGeom prst="roundRect">
            <a:avLst>
              <a:gd name="adj" fmla="val 68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8E0C9D00-6CCE-424A-A4B3-08A20FFB2D8F}"/>
              </a:ext>
            </a:extLst>
          </p:cNvPr>
          <p:cNvSpPr/>
          <p:nvPr/>
        </p:nvSpPr>
        <p:spPr>
          <a:xfrm>
            <a:off x="899907" y="928516"/>
            <a:ext cx="16722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3:1–9</a:t>
            </a:r>
          </a:p>
        </p:txBody>
      </p:sp>
      <p:sp>
        <p:nvSpPr>
          <p:cNvPr id="4" name="Rectángulo 3">
            <a:extLst>
              <a:ext uri="{FF2B5EF4-FFF2-40B4-BE49-F238E27FC236}">
                <a16:creationId xmlns:a16="http://schemas.microsoft.com/office/drawing/2014/main" id="{F4A73F0E-F4BB-4325-946D-9EB4BC56CAF6}"/>
              </a:ext>
            </a:extLst>
          </p:cNvPr>
          <p:cNvSpPr/>
          <p:nvPr/>
        </p:nvSpPr>
        <p:spPr>
          <a:xfrm>
            <a:off x="899907" y="1324352"/>
            <a:ext cx="9621078" cy="440120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came to pass that I, Nephi, returned from speaking with the Lord, to the tent of my father.</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that he spake unto me, saying: Behold I have dreamed a dream, in the which the Lord hath commanded me that thou and thy brethren shall return to Jerusalem.</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For behold, Laban hath the record of the Jews and also a genealogy of my forefathers, and they are engraven upon plates of brass.</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Wherefore, the Lord hath commanded me that thou and thy brothers should go unto the house of Laban, and seek the records, and bring them down hither into the wilderness.</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now, behold thy brothers murmur, saying it is a hard thing which I have required of them; but behold I have not required it of them, but it is a commandment of the Lord.</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Therefore go, my son, and thou shalt be favored of the Lord, because thou hast not murmured.</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it came to pass that I, Nephi, said unto my father: I will go and do the things which the Lord hath commanded, for I know that the Lord giveth no commandments unto the children of men, save he shall prepare a way for them that they may accomplish the thing which he commandeth them.</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it came to pass that when my father had heard these words he was exceedingly glad, for he knew that I had been blessed of the Lord.</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 Nephi, and my brethren took our journey in the wilderness, with our tents, to go up to the land of Jerusalem.</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114152"/>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12A1281-654C-4AE1-9363-741328A69BCD}"/>
              </a:ext>
            </a:extLst>
          </p:cNvPr>
          <p:cNvSpPr/>
          <p:nvPr/>
        </p:nvSpPr>
        <p:spPr>
          <a:xfrm>
            <a:off x="728869" y="2158441"/>
            <a:ext cx="2129195" cy="8472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B87B260-4A1D-4877-AC04-4658813196D6}"/>
              </a:ext>
            </a:extLst>
          </p:cNvPr>
          <p:cNvSpPr/>
          <p:nvPr/>
        </p:nvSpPr>
        <p:spPr>
          <a:xfrm>
            <a:off x="728869" y="2582079"/>
            <a:ext cx="9833969" cy="2009282"/>
          </a:xfrm>
          <a:prstGeom prst="roundRect">
            <a:avLst>
              <a:gd name="adj" fmla="val 68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F0F0E601-8530-4954-9F32-7A9ABA8B4EA3}"/>
              </a:ext>
            </a:extLst>
          </p:cNvPr>
          <p:cNvSpPr/>
          <p:nvPr/>
        </p:nvSpPr>
        <p:spPr>
          <a:xfrm>
            <a:off x="728869" y="790016"/>
            <a:ext cx="95283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Nephi was willing to do what his father asked without murmuring?</a:t>
            </a:r>
          </a:p>
        </p:txBody>
      </p:sp>
      <p:sp>
        <p:nvSpPr>
          <p:cNvPr id="4" name="Rectángulo 3">
            <a:extLst>
              <a:ext uri="{FF2B5EF4-FFF2-40B4-BE49-F238E27FC236}">
                <a16:creationId xmlns:a16="http://schemas.microsoft.com/office/drawing/2014/main" id="{015A16DB-4D93-46EB-8A3D-C09DF4B9B11F}"/>
              </a:ext>
            </a:extLst>
          </p:cNvPr>
          <p:cNvSpPr/>
          <p:nvPr/>
        </p:nvSpPr>
        <p:spPr>
          <a:xfrm>
            <a:off x="1007166" y="1419777"/>
            <a:ext cx="9197009" cy="369332"/>
          </a:xfrm>
          <a:prstGeom prst="rect">
            <a:avLst/>
          </a:prstGeom>
        </p:spPr>
        <p:txBody>
          <a:bodyPr wrap="square">
            <a:spAutoFit/>
          </a:bodyPr>
          <a:lstStyle/>
          <a:p>
            <a:pPr algn="just"/>
            <a:r>
              <a:rPr lang="en-US"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we seek to do what the Lord commands, then He will prepare a way for us to accomplish it. </a:t>
            </a:r>
          </a:p>
        </p:txBody>
      </p:sp>
      <p:sp>
        <p:nvSpPr>
          <p:cNvPr id="5" name="Rectángulo 4">
            <a:extLst>
              <a:ext uri="{FF2B5EF4-FFF2-40B4-BE49-F238E27FC236}">
                <a16:creationId xmlns:a16="http://schemas.microsoft.com/office/drawing/2014/main" id="{B55D5B63-4E10-43BE-8C38-DA721D688D64}"/>
              </a:ext>
            </a:extLst>
          </p:cNvPr>
          <p:cNvSpPr/>
          <p:nvPr/>
        </p:nvSpPr>
        <p:spPr>
          <a:xfrm>
            <a:off x="728869" y="2190704"/>
            <a:ext cx="2133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3:3, 19-20</a:t>
            </a:r>
          </a:p>
        </p:txBody>
      </p:sp>
      <p:sp>
        <p:nvSpPr>
          <p:cNvPr id="6" name="Rectángulo 5">
            <a:extLst>
              <a:ext uri="{FF2B5EF4-FFF2-40B4-BE49-F238E27FC236}">
                <a16:creationId xmlns:a16="http://schemas.microsoft.com/office/drawing/2014/main" id="{34564B6E-8CF1-4324-8BCC-FE5A93B71B7C}"/>
              </a:ext>
            </a:extLst>
          </p:cNvPr>
          <p:cNvSpPr/>
          <p:nvPr/>
        </p:nvSpPr>
        <p:spPr>
          <a:xfrm>
            <a:off x="728869" y="2560036"/>
            <a:ext cx="9528314" cy="2031325"/>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For behold, Laban hath the record of the Jews and also a genealogy of my forefathers, and they are engraven upon plates of brass.</a:t>
            </a:r>
          </a:p>
          <a:p>
            <a:pPr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behold, it is wisdom in God that we should obtain these records, that we may preserve unto our children the language of our fathers;</a:t>
            </a:r>
          </a:p>
          <a:p>
            <a:pPr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also that we may preserve unto them the words which have been spoken by the mouth of all the holy prophets, which have been delivered unto them by the Spirit and power of God, since the world began, even down unto this present time.</a:t>
            </a:r>
          </a:p>
        </p:txBody>
      </p:sp>
      <p:sp>
        <p:nvSpPr>
          <p:cNvPr id="7" name="Rectángulo 6">
            <a:extLst>
              <a:ext uri="{FF2B5EF4-FFF2-40B4-BE49-F238E27FC236}">
                <a16:creationId xmlns:a16="http://schemas.microsoft.com/office/drawing/2014/main" id="{D313C24B-87F6-41E5-A3DD-6214912F81E6}"/>
              </a:ext>
            </a:extLst>
          </p:cNvPr>
          <p:cNvSpPr/>
          <p:nvPr/>
        </p:nvSpPr>
        <p:spPr>
          <a:xfrm>
            <a:off x="728869" y="4825672"/>
            <a:ext cx="952831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contents of the brass plates were important enough for Nephi and his brothers to go back to Jerusalem to get them? </a:t>
            </a:r>
          </a:p>
        </p:txBody>
      </p:sp>
      <p:sp>
        <p:nvSpPr>
          <p:cNvPr id="8" name="Rectángulo 7">
            <a:extLst>
              <a:ext uri="{FF2B5EF4-FFF2-40B4-BE49-F238E27FC236}">
                <a16:creationId xmlns:a16="http://schemas.microsoft.com/office/drawing/2014/main" id="{AB8FFBE8-9C99-4233-A9FF-517CEF6931CE}"/>
              </a:ext>
            </a:extLst>
          </p:cNvPr>
          <p:cNvSpPr/>
          <p:nvPr/>
        </p:nvSpPr>
        <p:spPr>
          <a:xfrm>
            <a:off x="728869" y="5706315"/>
            <a:ext cx="952831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the scriptures contain today that is valuable to you? Why is it valuable to you?</a:t>
            </a:r>
          </a:p>
        </p:txBody>
      </p:sp>
    </p:spTree>
    <p:extLst>
      <p:ext uri="{BB962C8B-B14F-4D97-AF65-F5344CB8AC3E}">
        <p14:creationId xmlns:p14="http://schemas.microsoft.com/office/powerpoint/2010/main" val="22258939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
                                        <p:tgtEl>
                                          <p:spTgt spid="7"/>
                                        </p:tgtEl>
                                      </p:cBhvr>
                                    </p:animEffect>
                                    <p:anim calcmode="lin" valueType="num">
                                      <p:cBhvr>
                                        <p:cTn id="29" dur="400" fill="hold"/>
                                        <p:tgtEl>
                                          <p:spTgt spid="7"/>
                                        </p:tgtEl>
                                        <p:attrNameLst>
                                          <p:attrName>ppt_x</p:attrName>
                                        </p:attrNameLst>
                                      </p:cBhvr>
                                      <p:tavLst>
                                        <p:tav tm="0">
                                          <p:val>
                                            <p:strVal val="#ppt_x"/>
                                          </p:val>
                                        </p:tav>
                                        <p:tav tm="100000">
                                          <p:val>
                                            <p:strVal val="#ppt_x"/>
                                          </p:val>
                                        </p:tav>
                                      </p:tavLst>
                                    </p:anim>
                                    <p:anim calcmode="lin" valueType="num">
                                      <p:cBhvr>
                                        <p:cTn id="30" dur="400" fill="hold"/>
                                        <p:tgtEl>
                                          <p:spTgt spid="7"/>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02944DCF-2DB5-4D7D-BBFB-4045861ADE88}"/>
              </a:ext>
            </a:extLst>
          </p:cNvPr>
          <p:cNvSpPr/>
          <p:nvPr/>
        </p:nvSpPr>
        <p:spPr>
          <a:xfrm>
            <a:off x="876829" y="739926"/>
            <a:ext cx="18774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3:10-31</a:t>
            </a:r>
          </a:p>
        </p:txBody>
      </p:sp>
      <p:sp>
        <p:nvSpPr>
          <p:cNvPr id="4" name="Rectángulo 3">
            <a:extLst>
              <a:ext uri="{FF2B5EF4-FFF2-40B4-BE49-F238E27FC236}">
                <a16:creationId xmlns:a16="http://schemas.microsoft.com/office/drawing/2014/main" id="{D3DA8931-0744-45E2-A172-CF5557B13AA1}"/>
              </a:ext>
            </a:extLst>
          </p:cNvPr>
          <p:cNvSpPr/>
          <p:nvPr/>
        </p:nvSpPr>
        <p:spPr>
          <a:xfrm>
            <a:off x="1219200" y="2459504"/>
            <a:ext cx="9753600" cy="1938992"/>
          </a:xfrm>
          <a:prstGeom prst="rect">
            <a:avLst/>
          </a:prstGeom>
        </p:spPr>
        <p:txBody>
          <a:bodyPr wrap="square">
            <a:spAutoFit/>
          </a:bodyPr>
          <a:lstStyle/>
          <a:p>
            <a:pPr algn="ctr"/>
            <a:r>
              <a:rPr lang="en-US" sz="4000" dirty="0">
                <a:solidFill>
                  <a:srgbClr val="FF0000"/>
                </a:solidFill>
                <a:latin typeface="Algerian" panose="04020705040A02060702" pitchFamily="82" charset="0"/>
              </a:rPr>
              <a:t>“Laban steals Lehi’s property and attempts to kill Nephi and his brothers”</a:t>
            </a:r>
          </a:p>
        </p:txBody>
      </p:sp>
    </p:spTree>
    <p:extLst>
      <p:ext uri="{BB962C8B-B14F-4D97-AF65-F5344CB8AC3E}">
        <p14:creationId xmlns:p14="http://schemas.microsoft.com/office/powerpoint/2010/main" val="230270935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F87AA07E-FD60-454A-94C4-71B611C1C307}"/>
              </a:ext>
            </a:extLst>
          </p:cNvPr>
          <p:cNvSpPr/>
          <p:nvPr/>
        </p:nvSpPr>
        <p:spPr>
          <a:xfrm>
            <a:off x="1257498" y="928516"/>
            <a:ext cx="146065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went?</a:t>
            </a:r>
          </a:p>
        </p:txBody>
      </p:sp>
      <p:sp>
        <p:nvSpPr>
          <p:cNvPr id="4" name="Rectángulo 3">
            <a:extLst>
              <a:ext uri="{FF2B5EF4-FFF2-40B4-BE49-F238E27FC236}">
                <a16:creationId xmlns:a16="http://schemas.microsoft.com/office/drawing/2014/main" id="{0DCF24F1-CEF9-4C91-9F59-801B82874B71}"/>
              </a:ext>
            </a:extLst>
          </p:cNvPr>
          <p:cNvSpPr/>
          <p:nvPr/>
        </p:nvSpPr>
        <p:spPr>
          <a:xfrm>
            <a:off x="1257498" y="1390613"/>
            <a:ext cx="2278188" cy="369332"/>
          </a:xfrm>
          <a:prstGeom prst="rect">
            <a:avLst/>
          </a:prstGeom>
        </p:spPr>
        <p:txBody>
          <a:bodyPr wrap="none">
            <a:spAutoFit/>
          </a:bodyPr>
          <a:lstStyle/>
          <a:p>
            <a:r>
              <a:rPr lang="en-US" b="1" dirty="0">
                <a:solidFill>
                  <a:schemeClr val="bg1"/>
                </a:solidFill>
              </a:rPr>
              <a:t>What did they do?</a:t>
            </a:r>
          </a:p>
        </p:txBody>
      </p:sp>
      <p:sp>
        <p:nvSpPr>
          <p:cNvPr id="5" name="Rectángulo 4">
            <a:extLst>
              <a:ext uri="{FF2B5EF4-FFF2-40B4-BE49-F238E27FC236}">
                <a16:creationId xmlns:a16="http://schemas.microsoft.com/office/drawing/2014/main" id="{08FFE272-CD87-4406-AEFC-9D3FB63455F5}"/>
              </a:ext>
            </a:extLst>
          </p:cNvPr>
          <p:cNvSpPr/>
          <p:nvPr/>
        </p:nvSpPr>
        <p:spPr>
          <a:xfrm>
            <a:off x="1257498" y="1848533"/>
            <a:ext cx="5490606" cy="369332"/>
          </a:xfrm>
          <a:prstGeom prst="rect">
            <a:avLst/>
          </a:prstGeom>
        </p:spPr>
        <p:txBody>
          <a:bodyPr wrap="none">
            <a:spAutoFit/>
          </a:bodyPr>
          <a:lstStyle/>
          <a:p>
            <a:r>
              <a:rPr lang="en-US" b="1" dirty="0">
                <a:solidFill>
                  <a:schemeClr val="bg1"/>
                </a:solidFill>
              </a:rPr>
              <a:t>How did they respond after the attempt failed?</a:t>
            </a:r>
          </a:p>
        </p:txBody>
      </p:sp>
      <p:sp>
        <p:nvSpPr>
          <p:cNvPr id="6" name="Rectángulo 5">
            <a:extLst>
              <a:ext uri="{FF2B5EF4-FFF2-40B4-BE49-F238E27FC236}">
                <a16:creationId xmlns:a16="http://schemas.microsoft.com/office/drawing/2014/main" id="{915DE719-7EA0-4DCE-8028-0AFC75356A7A}"/>
              </a:ext>
            </a:extLst>
          </p:cNvPr>
          <p:cNvSpPr/>
          <p:nvPr/>
        </p:nvSpPr>
        <p:spPr>
          <a:xfrm>
            <a:off x="1257497" y="2306453"/>
            <a:ext cx="884065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was Nephi’s response to this failure different from that of his brothers? </a:t>
            </a:r>
          </a:p>
        </p:txBody>
      </p:sp>
      <p:sp>
        <p:nvSpPr>
          <p:cNvPr id="7" name="Rectángulo 6">
            <a:extLst>
              <a:ext uri="{FF2B5EF4-FFF2-40B4-BE49-F238E27FC236}">
                <a16:creationId xmlns:a16="http://schemas.microsoft.com/office/drawing/2014/main" id="{613248E3-3A8D-4232-808F-EE55A36FB08D}"/>
              </a:ext>
            </a:extLst>
          </p:cNvPr>
          <p:cNvSpPr/>
          <p:nvPr/>
        </p:nvSpPr>
        <p:spPr>
          <a:xfrm>
            <a:off x="1257497" y="2764373"/>
            <a:ext cx="69058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insights did you gain from the verses you studied?</a:t>
            </a:r>
          </a:p>
        </p:txBody>
      </p:sp>
    </p:spTree>
    <p:extLst>
      <p:ext uri="{BB962C8B-B14F-4D97-AF65-F5344CB8AC3E}">
        <p14:creationId xmlns:p14="http://schemas.microsoft.com/office/powerpoint/2010/main" val="30610884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xEl>
                                              <p:pRg st="0" end="0"/>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B20DB844-91A1-4F12-9CA6-905D75F8A820}"/>
              </a:ext>
            </a:extLst>
          </p:cNvPr>
          <p:cNvSpPr/>
          <p:nvPr/>
        </p:nvSpPr>
        <p:spPr>
          <a:xfrm>
            <a:off x="1072569" y="928516"/>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4:1-38</a:t>
            </a:r>
          </a:p>
        </p:txBody>
      </p:sp>
      <p:sp>
        <p:nvSpPr>
          <p:cNvPr id="4" name="Rectángulo 3">
            <a:extLst>
              <a:ext uri="{FF2B5EF4-FFF2-40B4-BE49-F238E27FC236}">
                <a16:creationId xmlns:a16="http://schemas.microsoft.com/office/drawing/2014/main" id="{746C3F40-718C-49E1-9C66-B822A3CC00D8}"/>
              </a:ext>
            </a:extLst>
          </p:cNvPr>
          <p:cNvSpPr/>
          <p:nvPr/>
        </p:nvSpPr>
        <p:spPr>
          <a:xfrm>
            <a:off x="2629346" y="3136612"/>
            <a:ext cx="6933308" cy="584775"/>
          </a:xfrm>
          <a:prstGeom prst="rect">
            <a:avLst/>
          </a:prstGeom>
        </p:spPr>
        <p:txBody>
          <a:bodyPr wrap="none">
            <a:spAutoFit/>
          </a:bodyPr>
          <a:lstStyle/>
          <a:p>
            <a:r>
              <a:rPr lang="en-US" sz="3200" dirty="0">
                <a:solidFill>
                  <a:srgbClr val="FF0000"/>
                </a:solidFill>
                <a:latin typeface="Algerian" panose="04020705040A02060702" pitchFamily="82" charset="0"/>
              </a:rPr>
              <a:t>Nephi obtains the brass plates</a:t>
            </a:r>
          </a:p>
        </p:txBody>
      </p:sp>
    </p:spTree>
    <p:extLst>
      <p:ext uri="{BB962C8B-B14F-4D97-AF65-F5344CB8AC3E}">
        <p14:creationId xmlns:p14="http://schemas.microsoft.com/office/powerpoint/2010/main" val="1525730340"/>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278E80D-FF2B-4AE7-A36B-87434402CE3F}"/>
              </a:ext>
            </a:extLst>
          </p:cNvPr>
          <p:cNvSpPr/>
          <p:nvPr/>
        </p:nvSpPr>
        <p:spPr>
          <a:xfrm>
            <a:off x="1072569" y="947313"/>
            <a:ext cx="1620957" cy="8472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0D3E8EBE-FD78-4892-8E28-029BDCBD8C63}"/>
              </a:ext>
            </a:extLst>
          </p:cNvPr>
          <p:cNvSpPr/>
          <p:nvPr/>
        </p:nvSpPr>
        <p:spPr>
          <a:xfrm>
            <a:off x="1072569" y="1306069"/>
            <a:ext cx="9833969" cy="3116111"/>
          </a:xfrm>
          <a:prstGeom prst="roundRect">
            <a:avLst>
              <a:gd name="adj" fmla="val 68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8</a:t>
            </a:r>
          </a:p>
        </p:txBody>
      </p:sp>
      <p:sp>
        <p:nvSpPr>
          <p:cNvPr id="2" name="Rectángulo 1">
            <a:extLst>
              <a:ext uri="{FF2B5EF4-FFF2-40B4-BE49-F238E27FC236}">
                <a16:creationId xmlns:a16="http://schemas.microsoft.com/office/drawing/2014/main" id="{EABBB1C4-8BF7-4555-9584-85B54D892551}"/>
              </a:ext>
            </a:extLst>
          </p:cNvPr>
          <p:cNvSpPr/>
          <p:nvPr/>
        </p:nvSpPr>
        <p:spPr>
          <a:xfrm>
            <a:off x="1072569" y="928516"/>
            <a:ext cx="162095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4:1-3</a:t>
            </a:r>
          </a:p>
        </p:txBody>
      </p:sp>
      <p:sp>
        <p:nvSpPr>
          <p:cNvPr id="4" name="Rectángulo 3">
            <a:extLst>
              <a:ext uri="{FF2B5EF4-FFF2-40B4-BE49-F238E27FC236}">
                <a16:creationId xmlns:a16="http://schemas.microsoft.com/office/drawing/2014/main" id="{CD272A7C-A7F1-447D-9D55-E7D57E97CFDB}"/>
              </a:ext>
            </a:extLst>
          </p:cNvPr>
          <p:cNvSpPr/>
          <p:nvPr/>
        </p:nvSpPr>
        <p:spPr>
          <a:xfrm>
            <a:off x="1072569" y="1297848"/>
            <a:ext cx="9701448"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that I spake unto my brethren, saying: Let us go up again unto Jerusalem, and let us be faithful in keeping the commandments of the Lord; for behold he is mightier than all the earth, then why not mightier than Laban and his fifty, yea, or even than his tens of thousands?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Therefore let us go up; let us be strong like unto Moses; for he truly spake unto the waters of the Red Sea and they divided hither and thither, and our fathers came through, out of captivity, on dry ground, and the armies of Pharaoh did follow and were drowned in the waters of the Red Sea.</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Now behold ye know that this is true; and ye also know that an angel hath spoken unto you; wherefore can ye doubt? Let us go up; the Lord is able to deliver us, even as our fathers, and to destroy Laban, even as the Egyptians.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46BCC81-A747-44B3-B5C7-0B08D12A99A6}"/>
              </a:ext>
            </a:extLst>
          </p:cNvPr>
          <p:cNvSpPr/>
          <p:nvPr/>
        </p:nvSpPr>
        <p:spPr>
          <a:xfrm>
            <a:off x="1072569" y="4483335"/>
            <a:ext cx="81907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story of Moses relate to </a:t>
            </a:r>
            <a:r>
              <a:rPr lang="en-US" b="1" dirty="0" err="1">
                <a:solidFill>
                  <a:schemeClr val="bg1"/>
                </a:solidFill>
                <a:latin typeface="Arial" panose="020B0604020202020204" pitchFamily="34" charset="0"/>
                <a:cs typeface="Arial" panose="020B0604020202020204" pitchFamily="34" charset="0"/>
              </a:rPr>
              <a:t>Laman</a:t>
            </a:r>
            <a:r>
              <a:rPr lang="en-US" b="1" dirty="0">
                <a:solidFill>
                  <a:schemeClr val="bg1"/>
                </a:solidFill>
                <a:latin typeface="Arial" panose="020B0604020202020204" pitchFamily="34" charset="0"/>
                <a:cs typeface="Arial" panose="020B0604020202020204" pitchFamily="34" charset="0"/>
              </a:rPr>
              <a:t> and Lemuel’s questions?</a:t>
            </a:r>
          </a:p>
        </p:txBody>
      </p:sp>
      <p:sp>
        <p:nvSpPr>
          <p:cNvPr id="6" name="Rectángulo 5">
            <a:extLst>
              <a:ext uri="{FF2B5EF4-FFF2-40B4-BE49-F238E27FC236}">
                <a16:creationId xmlns:a16="http://schemas.microsoft.com/office/drawing/2014/main" id="{C2AD22E7-8F28-42AE-8B09-E7FA7BE788EB}"/>
              </a:ext>
            </a:extLst>
          </p:cNvPr>
          <p:cNvSpPr/>
          <p:nvPr/>
        </p:nvSpPr>
        <p:spPr>
          <a:xfrm>
            <a:off x="1072569" y="4913821"/>
            <a:ext cx="75678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do you learn from Nephi’s response to his brothers?</a:t>
            </a:r>
          </a:p>
        </p:txBody>
      </p:sp>
      <p:sp>
        <p:nvSpPr>
          <p:cNvPr id="7" name="Rectángulo 6">
            <a:extLst>
              <a:ext uri="{FF2B5EF4-FFF2-40B4-BE49-F238E27FC236}">
                <a16:creationId xmlns:a16="http://schemas.microsoft.com/office/drawing/2014/main" id="{7B252D6F-87E2-42E0-9296-C2EC1AF52040}"/>
              </a:ext>
            </a:extLst>
          </p:cNvPr>
          <p:cNvSpPr/>
          <p:nvPr/>
        </p:nvSpPr>
        <p:spPr>
          <a:xfrm>
            <a:off x="1072569" y="5450325"/>
            <a:ext cx="9608683" cy="646331"/>
          </a:xfrm>
          <a:prstGeom prst="rect">
            <a:avLst/>
          </a:prstGeom>
        </p:spPr>
        <p:txBody>
          <a:bodyPr wrap="square">
            <a:spAutoFit/>
          </a:bodyPr>
          <a:lstStyle/>
          <a:p>
            <a:pPr algn="ctr"/>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faithfully persist in doing what the Lord requires, in spite of difficulty, He will prepare a way for us to accomplish what He commands.</a:t>
            </a:r>
          </a:p>
        </p:txBody>
      </p:sp>
    </p:spTree>
    <p:extLst>
      <p:ext uri="{BB962C8B-B14F-4D97-AF65-F5344CB8AC3E}">
        <p14:creationId xmlns:p14="http://schemas.microsoft.com/office/powerpoint/2010/main" val="37856608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340</Words>
  <Application>Microsoft Office PowerPoint</Application>
  <PresentationFormat>Panorámica</PresentationFormat>
  <Paragraphs>73</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Algerian</vt:lpstr>
      <vt:lpstr>Arial</vt:lpstr>
      <vt:lpstr>Bahnschrift SemiBold Condensed</vt:lpstr>
      <vt:lpstr>Calibri</vt:lpstr>
      <vt:lpstr>Cambria</vt:lpstr>
      <vt:lpstr>Century Gothic</vt:lpstr>
      <vt:lpstr>Microsoft New Tai Lue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5978</cp:revision>
  <dcterms:created xsi:type="dcterms:W3CDTF">2018-08-29T04:26:39Z</dcterms:created>
  <dcterms:modified xsi:type="dcterms:W3CDTF">2019-12-04T05:41:32Z</dcterms:modified>
</cp:coreProperties>
</file>