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31" r:id="rId3"/>
    <p:sldId id="532" r:id="rId4"/>
    <p:sldId id="533" r:id="rId5"/>
    <p:sldId id="547" r:id="rId6"/>
    <p:sldId id="534" r:id="rId7"/>
    <p:sldId id="535" r:id="rId8"/>
    <p:sldId id="536" r:id="rId9"/>
    <p:sldId id="537" r:id="rId10"/>
    <p:sldId id="538" r:id="rId11"/>
    <p:sldId id="539" r:id="rId12"/>
    <p:sldId id="540" r:id="rId13"/>
    <p:sldId id="54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59C7E9"/>
    <a:srgbClr val="E97159"/>
    <a:srgbClr val="D88028"/>
    <a:srgbClr val="FFD757"/>
    <a:srgbClr val="4D6F0F"/>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72" d="100"/>
          <a:sy n="72" d="100"/>
        </p:scale>
        <p:origin x="546"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jXoyurPJF0s?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Constantia" panose="02030602050306030303" pitchFamily="18" charset="0"/>
                <a:ea typeface="Microsoft Himalaya" panose="01010100010101010101" pitchFamily="2" charset="0"/>
                <a:cs typeface="Microsoft Himalaya" panose="01010100010101010101" pitchFamily="2"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0DFE6A1-B25A-48C5-81A8-F4A10FD60D12}"/>
              </a:ext>
            </a:extLst>
          </p:cNvPr>
          <p:cNvSpPr/>
          <p:nvPr/>
        </p:nvSpPr>
        <p:spPr>
          <a:xfrm>
            <a:off x="910379" y="2966864"/>
            <a:ext cx="1736373" cy="5852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43E062C-7353-4970-AE57-B4BD43DD1858}"/>
              </a:ext>
            </a:extLst>
          </p:cNvPr>
          <p:cNvSpPr/>
          <p:nvPr/>
        </p:nvSpPr>
        <p:spPr>
          <a:xfrm>
            <a:off x="910379" y="3320748"/>
            <a:ext cx="9293796" cy="5852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29C893B7-F082-4272-84B6-4FD631760BED}"/>
              </a:ext>
            </a:extLst>
          </p:cNvPr>
          <p:cNvSpPr/>
          <p:nvPr/>
        </p:nvSpPr>
        <p:spPr>
          <a:xfrm>
            <a:off x="936880" y="1113182"/>
            <a:ext cx="55322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Nephi respond to his father’s message?</a:t>
            </a:r>
          </a:p>
        </p:txBody>
      </p:sp>
      <p:sp>
        <p:nvSpPr>
          <p:cNvPr id="4" name="Rectángulo 3">
            <a:extLst>
              <a:ext uri="{FF2B5EF4-FFF2-40B4-BE49-F238E27FC236}">
                <a16:creationId xmlns:a16="http://schemas.microsoft.com/office/drawing/2014/main" id="{F97AFCAD-2B91-4E2F-964A-EDE3D49E9114}"/>
              </a:ext>
            </a:extLst>
          </p:cNvPr>
          <p:cNvSpPr/>
          <p:nvPr/>
        </p:nvSpPr>
        <p:spPr>
          <a:xfrm>
            <a:off x="936880" y="1634844"/>
            <a:ext cx="67228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called upon God and felt your heart soften?</a:t>
            </a:r>
          </a:p>
        </p:txBody>
      </p:sp>
      <p:sp>
        <p:nvSpPr>
          <p:cNvPr id="5" name="Rectángulo 4">
            <a:extLst>
              <a:ext uri="{FF2B5EF4-FFF2-40B4-BE49-F238E27FC236}">
                <a16:creationId xmlns:a16="http://schemas.microsoft.com/office/drawing/2014/main" id="{5A70B183-1F06-46C6-827B-117130105065}"/>
              </a:ext>
            </a:extLst>
          </p:cNvPr>
          <p:cNvSpPr/>
          <p:nvPr/>
        </p:nvSpPr>
        <p:spPr>
          <a:xfrm>
            <a:off x="2206487" y="2385103"/>
            <a:ext cx="7779026" cy="369332"/>
          </a:xfrm>
          <a:prstGeom prst="rect">
            <a:avLst/>
          </a:prstGeom>
        </p:spPr>
        <p:txBody>
          <a:bodyPr wrap="square">
            <a:spAutoFit/>
          </a:bodyPr>
          <a:lstStyle/>
          <a:p>
            <a:pPr algn="ctr"/>
            <a:r>
              <a:rPr lang="en-US" b="1" dirty="0">
                <a:solidFill>
                  <a:schemeClr val="accent1"/>
                </a:solidFill>
                <a:latin typeface="Constantia" panose="02030602050306030303" pitchFamily="18" charset="0"/>
              </a:rPr>
              <a:t>When we call upon God, He can soften our hearts to believe His words.</a:t>
            </a:r>
          </a:p>
        </p:txBody>
      </p:sp>
      <p:sp>
        <p:nvSpPr>
          <p:cNvPr id="6" name="Rectángulo 5">
            <a:extLst>
              <a:ext uri="{FF2B5EF4-FFF2-40B4-BE49-F238E27FC236}">
                <a16:creationId xmlns:a16="http://schemas.microsoft.com/office/drawing/2014/main" id="{BC73A348-DF96-45E2-83DD-F76F402B195C}"/>
              </a:ext>
            </a:extLst>
          </p:cNvPr>
          <p:cNvSpPr/>
          <p:nvPr/>
        </p:nvSpPr>
        <p:spPr>
          <a:xfrm>
            <a:off x="936880" y="2950696"/>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2:19</a:t>
            </a:r>
          </a:p>
        </p:txBody>
      </p:sp>
      <p:sp>
        <p:nvSpPr>
          <p:cNvPr id="7" name="Rectángulo 6">
            <a:extLst>
              <a:ext uri="{FF2B5EF4-FFF2-40B4-BE49-F238E27FC236}">
                <a16:creationId xmlns:a16="http://schemas.microsoft.com/office/drawing/2014/main" id="{8E55EE79-CB90-457A-94D3-91575F91DCC8}"/>
              </a:ext>
            </a:extLst>
          </p:cNvPr>
          <p:cNvSpPr/>
          <p:nvPr/>
        </p:nvSpPr>
        <p:spPr>
          <a:xfrm>
            <a:off x="936880" y="3290211"/>
            <a:ext cx="9293798" cy="646331"/>
          </a:xfrm>
          <a:prstGeom prst="rect">
            <a:avLst/>
          </a:prstGeom>
        </p:spPr>
        <p:txBody>
          <a:bodyPr wrap="square">
            <a:spAutoFit/>
          </a:bodyPr>
          <a:lstStyle/>
          <a:p>
            <a:pPr algn="just"/>
            <a:r>
              <a:rPr lang="en-US" dirty="0">
                <a:solidFill>
                  <a:schemeClr val="bg1"/>
                </a:solidFill>
                <a:latin typeface="Palatino"/>
              </a:rPr>
              <a:t>And it came to pass that the Lord spake unto me, saying: Blessed art thou, Nephi, because of thy faith, for thou hast sought me diligently, with lowliness of heart.</a:t>
            </a:r>
            <a:endParaRPr lang="en-US" dirty="0">
              <a:solidFill>
                <a:schemeClr val="bg1"/>
              </a:solidFill>
            </a:endParaRPr>
          </a:p>
        </p:txBody>
      </p:sp>
      <p:sp>
        <p:nvSpPr>
          <p:cNvPr id="8" name="Rectángulo 7">
            <a:extLst>
              <a:ext uri="{FF2B5EF4-FFF2-40B4-BE49-F238E27FC236}">
                <a16:creationId xmlns:a16="http://schemas.microsoft.com/office/drawing/2014/main" id="{44076C50-674C-43B3-B4B6-B59C88FBE365}"/>
              </a:ext>
            </a:extLst>
          </p:cNvPr>
          <p:cNvSpPr/>
          <p:nvPr/>
        </p:nvSpPr>
        <p:spPr>
          <a:xfrm>
            <a:off x="936879" y="4059054"/>
            <a:ext cx="92937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learn from the different responses of Nephi, Sam, Laman, and Lemuel?</a:t>
            </a:r>
          </a:p>
        </p:txBody>
      </p:sp>
      <p:sp>
        <p:nvSpPr>
          <p:cNvPr id="9" name="Rectángulo 8">
            <a:extLst>
              <a:ext uri="{FF2B5EF4-FFF2-40B4-BE49-F238E27FC236}">
                <a16:creationId xmlns:a16="http://schemas.microsoft.com/office/drawing/2014/main" id="{315EF34D-DE1B-4EE0-9480-ED92C9B2D7B4}"/>
              </a:ext>
            </a:extLst>
          </p:cNvPr>
          <p:cNvSpPr/>
          <p:nvPr/>
        </p:nvSpPr>
        <p:spPr>
          <a:xfrm>
            <a:off x="936879" y="4728575"/>
            <a:ext cx="929379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the words of a family member or friend strengthened your faith, just as Nephi’s words strengthened Sam’s faith?</a:t>
            </a:r>
          </a:p>
        </p:txBody>
      </p:sp>
    </p:spTree>
    <p:extLst>
      <p:ext uri="{BB962C8B-B14F-4D97-AF65-F5344CB8AC3E}">
        <p14:creationId xmlns:p14="http://schemas.microsoft.com/office/powerpoint/2010/main" val="42775572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build="p"/>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E049BC5D-D638-4DE9-8EAC-C70DFA43BDB9}"/>
              </a:ext>
            </a:extLst>
          </p:cNvPr>
          <p:cNvSpPr/>
          <p:nvPr/>
        </p:nvSpPr>
        <p:spPr>
          <a:xfrm>
            <a:off x="1046921" y="73992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2:20-24</a:t>
            </a:r>
          </a:p>
        </p:txBody>
      </p:sp>
      <p:sp>
        <p:nvSpPr>
          <p:cNvPr id="4" name="Rectángulo 3">
            <a:extLst>
              <a:ext uri="{FF2B5EF4-FFF2-40B4-BE49-F238E27FC236}">
                <a16:creationId xmlns:a16="http://schemas.microsoft.com/office/drawing/2014/main" id="{9B537FA5-302D-4A57-9281-413BBDC60E99}"/>
              </a:ext>
            </a:extLst>
          </p:cNvPr>
          <p:cNvSpPr/>
          <p:nvPr/>
        </p:nvSpPr>
        <p:spPr>
          <a:xfrm>
            <a:off x="2323172" y="2890391"/>
            <a:ext cx="7545656" cy="1200329"/>
          </a:xfrm>
          <a:prstGeom prst="rect">
            <a:avLst/>
          </a:prstGeom>
        </p:spPr>
        <p:txBody>
          <a:bodyPr wrap="none">
            <a:spAutoFit/>
          </a:bodyPr>
          <a:lstStyle/>
          <a:p>
            <a:pPr algn="ctr"/>
            <a:r>
              <a:rPr lang="en-US" sz="36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“Those who keep the commandments </a:t>
            </a:r>
          </a:p>
          <a:p>
            <a:pPr algn="ctr"/>
            <a:r>
              <a:rPr lang="en-US" sz="36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will prosper”</a:t>
            </a:r>
          </a:p>
        </p:txBody>
      </p:sp>
    </p:spTree>
    <p:extLst>
      <p:ext uri="{BB962C8B-B14F-4D97-AF65-F5344CB8AC3E}">
        <p14:creationId xmlns:p14="http://schemas.microsoft.com/office/powerpoint/2010/main" val="768399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9ED6F7D-CBB6-4C5B-A553-9C4A0B4CD032}"/>
              </a:ext>
            </a:extLst>
          </p:cNvPr>
          <p:cNvSpPr/>
          <p:nvPr/>
        </p:nvSpPr>
        <p:spPr>
          <a:xfrm>
            <a:off x="1046918" y="917783"/>
            <a:ext cx="1881808" cy="76012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9572D01-089E-4305-81D1-F0F8D8BED62B}"/>
              </a:ext>
            </a:extLst>
          </p:cNvPr>
          <p:cNvSpPr/>
          <p:nvPr/>
        </p:nvSpPr>
        <p:spPr>
          <a:xfrm>
            <a:off x="1046920" y="1297848"/>
            <a:ext cx="9581321" cy="1477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B76B56FC-E592-4212-8227-6F1F89391394}"/>
              </a:ext>
            </a:extLst>
          </p:cNvPr>
          <p:cNvSpPr/>
          <p:nvPr/>
        </p:nvSpPr>
        <p:spPr>
          <a:xfrm>
            <a:off x="1046921" y="928516"/>
            <a:ext cx="199285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2:20–21.</a:t>
            </a:r>
          </a:p>
        </p:txBody>
      </p:sp>
      <p:sp>
        <p:nvSpPr>
          <p:cNvPr id="4" name="Rectángulo 3">
            <a:extLst>
              <a:ext uri="{FF2B5EF4-FFF2-40B4-BE49-F238E27FC236}">
                <a16:creationId xmlns:a16="http://schemas.microsoft.com/office/drawing/2014/main" id="{AD70AC4D-4ECE-4CF2-AAF7-D68C902631EF}"/>
              </a:ext>
            </a:extLst>
          </p:cNvPr>
          <p:cNvSpPr/>
          <p:nvPr/>
        </p:nvSpPr>
        <p:spPr>
          <a:xfrm>
            <a:off x="1046921" y="1297848"/>
            <a:ext cx="9581322" cy="1477328"/>
          </a:xfrm>
          <a:prstGeom prst="rect">
            <a:avLst/>
          </a:prstGeom>
        </p:spPr>
        <p:txBody>
          <a:bodyPr wrap="square">
            <a:spAutoFit/>
          </a:bodyPr>
          <a:lstStyle/>
          <a:p>
            <a:pPr algn="just" fontAlgn="base"/>
            <a:r>
              <a:rPr lang="en-US" b="1" dirty="0">
                <a:solidFill>
                  <a:schemeClr val="bg1"/>
                </a:solidFill>
                <a:latin typeface="Palatino"/>
              </a:rPr>
              <a:t>20 </a:t>
            </a:r>
            <a:r>
              <a:rPr lang="en-US" dirty="0">
                <a:solidFill>
                  <a:schemeClr val="bg1"/>
                </a:solidFill>
                <a:latin typeface="Palatino"/>
              </a:rPr>
              <a:t>And inasmuch as ye shall keep my commandments, ye shall prosper, and shall be led to a land of promise; yea, even a land which I have prepared for you; yea, a land which is choice above all other lands.</a:t>
            </a:r>
          </a:p>
          <a:p>
            <a:pPr algn="just" fontAlgn="base"/>
            <a:r>
              <a:rPr lang="en-US" b="1" dirty="0">
                <a:solidFill>
                  <a:schemeClr val="bg1"/>
                </a:solidFill>
                <a:latin typeface="Palatino"/>
              </a:rPr>
              <a:t>21 </a:t>
            </a:r>
            <a:r>
              <a:rPr lang="en-US" dirty="0">
                <a:solidFill>
                  <a:schemeClr val="bg1"/>
                </a:solidFill>
                <a:latin typeface="Palatino"/>
              </a:rPr>
              <a:t>And inasmuch as thy brethren shall rebel against thee, they shall be cut off from the presence of the Lord.</a:t>
            </a:r>
            <a:endParaRPr lang="en-US" b="0" i="0" dirty="0">
              <a:solidFill>
                <a:schemeClr val="bg1"/>
              </a:solidFill>
              <a:effectLst/>
              <a:latin typeface="Palatino"/>
            </a:endParaRPr>
          </a:p>
        </p:txBody>
      </p:sp>
      <p:sp>
        <p:nvSpPr>
          <p:cNvPr id="5" name="Rectángulo 4">
            <a:extLst>
              <a:ext uri="{FF2B5EF4-FFF2-40B4-BE49-F238E27FC236}">
                <a16:creationId xmlns:a16="http://schemas.microsoft.com/office/drawing/2014/main" id="{CBAE50FC-AF4F-417C-BAD9-ED8DE5EF2794}"/>
              </a:ext>
            </a:extLst>
          </p:cNvPr>
          <p:cNvSpPr/>
          <p:nvPr/>
        </p:nvSpPr>
        <p:spPr>
          <a:xfrm>
            <a:off x="1046920" y="3059668"/>
            <a:ext cx="6917636" cy="369332"/>
          </a:xfrm>
          <a:prstGeom prst="rect">
            <a:avLst/>
          </a:prstGeom>
        </p:spPr>
        <p:txBody>
          <a:bodyPr wrap="square">
            <a:spAutoFit/>
          </a:bodyPr>
          <a:lstStyle/>
          <a:p>
            <a:r>
              <a:rPr lang="en-US"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Bruce R. McConkie of the Quorum of the Twelve Apostles:</a:t>
            </a:r>
          </a:p>
        </p:txBody>
      </p:sp>
      <p:sp>
        <p:nvSpPr>
          <p:cNvPr id="6" name="Rectángulo 5">
            <a:extLst>
              <a:ext uri="{FF2B5EF4-FFF2-40B4-BE49-F238E27FC236}">
                <a16:creationId xmlns:a16="http://schemas.microsoft.com/office/drawing/2014/main" id="{9B2B302B-8961-428A-ACD6-92F55CFA3D30}"/>
              </a:ext>
            </a:extLst>
          </p:cNvPr>
          <p:cNvSpPr/>
          <p:nvPr/>
        </p:nvSpPr>
        <p:spPr>
          <a:xfrm>
            <a:off x="1046920" y="3429000"/>
            <a:ext cx="9581321"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“Obedience is the first law of heaven. All progression, all perfection, all salvation, all godliness, all that is right and just and true, all good things come to those who live the laws of Him who is Eternal. There is nothing in all eternity more important than to keep the commandments of God” (The Promised Messiah: The First Coming of Christ [1978], 126).</a:t>
            </a:r>
          </a:p>
        </p:txBody>
      </p:sp>
      <p:sp>
        <p:nvSpPr>
          <p:cNvPr id="7" name="Rectángulo 6">
            <a:extLst>
              <a:ext uri="{FF2B5EF4-FFF2-40B4-BE49-F238E27FC236}">
                <a16:creationId xmlns:a16="http://schemas.microsoft.com/office/drawing/2014/main" id="{186A5D4A-99AA-4FFE-9C28-7E3FB56C3DE3}"/>
              </a:ext>
            </a:extLst>
          </p:cNvPr>
          <p:cNvSpPr/>
          <p:nvPr/>
        </p:nvSpPr>
        <p:spPr>
          <a:xfrm>
            <a:off x="3152935" y="5006154"/>
            <a:ext cx="57006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God blesses those who are obedient and faithful.</a:t>
            </a:r>
          </a:p>
        </p:txBody>
      </p:sp>
    </p:spTree>
    <p:extLst>
      <p:ext uri="{BB962C8B-B14F-4D97-AF65-F5344CB8AC3E}">
        <p14:creationId xmlns:p14="http://schemas.microsoft.com/office/powerpoint/2010/main" val="11954236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2000"/>
                                        <p:tgtEl>
                                          <p:spTgt spid="5"/>
                                        </p:tgtEl>
                                      </p:cBhvr>
                                    </p:animEffect>
                                  </p:childTnLst>
                                </p:cTn>
                              </p:par>
                              <p:par>
                                <p:cTn id="16" presetID="21" presetClass="entr" presetSubtype="8"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pic>
        <p:nvPicPr>
          <p:cNvPr id="2" name="Elementos multimedia en línea 1" title="Blessed and Happy Are Those Who Keep the Commandments of God">
            <a:hlinkClick r:id="" action="ppaction://media"/>
            <a:extLst>
              <a:ext uri="{FF2B5EF4-FFF2-40B4-BE49-F238E27FC236}">
                <a16:creationId xmlns:a16="http://schemas.microsoft.com/office/drawing/2014/main" id="{8F1AD853-DE5A-459A-AD5C-2A926221693A}"/>
              </a:ext>
            </a:extLst>
          </p:cNvPr>
          <p:cNvPicPr>
            <a:picLocks noRot="1" noChangeAspect="1"/>
          </p:cNvPicPr>
          <p:nvPr>
            <a:videoFile r:link="rId1"/>
          </p:nvPr>
        </p:nvPicPr>
        <p:blipFill>
          <a:blip r:embed="rId3"/>
          <a:stretch>
            <a:fillRect/>
          </a:stretch>
        </p:blipFill>
        <p:spPr>
          <a:xfrm>
            <a:off x="2485521" y="1258128"/>
            <a:ext cx="7718654" cy="43417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652290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9E54080A-29F2-4C37-AE45-6D2F8A5F28AF}"/>
              </a:ext>
            </a:extLst>
          </p:cNvPr>
          <p:cNvSpPr/>
          <p:nvPr/>
        </p:nvSpPr>
        <p:spPr>
          <a:xfrm>
            <a:off x="4337922" y="2875002"/>
            <a:ext cx="3516155" cy="1107996"/>
          </a:xfrm>
          <a:prstGeom prst="rect">
            <a:avLst/>
          </a:prstGeom>
        </p:spPr>
        <p:txBody>
          <a:bodyPr wrap="none">
            <a:spAutoFit/>
          </a:bodyPr>
          <a:lstStyle/>
          <a:p>
            <a:r>
              <a:rPr lang="en-US" sz="6600" dirty="0">
                <a:solidFill>
                  <a:schemeClr val="bg1"/>
                </a:solidFill>
                <a:latin typeface="Constantia" panose="02030602050306030303" pitchFamily="18" charset="0"/>
              </a:rPr>
              <a:t>1 Nephi 2</a:t>
            </a:r>
          </a:p>
        </p:txBody>
      </p:sp>
    </p:spTree>
    <p:extLst>
      <p:ext uri="{BB962C8B-B14F-4D97-AF65-F5344CB8AC3E}">
        <p14:creationId xmlns:p14="http://schemas.microsoft.com/office/powerpoint/2010/main" val="274407691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CEFCD40D-209F-418D-A905-23C07CD6FA47}"/>
              </a:ext>
            </a:extLst>
          </p:cNvPr>
          <p:cNvSpPr/>
          <p:nvPr/>
        </p:nvSpPr>
        <p:spPr>
          <a:xfrm>
            <a:off x="846899" y="928516"/>
            <a:ext cx="1526123" cy="369332"/>
          </a:xfrm>
          <a:prstGeom prst="rect">
            <a:avLst/>
          </a:prstGeom>
        </p:spPr>
        <p:txBody>
          <a:bodyPr wrap="none">
            <a:spAutoFit/>
          </a:bodyPr>
          <a:lstStyle/>
          <a:p>
            <a:r>
              <a:rPr lang="en-US" b="1" dirty="0">
                <a:solidFill>
                  <a:schemeClr val="bg1"/>
                </a:solidFill>
                <a:latin typeface="Constantia" panose="02030602050306030303" pitchFamily="18" charset="0"/>
              </a:rPr>
              <a:t>1 Nephi 2:1–7</a:t>
            </a:r>
          </a:p>
        </p:txBody>
      </p:sp>
      <p:sp>
        <p:nvSpPr>
          <p:cNvPr id="4" name="Rectángulo 3">
            <a:extLst>
              <a:ext uri="{FF2B5EF4-FFF2-40B4-BE49-F238E27FC236}">
                <a16:creationId xmlns:a16="http://schemas.microsoft.com/office/drawing/2014/main" id="{0B12D073-4470-4785-8FBF-EF01A674070E}"/>
              </a:ext>
            </a:extLst>
          </p:cNvPr>
          <p:cNvSpPr/>
          <p:nvPr/>
        </p:nvSpPr>
        <p:spPr>
          <a:xfrm>
            <a:off x="2163673" y="3105834"/>
            <a:ext cx="7864653" cy="1323439"/>
          </a:xfrm>
          <a:prstGeom prst="rect">
            <a:avLst/>
          </a:prstGeom>
        </p:spPr>
        <p:txBody>
          <a:bodyPr wrap="none">
            <a:spAutoFit/>
          </a:bodyPr>
          <a:lstStyle/>
          <a:p>
            <a:pPr algn="ctr"/>
            <a:r>
              <a:rPr lang="en-US" sz="40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“God commands Lehi to depart into </a:t>
            </a:r>
          </a:p>
          <a:p>
            <a:pPr algn="ctr"/>
            <a:r>
              <a:rPr lang="en-US" sz="40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the wilderness”</a:t>
            </a:r>
          </a:p>
        </p:txBody>
      </p:sp>
    </p:spTree>
    <p:extLst>
      <p:ext uri="{BB962C8B-B14F-4D97-AF65-F5344CB8AC3E}">
        <p14:creationId xmlns:p14="http://schemas.microsoft.com/office/powerpoint/2010/main" val="39434868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33F6E96-8F6F-4212-ABBB-99579C534D88}"/>
              </a:ext>
            </a:extLst>
          </p:cNvPr>
          <p:cNvSpPr/>
          <p:nvPr/>
        </p:nvSpPr>
        <p:spPr>
          <a:xfrm>
            <a:off x="1046920" y="2128845"/>
            <a:ext cx="1736373" cy="76012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25D5AD23-9C79-47D9-81DE-AEF56AFE4703}"/>
              </a:ext>
            </a:extLst>
          </p:cNvPr>
          <p:cNvSpPr/>
          <p:nvPr/>
        </p:nvSpPr>
        <p:spPr>
          <a:xfrm>
            <a:off x="1046920" y="2506673"/>
            <a:ext cx="9793358" cy="3777155"/>
          </a:xfrm>
          <a:prstGeom prst="roundRect">
            <a:avLst>
              <a:gd name="adj" fmla="val 824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5BAF0F41-6C2C-4461-98F1-22CF0D545EEF}"/>
              </a:ext>
            </a:extLst>
          </p:cNvPr>
          <p:cNvSpPr/>
          <p:nvPr/>
        </p:nvSpPr>
        <p:spPr>
          <a:xfrm>
            <a:off x="1046921" y="928516"/>
            <a:ext cx="29835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respond?</a:t>
            </a:r>
          </a:p>
        </p:txBody>
      </p:sp>
      <p:sp>
        <p:nvSpPr>
          <p:cNvPr id="4" name="Rectángulo 3">
            <a:extLst>
              <a:ext uri="{FF2B5EF4-FFF2-40B4-BE49-F238E27FC236}">
                <a16:creationId xmlns:a16="http://schemas.microsoft.com/office/drawing/2014/main" id="{36F21D5C-83A7-4E76-AC4F-2F280F695DDF}"/>
              </a:ext>
            </a:extLst>
          </p:cNvPr>
          <p:cNvSpPr/>
          <p:nvPr/>
        </p:nvSpPr>
        <p:spPr>
          <a:xfrm>
            <a:off x="1046920" y="1297848"/>
            <a:ext cx="96343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your response change if you knew that the command to move into the wilderness had come from the Lord?</a:t>
            </a:r>
          </a:p>
        </p:txBody>
      </p:sp>
      <p:sp>
        <p:nvSpPr>
          <p:cNvPr id="5" name="Rectángulo 4">
            <a:extLst>
              <a:ext uri="{FF2B5EF4-FFF2-40B4-BE49-F238E27FC236}">
                <a16:creationId xmlns:a16="http://schemas.microsoft.com/office/drawing/2014/main" id="{B25F2576-A1F2-423A-89C8-1BF50BA92D56}"/>
              </a:ext>
            </a:extLst>
          </p:cNvPr>
          <p:cNvSpPr/>
          <p:nvPr/>
        </p:nvSpPr>
        <p:spPr>
          <a:xfrm>
            <a:off x="1046920" y="2128845"/>
            <a:ext cx="17363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2:1–6 </a:t>
            </a:r>
          </a:p>
        </p:txBody>
      </p:sp>
      <p:sp>
        <p:nvSpPr>
          <p:cNvPr id="6" name="Rectángulo 5">
            <a:extLst>
              <a:ext uri="{FF2B5EF4-FFF2-40B4-BE49-F238E27FC236}">
                <a16:creationId xmlns:a16="http://schemas.microsoft.com/office/drawing/2014/main" id="{9E24D350-1AD5-4382-916D-C5B313A27B14}"/>
              </a:ext>
            </a:extLst>
          </p:cNvPr>
          <p:cNvSpPr/>
          <p:nvPr/>
        </p:nvSpPr>
        <p:spPr>
          <a:xfrm>
            <a:off x="1046920" y="2498177"/>
            <a:ext cx="9793358" cy="3785652"/>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For behold, it came to pass that the Lord spake unto my father, yea, even in a dream, and said unto him: Blessed art thou Lehi, because of the things which thou hast done; and because thou hast been faithful and declared unto this people the things which I commanded thee, behold, they seek to take away thy life.</a:t>
            </a:r>
          </a:p>
          <a:p>
            <a:pPr algn="just" fontAlgn="base"/>
            <a:r>
              <a:rPr lang="en-US" sz="1600" b="1" dirty="0">
                <a:solidFill>
                  <a:schemeClr val="bg1"/>
                </a:solidFill>
                <a:latin typeface="Palatino"/>
              </a:rPr>
              <a:t>2 </a:t>
            </a:r>
            <a:r>
              <a:rPr lang="en-US" sz="1600" dirty="0">
                <a:solidFill>
                  <a:schemeClr val="bg1"/>
                </a:solidFill>
                <a:latin typeface="Palatino"/>
              </a:rPr>
              <a:t>And it came to pass that the Lord commanded my father, even in a dream, that he should take his family and depart into the wilderness.</a:t>
            </a:r>
          </a:p>
          <a:p>
            <a:pPr algn="just" fontAlgn="base"/>
            <a:r>
              <a:rPr lang="en-US" sz="1600" b="1" dirty="0">
                <a:solidFill>
                  <a:schemeClr val="bg1"/>
                </a:solidFill>
                <a:latin typeface="Palatino"/>
              </a:rPr>
              <a:t>3 </a:t>
            </a:r>
            <a:r>
              <a:rPr lang="en-US" sz="1600" dirty="0">
                <a:solidFill>
                  <a:schemeClr val="bg1"/>
                </a:solidFill>
                <a:latin typeface="Palatino"/>
              </a:rPr>
              <a:t>And it came to pass that he was obedient unto the word of the Lord, wherefore he did as the Lord commanded him.</a:t>
            </a:r>
          </a:p>
          <a:p>
            <a:pPr algn="just" fontAlgn="base"/>
            <a:r>
              <a:rPr lang="en-US" sz="1600" b="1" dirty="0">
                <a:solidFill>
                  <a:schemeClr val="bg1"/>
                </a:solidFill>
                <a:latin typeface="Palatino"/>
              </a:rPr>
              <a:t>4 </a:t>
            </a:r>
            <a:r>
              <a:rPr lang="en-US" sz="1600" dirty="0">
                <a:solidFill>
                  <a:schemeClr val="bg1"/>
                </a:solidFill>
                <a:latin typeface="Palatino"/>
              </a:rPr>
              <a:t>And it came to pass that he departed into the wilderness. And he left his house, and the land of his inheritance, and his gold, and his silver, and his precious things, and took nothing with him, save it were his family, and provisions, and tents, and departed into the wilderness.</a:t>
            </a:r>
          </a:p>
          <a:p>
            <a:pPr algn="just" fontAlgn="base"/>
            <a:r>
              <a:rPr lang="en-US" sz="1600" b="1" dirty="0">
                <a:solidFill>
                  <a:schemeClr val="bg1"/>
                </a:solidFill>
                <a:latin typeface="Palatino"/>
              </a:rPr>
              <a:t>5 </a:t>
            </a:r>
            <a:r>
              <a:rPr lang="en-US" sz="1600" dirty="0">
                <a:solidFill>
                  <a:schemeClr val="bg1"/>
                </a:solidFill>
                <a:latin typeface="Palatino"/>
              </a:rPr>
              <a:t>And he came down by the borders near the shore of the Red Sea; and he traveled in the wilderness in the borders which are nearer the Red Sea; and he did travel in the wilderness with his family, which consisted of my mother, Sariah, and my elder brothers, who were Laman, Lemuel, and Sam.</a:t>
            </a:r>
          </a:p>
          <a:p>
            <a:pPr algn="just" fontAlgn="base"/>
            <a:r>
              <a:rPr lang="en-US" sz="1600" b="1" dirty="0">
                <a:solidFill>
                  <a:schemeClr val="bg1"/>
                </a:solidFill>
                <a:latin typeface="Palatino"/>
              </a:rPr>
              <a:t>6 </a:t>
            </a:r>
            <a:r>
              <a:rPr lang="en-US" sz="1600" dirty="0">
                <a:solidFill>
                  <a:schemeClr val="bg1"/>
                </a:solidFill>
                <a:latin typeface="Palatino"/>
              </a:rPr>
              <a:t>And it came to pass that when he had traveled three days in the wilderness, he pitched his tent in a valley by the side of a river of water.</a:t>
            </a:r>
            <a:endParaRPr lang="en-US" sz="1600" b="0" i="0" dirty="0">
              <a:solidFill>
                <a:schemeClr val="bg1"/>
              </a:solidFill>
              <a:effectLst/>
              <a:latin typeface="Palatino"/>
            </a:endParaRPr>
          </a:p>
        </p:txBody>
      </p:sp>
    </p:spTree>
    <p:extLst>
      <p:ext uri="{BB962C8B-B14F-4D97-AF65-F5344CB8AC3E}">
        <p14:creationId xmlns:p14="http://schemas.microsoft.com/office/powerpoint/2010/main" val="231056989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EFAE265-7362-4A4A-8B77-9DD9455B5709}"/>
              </a:ext>
            </a:extLst>
          </p:cNvPr>
          <p:cNvSpPr/>
          <p:nvPr/>
        </p:nvSpPr>
        <p:spPr>
          <a:xfrm>
            <a:off x="689110" y="1760661"/>
            <a:ext cx="1492717" cy="55998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ECDC7847-F998-4797-BE94-0A16E0D8F13C}"/>
              </a:ext>
            </a:extLst>
          </p:cNvPr>
          <p:cNvSpPr/>
          <p:nvPr/>
        </p:nvSpPr>
        <p:spPr>
          <a:xfrm>
            <a:off x="689112" y="2087754"/>
            <a:ext cx="9833112" cy="55792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5DFB9EA1-0F16-40D8-B4E0-60F6EC4D3E82}"/>
              </a:ext>
            </a:extLst>
          </p:cNvPr>
          <p:cNvSpPr/>
          <p:nvPr/>
        </p:nvSpPr>
        <p:spPr>
          <a:xfrm>
            <a:off x="689113" y="739926"/>
            <a:ext cx="6096000" cy="369332"/>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commandment did Lehi receive from the Lord?</a:t>
            </a:r>
          </a:p>
        </p:txBody>
      </p:sp>
      <p:sp>
        <p:nvSpPr>
          <p:cNvPr id="4" name="Rectángulo 3">
            <a:extLst>
              <a:ext uri="{FF2B5EF4-FFF2-40B4-BE49-F238E27FC236}">
                <a16:creationId xmlns:a16="http://schemas.microsoft.com/office/drawing/2014/main" id="{BA02AC79-59C9-48A0-BCFA-B839480C9309}"/>
              </a:ext>
            </a:extLst>
          </p:cNvPr>
          <p:cNvSpPr/>
          <p:nvPr/>
        </p:nvSpPr>
        <p:spPr>
          <a:xfrm>
            <a:off x="689111" y="1162230"/>
            <a:ext cx="98331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learn from Lehi’s decisions about what to take and what to leave behind?</a:t>
            </a:r>
          </a:p>
        </p:txBody>
      </p:sp>
      <p:sp>
        <p:nvSpPr>
          <p:cNvPr id="5" name="Rectángulo 4">
            <a:extLst>
              <a:ext uri="{FF2B5EF4-FFF2-40B4-BE49-F238E27FC236}">
                <a16:creationId xmlns:a16="http://schemas.microsoft.com/office/drawing/2014/main" id="{6A9DE59D-9675-47E8-9AB3-2D49C8970BB4}"/>
              </a:ext>
            </a:extLst>
          </p:cNvPr>
          <p:cNvSpPr/>
          <p:nvPr/>
        </p:nvSpPr>
        <p:spPr>
          <a:xfrm>
            <a:off x="689111" y="1743811"/>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2:7 </a:t>
            </a:r>
          </a:p>
        </p:txBody>
      </p:sp>
      <p:sp>
        <p:nvSpPr>
          <p:cNvPr id="6" name="Rectángulo 5">
            <a:extLst>
              <a:ext uri="{FF2B5EF4-FFF2-40B4-BE49-F238E27FC236}">
                <a16:creationId xmlns:a16="http://schemas.microsoft.com/office/drawing/2014/main" id="{CA42739A-9C0B-4F3F-9191-4B48177CBF81}"/>
              </a:ext>
            </a:extLst>
          </p:cNvPr>
          <p:cNvSpPr/>
          <p:nvPr/>
        </p:nvSpPr>
        <p:spPr>
          <a:xfrm>
            <a:off x="689113" y="2032588"/>
            <a:ext cx="983311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he built an altar of stones, and made an offering unto the Lord, and gave thanks unto the Lord our God.</a:t>
            </a:r>
          </a:p>
        </p:txBody>
      </p:sp>
      <p:sp>
        <p:nvSpPr>
          <p:cNvPr id="7" name="Rectángulo 6">
            <a:extLst>
              <a:ext uri="{FF2B5EF4-FFF2-40B4-BE49-F238E27FC236}">
                <a16:creationId xmlns:a16="http://schemas.microsoft.com/office/drawing/2014/main" id="{F2EC572A-0057-4FCB-A070-45E1C1B688C4}"/>
              </a:ext>
            </a:extLst>
          </p:cNvPr>
          <p:cNvSpPr/>
          <p:nvPr/>
        </p:nvSpPr>
        <p:spPr>
          <a:xfrm>
            <a:off x="689112" y="2838196"/>
            <a:ext cx="34579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this?</a:t>
            </a:r>
          </a:p>
        </p:txBody>
      </p:sp>
      <p:sp>
        <p:nvSpPr>
          <p:cNvPr id="8" name="Rectángulo 7">
            <a:extLst>
              <a:ext uri="{FF2B5EF4-FFF2-40B4-BE49-F238E27FC236}">
                <a16:creationId xmlns:a16="http://schemas.microsoft.com/office/drawing/2014/main" id="{1C3F9F13-805B-408A-9C2F-F2882FD23D39}"/>
              </a:ext>
            </a:extLst>
          </p:cNvPr>
          <p:cNvSpPr/>
          <p:nvPr/>
        </p:nvSpPr>
        <p:spPr>
          <a:xfrm>
            <a:off x="689112" y="3255752"/>
            <a:ext cx="44759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Lehi have to be thankful for?</a:t>
            </a:r>
          </a:p>
        </p:txBody>
      </p:sp>
      <p:sp>
        <p:nvSpPr>
          <p:cNvPr id="9" name="Rectángulo 8">
            <a:extLst>
              <a:ext uri="{FF2B5EF4-FFF2-40B4-BE49-F238E27FC236}">
                <a16:creationId xmlns:a16="http://schemas.microsoft.com/office/drawing/2014/main" id="{B9DA6B6C-1123-474E-A740-57FC7F341863}"/>
              </a:ext>
            </a:extLst>
          </p:cNvPr>
          <p:cNvSpPr/>
          <p:nvPr/>
        </p:nvSpPr>
        <p:spPr>
          <a:xfrm>
            <a:off x="2001078" y="3832585"/>
            <a:ext cx="8189843" cy="369332"/>
          </a:xfrm>
          <a:prstGeom prst="rect">
            <a:avLst/>
          </a:prstGeom>
        </p:spPr>
        <p:txBody>
          <a:bodyPr wrap="square">
            <a:spAutoFit/>
          </a:bodyPr>
          <a:lstStyle/>
          <a:p>
            <a:pPr algn="just"/>
            <a:r>
              <a:rPr lang="en-US" b="1" dirty="0">
                <a:solidFill>
                  <a:srgbClr val="FF6600"/>
                </a:solidFill>
                <a:latin typeface="Arial" panose="020B0604020202020204" pitchFamily="34" charset="0"/>
                <a:cs typeface="Arial" panose="020B0604020202020204" pitchFamily="34" charset="0"/>
              </a:rPr>
              <a:t>When we are faithful and obedient, the Lord will help us in times of trial.</a:t>
            </a:r>
          </a:p>
        </p:txBody>
      </p:sp>
      <p:sp>
        <p:nvSpPr>
          <p:cNvPr id="10" name="Rectángulo 9">
            <a:extLst>
              <a:ext uri="{FF2B5EF4-FFF2-40B4-BE49-F238E27FC236}">
                <a16:creationId xmlns:a16="http://schemas.microsoft.com/office/drawing/2014/main" id="{0765BC6E-16CF-48EB-A707-DE1A241AB0F2}"/>
              </a:ext>
            </a:extLst>
          </p:cNvPr>
          <p:cNvSpPr/>
          <p:nvPr/>
        </p:nvSpPr>
        <p:spPr>
          <a:xfrm>
            <a:off x="689112" y="4409418"/>
            <a:ext cx="6096000" cy="369332"/>
          </a:xfrm>
          <a:prstGeom prst="rect">
            <a:avLst/>
          </a:prstGeom>
        </p:spPr>
        <p:txBody>
          <a:bodyPr>
            <a:spAutoFit/>
          </a:bodyPr>
          <a:lstStyle/>
          <a:p>
            <a:r>
              <a:rPr lang="en-US" b="1" dirty="0">
                <a:solidFill>
                  <a:schemeClr val="bg1"/>
                </a:solidFill>
                <a:latin typeface="Arial" panose="020B0604020202020204" pitchFamily="34" charset="0"/>
                <a:cs typeface="Arial" panose="020B0604020202020204" pitchFamily="34" charset="0"/>
              </a:rPr>
              <a:t>When have you felt the Lord help you in times of trial?</a:t>
            </a:r>
          </a:p>
        </p:txBody>
      </p:sp>
    </p:spTree>
    <p:extLst>
      <p:ext uri="{BB962C8B-B14F-4D97-AF65-F5344CB8AC3E}">
        <p14:creationId xmlns:p14="http://schemas.microsoft.com/office/powerpoint/2010/main" val="3201237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900" decel="100000" fill="hold"/>
                                        <p:tgtEl>
                                          <p:spTgt spid="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1D0E3BA9-6757-4796-8695-FB0A4B2D0EB9}"/>
              </a:ext>
            </a:extLst>
          </p:cNvPr>
          <p:cNvSpPr/>
          <p:nvPr/>
        </p:nvSpPr>
        <p:spPr>
          <a:xfrm>
            <a:off x="663509"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2:8-15</a:t>
            </a:r>
          </a:p>
        </p:txBody>
      </p:sp>
      <p:sp>
        <p:nvSpPr>
          <p:cNvPr id="4" name="Rectángulo 3">
            <a:extLst>
              <a:ext uri="{FF2B5EF4-FFF2-40B4-BE49-F238E27FC236}">
                <a16:creationId xmlns:a16="http://schemas.microsoft.com/office/drawing/2014/main" id="{899947F8-B98A-450A-890E-573A76B823CB}"/>
              </a:ext>
            </a:extLst>
          </p:cNvPr>
          <p:cNvSpPr/>
          <p:nvPr/>
        </p:nvSpPr>
        <p:spPr>
          <a:xfrm>
            <a:off x="2052264" y="3105834"/>
            <a:ext cx="8087470" cy="1323439"/>
          </a:xfrm>
          <a:prstGeom prst="rect">
            <a:avLst/>
          </a:prstGeom>
        </p:spPr>
        <p:txBody>
          <a:bodyPr wrap="none">
            <a:spAutoFit/>
          </a:bodyPr>
          <a:lstStyle/>
          <a:p>
            <a:pPr algn="ctr"/>
            <a:r>
              <a:rPr lang="en-US" sz="40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“Laman and Lemuel murmur against </a:t>
            </a:r>
          </a:p>
          <a:p>
            <a:pPr algn="ctr"/>
            <a:r>
              <a:rPr lang="en-US" sz="40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rPr>
              <a:t>their father”</a:t>
            </a:r>
          </a:p>
        </p:txBody>
      </p:sp>
    </p:spTree>
    <p:extLst>
      <p:ext uri="{BB962C8B-B14F-4D97-AF65-F5344CB8AC3E}">
        <p14:creationId xmlns:p14="http://schemas.microsoft.com/office/powerpoint/2010/main" val="174382009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B5DB8DE-D953-4034-ABD1-9EEE9249CD06}"/>
              </a:ext>
            </a:extLst>
          </p:cNvPr>
          <p:cNvSpPr/>
          <p:nvPr/>
        </p:nvSpPr>
        <p:spPr>
          <a:xfrm>
            <a:off x="840864" y="1332130"/>
            <a:ext cx="1736373" cy="76012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B74AA3AB-1229-4533-9F02-B30306C3351F}"/>
              </a:ext>
            </a:extLst>
          </p:cNvPr>
          <p:cNvSpPr/>
          <p:nvPr/>
        </p:nvSpPr>
        <p:spPr>
          <a:xfrm>
            <a:off x="840866" y="1712195"/>
            <a:ext cx="9681357" cy="2077491"/>
          </a:xfrm>
          <a:prstGeom prst="roundRect">
            <a:avLst>
              <a:gd name="adj" fmla="val 1220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F9810248-43D8-49AF-A8E1-498D520FF3C6}"/>
              </a:ext>
            </a:extLst>
          </p:cNvPr>
          <p:cNvSpPr/>
          <p:nvPr/>
        </p:nvSpPr>
        <p:spPr>
          <a:xfrm>
            <a:off x="781877" y="790016"/>
            <a:ext cx="73549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we sometimes complain when we are given direction?</a:t>
            </a:r>
          </a:p>
        </p:txBody>
      </p:sp>
      <p:sp>
        <p:nvSpPr>
          <p:cNvPr id="4" name="Rectángulo 3">
            <a:extLst>
              <a:ext uri="{FF2B5EF4-FFF2-40B4-BE49-F238E27FC236}">
                <a16:creationId xmlns:a16="http://schemas.microsoft.com/office/drawing/2014/main" id="{156F6A77-6C98-4224-82E3-8308D4ECF22B}"/>
              </a:ext>
            </a:extLst>
          </p:cNvPr>
          <p:cNvSpPr/>
          <p:nvPr/>
        </p:nvSpPr>
        <p:spPr>
          <a:xfrm>
            <a:off x="807525" y="1389029"/>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2:8-10</a:t>
            </a:r>
          </a:p>
        </p:txBody>
      </p:sp>
      <p:sp>
        <p:nvSpPr>
          <p:cNvPr id="5" name="Rectángulo 4">
            <a:extLst>
              <a:ext uri="{FF2B5EF4-FFF2-40B4-BE49-F238E27FC236}">
                <a16:creationId xmlns:a16="http://schemas.microsoft.com/office/drawing/2014/main" id="{0B0FAD05-3E59-4A77-AB85-D4371E081801}"/>
              </a:ext>
            </a:extLst>
          </p:cNvPr>
          <p:cNvSpPr/>
          <p:nvPr/>
        </p:nvSpPr>
        <p:spPr>
          <a:xfrm>
            <a:off x="807524" y="1758361"/>
            <a:ext cx="9714701" cy="2031325"/>
          </a:xfrm>
          <a:prstGeom prst="rect">
            <a:avLst/>
          </a:prstGeom>
        </p:spPr>
        <p:txBody>
          <a:bodyPr wrap="square">
            <a:spAutoFit/>
          </a:bodyPr>
          <a:lstStyle/>
          <a:p>
            <a:pPr algn="just" fontAlgn="base"/>
            <a:r>
              <a:rPr lang="en-US" b="1" dirty="0">
                <a:solidFill>
                  <a:schemeClr val="bg1"/>
                </a:solidFill>
                <a:latin typeface="Palatino"/>
              </a:rPr>
              <a:t>8 </a:t>
            </a:r>
            <a:r>
              <a:rPr lang="en-US" dirty="0">
                <a:solidFill>
                  <a:schemeClr val="bg1"/>
                </a:solidFill>
                <a:latin typeface="Palatino"/>
              </a:rPr>
              <a:t>And it came to pass that he called the name of the river, Laman, and it emptied into the Red Sea; and the valley was in the borders near the mouth thereof.</a:t>
            </a:r>
          </a:p>
          <a:p>
            <a:pPr algn="just" fontAlgn="base"/>
            <a:r>
              <a:rPr lang="en-US" b="1" dirty="0">
                <a:solidFill>
                  <a:schemeClr val="bg1"/>
                </a:solidFill>
                <a:latin typeface="Palatino"/>
              </a:rPr>
              <a:t>9 </a:t>
            </a:r>
            <a:r>
              <a:rPr lang="en-US" dirty="0">
                <a:solidFill>
                  <a:schemeClr val="bg1"/>
                </a:solidFill>
                <a:latin typeface="Palatino"/>
              </a:rPr>
              <a:t>And when my father saw that the waters of the river emptied into the fountain of the Red Sea, he spake unto Laman, saying: O that thou mightest be like unto this river, continually running into the fountain of all righteousness!</a:t>
            </a:r>
          </a:p>
          <a:p>
            <a:pPr algn="just" fontAlgn="base"/>
            <a:r>
              <a:rPr lang="en-US" b="1" dirty="0">
                <a:solidFill>
                  <a:schemeClr val="bg1"/>
                </a:solidFill>
                <a:latin typeface="Palatino"/>
              </a:rPr>
              <a:t>10 </a:t>
            </a:r>
            <a:r>
              <a:rPr lang="en-US" dirty="0">
                <a:solidFill>
                  <a:schemeClr val="bg1"/>
                </a:solidFill>
                <a:latin typeface="Palatino"/>
              </a:rPr>
              <a:t>And he also spake unto Lemuel: O that thou mightest be like unto this valley, firm and steadfast, and immovable in keeping the commandments of the Lord!</a:t>
            </a:r>
            <a:endParaRPr lang="en-US" b="0" i="0" dirty="0">
              <a:solidFill>
                <a:schemeClr val="bg1"/>
              </a:solidFill>
              <a:effectLst/>
              <a:latin typeface="Palatino"/>
            </a:endParaRPr>
          </a:p>
        </p:txBody>
      </p:sp>
      <p:sp>
        <p:nvSpPr>
          <p:cNvPr id="6" name="Rectángulo 5">
            <a:extLst>
              <a:ext uri="{FF2B5EF4-FFF2-40B4-BE49-F238E27FC236}">
                <a16:creationId xmlns:a16="http://schemas.microsoft.com/office/drawing/2014/main" id="{38BCF35D-F5B0-419F-A76A-F2499145E0AF}"/>
              </a:ext>
            </a:extLst>
          </p:cNvPr>
          <p:cNvSpPr/>
          <p:nvPr/>
        </p:nvSpPr>
        <p:spPr>
          <a:xfrm>
            <a:off x="807523" y="3953974"/>
            <a:ext cx="971470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 did Lehi want Laman to be like a river? In what way did he want Lemuel to be like a valley?</a:t>
            </a:r>
          </a:p>
        </p:txBody>
      </p:sp>
      <p:sp>
        <p:nvSpPr>
          <p:cNvPr id="7" name="Rectángulo 6">
            <a:extLst>
              <a:ext uri="{FF2B5EF4-FFF2-40B4-BE49-F238E27FC236}">
                <a16:creationId xmlns:a16="http://schemas.microsoft.com/office/drawing/2014/main" id="{D43D9B5D-851E-4F53-8D34-091B1B523F4F}"/>
              </a:ext>
            </a:extLst>
          </p:cNvPr>
          <p:cNvSpPr/>
          <p:nvPr/>
        </p:nvSpPr>
        <p:spPr>
          <a:xfrm>
            <a:off x="807523" y="4600305"/>
            <a:ext cx="58849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was Lehi trying to teach Laman and Lemuel?</a:t>
            </a:r>
          </a:p>
        </p:txBody>
      </p:sp>
    </p:spTree>
    <p:extLst>
      <p:ext uri="{BB962C8B-B14F-4D97-AF65-F5344CB8AC3E}">
        <p14:creationId xmlns:p14="http://schemas.microsoft.com/office/powerpoint/2010/main" val="39377570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E3D908F-5AA6-4256-B6A5-9E531EBF02B6}"/>
              </a:ext>
            </a:extLst>
          </p:cNvPr>
          <p:cNvSpPr/>
          <p:nvPr/>
        </p:nvSpPr>
        <p:spPr>
          <a:xfrm>
            <a:off x="1046920" y="4590079"/>
            <a:ext cx="95680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do if you find yourself murmuring about the Lord’s prophets and commandments?</a:t>
            </a:r>
          </a:p>
        </p:txBody>
      </p:sp>
      <p:sp>
        <p:nvSpPr>
          <p:cNvPr id="6" name="Rectángulo: esquinas redondeadas 5">
            <a:extLst>
              <a:ext uri="{FF2B5EF4-FFF2-40B4-BE49-F238E27FC236}">
                <a16:creationId xmlns:a16="http://schemas.microsoft.com/office/drawing/2014/main" id="{F4D16EC4-A0BD-4A71-B7FC-960A27A345E0}"/>
              </a:ext>
            </a:extLst>
          </p:cNvPr>
          <p:cNvSpPr/>
          <p:nvPr/>
        </p:nvSpPr>
        <p:spPr>
          <a:xfrm>
            <a:off x="1046920" y="1225689"/>
            <a:ext cx="9568069" cy="3240294"/>
          </a:xfrm>
          <a:prstGeom prst="roundRect">
            <a:avLst>
              <a:gd name="adj" fmla="val 9305"/>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18E582F8-8FCA-40EA-A55A-ECA436A772D8}"/>
              </a:ext>
            </a:extLst>
          </p:cNvPr>
          <p:cNvSpPr/>
          <p:nvPr/>
        </p:nvSpPr>
        <p:spPr>
          <a:xfrm>
            <a:off x="1046921" y="743850"/>
            <a:ext cx="451501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Elder H. Ross Workman of the Seventy:</a:t>
            </a:r>
          </a:p>
        </p:txBody>
      </p:sp>
      <p:sp>
        <p:nvSpPr>
          <p:cNvPr id="4" name="Rectángulo 3">
            <a:extLst>
              <a:ext uri="{FF2B5EF4-FFF2-40B4-BE49-F238E27FC236}">
                <a16:creationId xmlns:a16="http://schemas.microsoft.com/office/drawing/2014/main" id="{9F8D76E3-BEE2-4CAB-9782-EBA6EA4AACDA}"/>
              </a:ext>
            </a:extLst>
          </p:cNvPr>
          <p:cNvSpPr/>
          <p:nvPr/>
        </p:nvSpPr>
        <p:spPr>
          <a:xfrm>
            <a:off x="1046921" y="1225689"/>
            <a:ext cx="9568070" cy="313932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“Murmuring consists of three steps, each leading to the next in a descending path to disobedience.” First, people begin to question. They question “first in their own minds,” and then they plant questions “in the minds of others.” Second, those who murmur begin to “rationalize and excuse themselves from doing what they [have] been instructed to do. . . .Thus, they [make] an excuse for disobedience.” Their excuses lead to the third step: “Slothfulness in following the commandment of the Master. . . . “I invite you to focus on the commandment from living prophets that bothers you the most. Do you question whether the commandment is applicable to you? Do you find ready excuses why you cannot now comply with the commandment? Do you feel frustrated or irritated with those who remind you of the commandment? Are you slothful in keeping it? Beware of the deception of the adversary. Beware of murmuring” (“Beware of Murmuring,” Ensign, Nov. 2001, 85–86).</a:t>
            </a:r>
          </a:p>
        </p:txBody>
      </p:sp>
    </p:spTree>
    <p:extLst>
      <p:ext uri="{BB962C8B-B14F-4D97-AF65-F5344CB8AC3E}">
        <p14:creationId xmlns:p14="http://schemas.microsoft.com/office/powerpoint/2010/main" val="20993217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7</a:t>
            </a:r>
          </a:p>
        </p:txBody>
      </p:sp>
      <p:sp>
        <p:nvSpPr>
          <p:cNvPr id="2" name="Rectángulo 1">
            <a:extLst>
              <a:ext uri="{FF2B5EF4-FFF2-40B4-BE49-F238E27FC236}">
                <a16:creationId xmlns:a16="http://schemas.microsoft.com/office/drawing/2014/main" id="{DCA40A17-E314-4D91-B2A2-F4AC7EB8C2AD}"/>
              </a:ext>
            </a:extLst>
          </p:cNvPr>
          <p:cNvSpPr/>
          <p:nvPr/>
        </p:nvSpPr>
        <p:spPr>
          <a:xfrm>
            <a:off x="916586" y="739926"/>
            <a:ext cx="1877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2:16-19</a:t>
            </a:r>
          </a:p>
        </p:txBody>
      </p:sp>
      <p:sp>
        <p:nvSpPr>
          <p:cNvPr id="4" name="Rectángulo 3">
            <a:extLst>
              <a:ext uri="{FF2B5EF4-FFF2-40B4-BE49-F238E27FC236}">
                <a16:creationId xmlns:a16="http://schemas.microsoft.com/office/drawing/2014/main" id="{4BBF414F-FFC9-4F4B-B8DA-F843F4F2086C}"/>
              </a:ext>
            </a:extLst>
          </p:cNvPr>
          <p:cNvSpPr/>
          <p:nvPr/>
        </p:nvSpPr>
        <p:spPr>
          <a:xfrm>
            <a:off x="2675031" y="2705725"/>
            <a:ext cx="6841938" cy="1446550"/>
          </a:xfrm>
          <a:prstGeom prst="rect">
            <a:avLst/>
          </a:prstGeom>
        </p:spPr>
        <p:txBody>
          <a:bodyPr wrap="none">
            <a:spAutoFit/>
          </a:bodyPr>
          <a:lstStyle/>
          <a:p>
            <a:pPr algn="ctr"/>
            <a:r>
              <a:rPr lang="en-US" sz="44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cs typeface="Arial" panose="020B0604020202020204" pitchFamily="34" charset="0"/>
              </a:rPr>
              <a:t>“Nephi seeks understanding </a:t>
            </a:r>
          </a:p>
          <a:p>
            <a:pPr algn="ctr"/>
            <a:r>
              <a:rPr lang="en-US" sz="4400" b="1" dirty="0">
                <a:solidFill>
                  <a:schemeClr val="accent6">
                    <a:lumMod val="50000"/>
                  </a:schemeClr>
                </a:solidFill>
                <a:effectLst>
                  <a:outerShdw blurRad="38100" dist="38100" dir="2700000" algn="tl">
                    <a:srgbClr val="000000">
                      <a:alpha val="43137"/>
                    </a:srgbClr>
                  </a:outerShdw>
                </a:effectLst>
                <a:latin typeface="Candara Light" panose="020E0502030303020204" pitchFamily="34" charset="0"/>
                <a:cs typeface="Arial" panose="020B0604020202020204" pitchFamily="34" charset="0"/>
              </a:rPr>
              <a:t>from the Lord”</a:t>
            </a:r>
          </a:p>
        </p:txBody>
      </p:sp>
    </p:spTree>
    <p:extLst>
      <p:ext uri="{BB962C8B-B14F-4D97-AF65-F5344CB8AC3E}">
        <p14:creationId xmlns:p14="http://schemas.microsoft.com/office/powerpoint/2010/main" val="31374971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513</Words>
  <Application>Microsoft Office PowerPoint</Application>
  <PresentationFormat>Panorámica</PresentationFormat>
  <Paragraphs>67</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Candara Light</vt:lpstr>
      <vt:lpstr>Century Gothic</vt:lpstr>
      <vt:lpstr>Constantia</vt:lpstr>
      <vt:lpstr>Microsoft New Tai Lue</vt:lpstr>
      <vt:lpstr>Palatino</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5972</cp:revision>
  <dcterms:created xsi:type="dcterms:W3CDTF">2018-08-29T04:26:39Z</dcterms:created>
  <dcterms:modified xsi:type="dcterms:W3CDTF">2019-12-04T04:38:55Z</dcterms:modified>
</cp:coreProperties>
</file>