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531" r:id="rId3"/>
    <p:sldId id="532" r:id="rId4"/>
    <p:sldId id="533" r:id="rId5"/>
    <p:sldId id="534" r:id="rId6"/>
    <p:sldId id="535" r:id="rId7"/>
    <p:sldId id="536" r:id="rId8"/>
    <p:sldId id="537" r:id="rId9"/>
    <p:sldId id="538" r:id="rId10"/>
    <p:sldId id="539" r:id="rId11"/>
    <p:sldId id="540" r:id="rId12"/>
    <p:sldId id="541" r:id="rId13"/>
    <p:sldId id="54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59C7E9"/>
    <a:srgbClr val="E97159"/>
    <a:srgbClr val="D88028"/>
    <a:srgbClr val="FFD757"/>
    <a:srgbClr val="FF6600"/>
    <a:srgbClr val="4D6F0F"/>
    <a:srgbClr val="D6E513"/>
    <a:srgbClr val="6372DF"/>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23" autoAdjust="0"/>
    <p:restoredTop sz="94660"/>
  </p:normalViewPr>
  <p:slideViewPr>
    <p:cSldViewPr snapToGrid="0">
      <p:cViewPr varScale="1">
        <p:scale>
          <a:sx n="66" d="100"/>
          <a:sy n="66" d="100"/>
        </p:scale>
        <p:origin x="84" y="21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12/3/2019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3B4El4B9LVw?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1015663"/>
          </a:xfrm>
          <a:prstGeom prst="rect">
            <a:avLst/>
          </a:prstGeom>
          <a:noFill/>
        </p:spPr>
        <p:txBody>
          <a:bodyPr wrap="square" rtlCol="0">
            <a:spAutoFit/>
          </a:bodyPr>
          <a:lstStyle/>
          <a:p>
            <a:pPr algn="ctr"/>
            <a:r>
              <a:rPr lang="en-US" sz="6000" b="1" dirty="0">
                <a:solidFill>
                  <a:schemeClr val="accent2">
                    <a:lumMod val="75000"/>
                  </a:schemeClr>
                </a:solidFill>
                <a:effectLst>
                  <a:outerShdw blurRad="38100" dist="38100" dir="2700000" algn="tl">
                    <a:srgbClr val="000000">
                      <a:alpha val="43137"/>
                    </a:srgbClr>
                  </a:outerShdw>
                </a:effectLst>
                <a:latin typeface="Ink Free" panose="03080402000500000000" pitchFamily="66" charset="0"/>
                <a:ea typeface="Microsoft Himalaya" panose="01010100010101010101" pitchFamily="2" charset="0"/>
                <a:cs typeface="Microsoft Himalaya" panose="01010100010101010101" pitchFamily="2" charset="0"/>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5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6</a:t>
            </a:r>
          </a:p>
        </p:txBody>
      </p:sp>
      <p:sp>
        <p:nvSpPr>
          <p:cNvPr id="2" name="Rectángulo 1">
            <a:extLst>
              <a:ext uri="{FF2B5EF4-FFF2-40B4-BE49-F238E27FC236}">
                <a16:creationId xmlns:a16="http://schemas.microsoft.com/office/drawing/2014/main" id="{236D6882-D760-4BAF-BE06-22851AD53B3D}"/>
              </a:ext>
            </a:extLst>
          </p:cNvPr>
          <p:cNvSpPr/>
          <p:nvPr/>
        </p:nvSpPr>
        <p:spPr>
          <a:xfrm>
            <a:off x="692573" y="739926"/>
            <a:ext cx="156164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1:20</a:t>
            </a:r>
          </a:p>
        </p:txBody>
      </p:sp>
      <p:sp>
        <p:nvSpPr>
          <p:cNvPr id="4" name="Rectángulo 3">
            <a:extLst>
              <a:ext uri="{FF2B5EF4-FFF2-40B4-BE49-F238E27FC236}">
                <a16:creationId xmlns:a16="http://schemas.microsoft.com/office/drawing/2014/main" id="{1158E1BA-3915-4D49-9ACC-4B2BFDBFE57A}"/>
              </a:ext>
            </a:extLst>
          </p:cNvPr>
          <p:cNvSpPr/>
          <p:nvPr/>
        </p:nvSpPr>
        <p:spPr>
          <a:xfrm>
            <a:off x="2885826" y="2890391"/>
            <a:ext cx="6420347" cy="1077218"/>
          </a:xfrm>
          <a:prstGeom prst="rect">
            <a:avLst/>
          </a:prstGeom>
        </p:spPr>
        <p:txBody>
          <a:bodyPr wrap="none">
            <a:spAutoFit/>
          </a:bodyPr>
          <a:lstStyle/>
          <a:p>
            <a:pPr algn="ctr"/>
            <a:r>
              <a:rPr lang="en-US" sz="3200" dirty="0">
                <a:solidFill>
                  <a:srgbClr val="C00000"/>
                </a:solidFill>
                <a:latin typeface="Algerian" panose="04020705040A02060702" pitchFamily="82" charset="0"/>
              </a:rPr>
              <a:t>“Nephi testifies of the Lord’s </a:t>
            </a:r>
          </a:p>
          <a:p>
            <a:pPr algn="ctr"/>
            <a:r>
              <a:rPr lang="en-US" sz="3200" dirty="0">
                <a:solidFill>
                  <a:srgbClr val="C00000"/>
                </a:solidFill>
                <a:latin typeface="Algerian" panose="04020705040A02060702" pitchFamily="82" charset="0"/>
              </a:rPr>
              <a:t>tender mercies”</a:t>
            </a:r>
          </a:p>
        </p:txBody>
      </p:sp>
    </p:spTree>
    <p:extLst>
      <p:ext uri="{BB962C8B-B14F-4D97-AF65-F5344CB8AC3E}">
        <p14:creationId xmlns:p14="http://schemas.microsoft.com/office/powerpoint/2010/main" val="316378950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03A39BCD-1801-4F0E-90CF-ADDB1211E1E4}"/>
              </a:ext>
            </a:extLst>
          </p:cNvPr>
          <p:cNvSpPr/>
          <p:nvPr/>
        </p:nvSpPr>
        <p:spPr>
          <a:xfrm>
            <a:off x="1046917" y="4075115"/>
            <a:ext cx="1556838" cy="66131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0D99DFB2-8070-4615-BE29-E71B36B1B34A}"/>
              </a:ext>
            </a:extLst>
          </p:cNvPr>
          <p:cNvSpPr/>
          <p:nvPr/>
        </p:nvSpPr>
        <p:spPr>
          <a:xfrm>
            <a:off x="1046917" y="2082678"/>
            <a:ext cx="1556838" cy="66131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BD3D6100-78AF-4280-AFA9-A40337802878}"/>
              </a:ext>
            </a:extLst>
          </p:cNvPr>
          <p:cNvSpPr/>
          <p:nvPr/>
        </p:nvSpPr>
        <p:spPr>
          <a:xfrm>
            <a:off x="1046917" y="4434216"/>
            <a:ext cx="9607826" cy="115711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FD2AAF78-B3DA-4A75-BA36-BF46239FA757}"/>
              </a:ext>
            </a:extLst>
          </p:cNvPr>
          <p:cNvSpPr/>
          <p:nvPr/>
        </p:nvSpPr>
        <p:spPr>
          <a:xfrm>
            <a:off x="1046918" y="2465246"/>
            <a:ext cx="9607826" cy="146409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5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6</a:t>
            </a:r>
          </a:p>
        </p:txBody>
      </p:sp>
      <p:sp>
        <p:nvSpPr>
          <p:cNvPr id="2" name="Rectángulo 1">
            <a:extLst>
              <a:ext uri="{FF2B5EF4-FFF2-40B4-BE49-F238E27FC236}">
                <a16:creationId xmlns:a16="http://schemas.microsoft.com/office/drawing/2014/main" id="{6B932FAB-8630-40CB-90ED-BF25CB31A432}"/>
              </a:ext>
            </a:extLst>
          </p:cNvPr>
          <p:cNvSpPr/>
          <p:nvPr/>
        </p:nvSpPr>
        <p:spPr>
          <a:xfrm>
            <a:off x="1046919" y="2082678"/>
            <a:ext cx="155683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1:20</a:t>
            </a:r>
          </a:p>
        </p:txBody>
      </p:sp>
      <p:sp>
        <p:nvSpPr>
          <p:cNvPr id="4" name="Rectángulo 3">
            <a:extLst>
              <a:ext uri="{FF2B5EF4-FFF2-40B4-BE49-F238E27FC236}">
                <a16:creationId xmlns:a16="http://schemas.microsoft.com/office/drawing/2014/main" id="{EFF385FA-E053-4D17-9367-F5166FF0108B}"/>
              </a:ext>
            </a:extLst>
          </p:cNvPr>
          <p:cNvSpPr/>
          <p:nvPr/>
        </p:nvSpPr>
        <p:spPr>
          <a:xfrm>
            <a:off x="1046918" y="2452010"/>
            <a:ext cx="9607827" cy="1477328"/>
          </a:xfrm>
          <a:prstGeom prst="rect">
            <a:avLst/>
          </a:prstGeom>
        </p:spPr>
        <p:txBody>
          <a:bodyPr wrap="square">
            <a:spAutoFit/>
          </a:bodyPr>
          <a:lstStyle/>
          <a:p>
            <a:pPr algn="just"/>
            <a:r>
              <a:rPr lang="en-US" dirty="0">
                <a:solidFill>
                  <a:schemeClr val="bg1"/>
                </a:solidFill>
                <a:latin typeface="Palatino"/>
              </a:rPr>
              <a:t>And when the Jews heard these things they were angry with him; yea, even as with the prophets of old, whom they had cast out, and stoned, and slain; and they also sought his life, that they might take it away. But behold, I, Nephi, will show unto you that the tender mercies of the Lord are over all those whom he hath chosen, because of their faith, to make them mighty even unto the power of deliverance.</a:t>
            </a:r>
            <a:endParaRPr lang="en-US" dirty="0"/>
          </a:p>
        </p:txBody>
      </p:sp>
      <p:sp>
        <p:nvSpPr>
          <p:cNvPr id="5" name="Rectángulo 4">
            <a:extLst>
              <a:ext uri="{FF2B5EF4-FFF2-40B4-BE49-F238E27FC236}">
                <a16:creationId xmlns:a16="http://schemas.microsoft.com/office/drawing/2014/main" id="{6AB6F345-DDBB-4F3C-AE77-67AB6255B086}"/>
              </a:ext>
            </a:extLst>
          </p:cNvPr>
          <p:cNvSpPr/>
          <p:nvPr/>
        </p:nvSpPr>
        <p:spPr>
          <a:xfrm>
            <a:off x="1046919" y="790016"/>
            <a:ext cx="960782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paying close attention to this kind of phrase help you in your individual study of the Book of Mormon?</a:t>
            </a:r>
          </a:p>
        </p:txBody>
      </p:sp>
      <p:sp>
        <p:nvSpPr>
          <p:cNvPr id="6" name="Rectángulo 5">
            <a:extLst>
              <a:ext uri="{FF2B5EF4-FFF2-40B4-BE49-F238E27FC236}">
                <a16:creationId xmlns:a16="http://schemas.microsoft.com/office/drawing/2014/main" id="{C549DB68-6D17-48B9-9628-CFB22B366EBA}"/>
              </a:ext>
            </a:extLst>
          </p:cNvPr>
          <p:cNvSpPr/>
          <p:nvPr/>
        </p:nvSpPr>
        <p:spPr>
          <a:xfrm>
            <a:off x="1046917" y="1490007"/>
            <a:ext cx="393729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Nephi want to show us?</a:t>
            </a:r>
          </a:p>
        </p:txBody>
      </p:sp>
      <p:sp>
        <p:nvSpPr>
          <p:cNvPr id="7" name="Rectángulo 6">
            <a:extLst>
              <a:ext uri="{FF2B5EF4-FFF2-40B4-BE49-F238E27FC236}">
                <a16:creationId xmlns:a16="http://schemas.microsoft.com/office/drawing/2014/main" id="{C9AC49E2-2E24-47E5-9F99-E14FB76F2676}"/>
              </a:ext>
            </a:extLst>
          </p:cNvPr>
          <p:cNvSpPr/>
          <p:nvPr/>
        </p:nvSpPr>
        <p:spPr>
          <a:xfrm>
            <a:off x="1046917" y="4114004"/>
            <a:ext cx="159530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Moroni 10:3. </a:t>
            </a:r>
          </a:p>
        </p:txBody>
      </p:sp>
      <p:sp>
        <p:nvSpPr>
          <p:cNvPr id="8" name="Rectángulo 7">
            <a:extLst>
              <a:ext uri="{FF2B5EF4-FFF2-40B4-BE49-F238E27FC236}">
                <a16:creationId xmlns:a16="http://schemas.microsoft.com/office/drawing/2014/main" id="{388C9C22-8A09-4515-83F5-122BE16785CE}"/>
              </a:ext>
            </a:extLst>
          </p:cNvPr>
          <p:cNvSpPr/>
          <p:nvPr/>
        </p:nvSpPr>
        <p:spPr>
          <a:xfrm>
            <a:off x="1046917" y="4405991"/>
            <a:ext cx="9607827" cy="1200329"/>
          </a:xfrm>
          <a:prstGeom prst="rect">
            <a:avLst/>
          </a:prstGeom>
        </p:spPr>
        <p:txBody>
          <a:bodyPr wrap="square">
            <a:spAutoFit/>
          </a:bodyPr>
          <a:lstStyle/>
          <a:p>
            <a:pPr algn="just"/>
            <a:r>
              <a:rPr lang="en-US" dirty="0">
                <a:solidFill>
                  <a:schemeClr val="bg1"/>
                </a:solidFill>
                <a:latin typeface="Palatino"/>
              </a:rPr>
              <a:t>Behold, I would exhort you that when ye shall read these things, if it be wisdom in God that ye should read them, that ye would remember how merciful the Lord hath been unto the children of men, from the creation of Adam even down until the time that ye shall receive these things, and ponder it in your hearts.</a:t>
            </a:r>
            <a:endParaRPr lang="en-US" dirty="0">
              <a:solidFill>
                <a:schemeClr val="bg1"/>
              </a:solidFill>
            </a:endParaRPr>
          </a:p>
        </p:txBody>
      </p:sp>
      <p:sp>
        <p:nvSpPr>
          <p:cNvPr id="9" name="Rectángulo 8">
            <a:extLst>
              <a:ext uri="{FF2B5EF4-FFF2-40B4-BE49-F238E27FC236}">
                <a16:creationId xmlns:a16="http://schemas.microsoft.com/office/drawing/2014/main" id="{617EDF12-ADA0-4C2D-942B-B4A95498D89A}"/>
              </a:ext>
            </a:extLst>
          </p:cNvPr>
          <p:cNvSpPr/>
          <p:nvPr/>
        </p:nvSpPr>
        <p:spPr>
          <a:xfrm>
            <a:off x="1046917" y="5759807"/>
            <a:ext cx="960782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similar idea did Nephi and Moroni want readers of the Book of Mormon to notice?</a:t>
            </a:r>
          </a:p>
        </p:txBody>
      </p:sp>
    </p:spTree>
    <p:extLst>
      <p:ext uri="{BB962C8B-B14F-4D97-AF65-F5344CB8AC3E}">
        <p14:creationId xmlns:p14="http://schemas.microsoft.com/office/powerpoint/2010/main" val="330612228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10" grpId="0" animBg="1"/>
      <p:bldP spid="2" grpId="0"/>
      <p:bldP spid="4"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BF6FA708-78C5-4CCA-A0FB-7556A67CFFED}"/>
              </a:ext>
            </a:extLst>
          </p:cNvPr>
          <p:cNvSpPr/>
          <p:nvPr/>
        </p:nvSpPr>
        <p:spPr>
          <a:xfrm>
            <a:off x="848136" y="1290793"/>
            <a:ext cx="9793357" cy="2031324"/>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5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6</a:t>
            </a:r>
          </a:p>
        </p:txBody>
      </p:sp>
      <p:sp>
        <p:nvSpPr>
          <p:cNvPr id="2" name="Rectángulo 1">
            <a:extLst>
              <a:ext uri="{FF2B5EF4-FFF2-40B4-BE49-F238E27FC236}">
                <a16:creationId xmlns:a16="http://schemas.microsoft.com/office/drawing/2014/main" id="{DF3EB3E7-05B0-479F-9C1A-8973F94BBBA2}"/>
              </a:ext>
            </a:extLst>
          </p:cNvPr>
          <p:cNvSpPr/>
          <p:nvPr/>
        </p:nvSpPr>
        <p:spPr>
          <a:xfrm>
            <a:off x="848138" y="790016"/>
            <a:ext cx="7076661" cy="369332"/>
          </a:xfrm>
          <a:prstGeom prst="rect">
            <a:avLst/>
          </a:prstGeom>
        </p:spPr>
        <p:txBody>
          <a:bodyPr wrap="square">
            <a:spAutoFit/>
          </a:bodyPr>
          <a:lstStyle/>
          <a:p>
            <a:pPr algn="just"/>
            <a:r>
              <a:rPr lang="en-US" dirty="0">
                <a:solidFill>
                  <a:srgbClr val="C00000"/>
                </a:solidFill>
                <a:effectLst>
                  <a:outerShdw blurRad="38100" dist="38100" dir="2700000" algn="tl">
                    <a:srgbClr val="000000">
                      <a:alpha val="43137"/>
                    </a:srgbClr>
                  </a:outerShdw>
                </a:effectLst>
              </a:rPr>
              <a:t>Elder David A. Bednar of the Quorum of the Twelve Apostles:</a:t>
            </a:r>
          </a:p>
        </p:txBody>
      </p:sp>
      <p:sp>
        <p:nvSpPr>
          <p:cNvPr id="4" name="Rectángulo 3">
            <a:extLst>
              <a:ext uri="{FF2B5EF4-FFF2-40B4-BE49-F238E27FC236}">
                <a16:creationId xmlns:a16="http://schemas.microsoft.com/office/drawing/2014/main" id="{D62EA486-CC01-4162-85EF-5F82B51165D7}"/>
              </a:ext>
            </a:extLst>
          </p:cNvPr>
          <p:cNvSpPr/>
          <p:nvPr/>
        </p:nvSpPr>
        <p:spPr>
          <a:xfrm>
            <a:off x="848138" y="1290793"/>
            <a:ext cx="9793358" cy="2031325"/>
          </a:xfrm>
          <a:prstGeom prst="rect">
            <a:avLst/>
          </a:prstGeom>
        </p:spPr>
        <p:txBody>
          <a:bodyPr wrap="square">
            <a:spAutoFit/>
          </a:bodyPr>
          <a:lstStyle/>
          <a:p>
            <a:pPr algn="just"/>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Lord’s tender mercies are the very personal and individualized blessings, strength, protection, assurances, guidance, loving-kindnesses, consolation, support, and spiritual gifts which we receive from and because of and through the Lord Jesus Christ. . . . “. . . The Lord’s tender mercies do not occur randomly or merely by coincidence. Faithfulness and obedience enable us to receive these important gifts and, frequently, the Lord’s timing helps us to recognize them. “We should not underestimate or overlook the power of the Lord’s tender mercies” (“The Tender Mercies of the Lord,” Ensign or Liahona, May 2005, 99–100).</a:t>
            </a:r>
          </a:p>
        </p:txBody>
      </p:sp>
      <p:sp>
        <p:nvSpPr>
          <p:cNvPr id="5" name="Rectángulo 4">
            <a:extLst>
              <a:ext uri="{FF2B5EF4-FFF2-40B4-BE49-F238E27FC236}">
                <a16:creationId xmlns:a16="http://schemas.microsoft.com/office/drawing/2014/main" id="{F2164524-520D-4CAF-A995-CF3B77D4C43B}"/>
              </a:ext>
            </a:extLst>
          </p:cNvPr>
          <p:cNvSpPr/>
          <p:nvPr/>
        </p:nvSpPr>
        <p:spPr>
          <a:xfrm>
            <a:off x="848137" y="3535883"/>
            <a:ext cx="804407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Elder Bednar explain the phrase “tender mercies of the Lord”?</a:t>
            </a:r>
          </a:p>
        </p:txBody>
      </p:sp>
      <p:sp>
        <p:nvSpPr>
          <p:cNvPr id="6" name="Rectángulo 5">
            <a:extLst>
              <a:ext uri="{FF2B5EF4-FFF2-40B4-BE49-F238E27FC236}">
                <a16:creationId xmlns:a16="http://schemas.microsoft.com/office/drawing/2014/main" id="{95AFF3D9-2D50-4346-823A-0163828B05A7}"/>
              </a:ext>
            </a:extLst>
          </p:cNvPr>
          <p:cNvSpPr/>
          <p:nvPr/>
        </p:nvSpPr>
        <p:spPr>
          <a:xfrm>
            <a:off x="848136" y="3905215"/>
            <a:ext cx="979335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examples of the Lord’s tender mercies have you seen extended to you or someone you know?</a:t>
            </a:r>
          </a:p>
        </p:txBody>
      </p:sp>
    </p:spTree>
    <p:extLst>
      <p:ext uri="{BB962C8B-B14F-4D97-AF65-F5344CB8AC3E}">
        <p14:creationId xmlns:p14="http://schemas.microsoft.com/office/powerpoint/2010/main" val="15606194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3"/>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5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6</a:t>
            </a:r>
          </a:p>
        </p:txBody>
      </p:sp>
      <p:pic>
        <p:nvPicPr>
          <p:cNvPr id="8" name="Elementos multimedia en línea 7" title="The Tender Mercies of the Lord">
            <a:hlinkClick r:id="" action="ppaction://media"/>
            <a:extLst>
              <a:ext uri="{FF2B5EF4-FFF2-40B4-BE49-F238E27FC236}">
                <a16:creationId xmlns:a16="http://schemas.microsoft.com/office/drawing/2014/main" id="{096CF886-2BCB-4AFE-BAE8-221E4D565122}"/>
              </a:ext>
            </a:extLst>
          </p:cNvPr>
          <p:cNvPicPr>
            <a:picLocks noRot="1" noChangeAspect="1"/>
          </p:cNvPicPr>
          <p:nvPr>
            <a:videoFile r:link="rId1"/>
          </p:nvPr>
        </p:nvPicPr>
        <p:blipFill>
          <a:blip r:embed="rId3"/>
          <a:stretch>
            <a:fillRect/>
          </a:stretch>
        </p:blipFill>
        <p:spPr>
          <a:xfrm>
            <a:off x="1483682" y="1296307"/>
            <a:ext cx="8403772" cy="47271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9855543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5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6</a:t>
            </a:r>
          </a:p>
        </p:txBody>
      </p:sp>
      <p:sp>
        <p:nvSpPr>
          <p:cNvPr id="4" name="Rectángulo 3">
            <a:extLst>
              <a:ext uri="{FF2B5EF4-FFF2-40B4-BE49-F238E27FC236}">
                <a16:creationId xmlns:a16="http://schemas.microsoft.com/office/drawing/2014/main" id="{F603ABC2-0C74-4AD8-B4F6-D0D9CD422555}"/>
              </a:ext>
            </a:extLst>
          </p:cNvPr>
          <p:cNvSpPr/>
          <p:nvPr/>
        </p:nvSpPr>
        <p:spPr>
          <a:xfrm>
            <a:off x="4293263" y="2413337"/>
            <a:ext cx="3605474" cy="1015663"/>
          </a:xfrm>
          <a:prstGeom prst="rect">
            <a:avLst/>
          </a:prstGeom>
        </p:spPr>
        <p:txBody>
          <a:bodyPr wrap="none">
            <a:spAutoFit/>
          </a:bodyPr>
          <a:lstStyle/>
          <a:p>
            <a:r>
              <a:rPr lang="en-US" sz="6000" dirty="0">
                <a:solidFill>
                  <a:schemeClr val="accent1"/>
                </a:solidFill>
                <a:latin typeface="Algerian" panose="04020705040A02060702" pitchFamily="82" charset="0"/>
              </a:rPr>
              <a:t>1 Nephi 1</a:t>
            </a:r>
          </a:p>
        </p:txBody>
      </p:sp>
    </p:spTree>
    <p:extLst>
      <p:ext uri="{BB962C8B-B14F-4D97-AF65-F5344CB8AC3E}">
        <p14:creationId xmlns:p14="http://schemas.microsoft.com/office/powerpoint/2010/main" val="2744076915"/>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5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6</a:t>
            </a:r>
          </a:p>
        </p:txBody>
      </p:sp>
      <p:sp>
        <p:nvSpPr>
          <p:cNvPr id="2" name="Rectángulo 1">
            <a:extLst>
              <a:ext uri="{FF2B5EF4-FFF2-40B4-BE49-F238E27FC236}">
                <a16:creationId xmlns:a16="http://schemas.microsoft.com/office/drawing/2014/main" id="{22239497-DCA7-4713-AF81-5F94B311CEE1}"/>
              </a:ext>
            </a:extLst>
          </p:cNvPr>
          <p:cNvSpPr/>
          <p:nvPr/>
        </p:nvSpPr>
        <p:spPr>
          <a:xfrm>
            <a:off x="1046921" y="739926"/>
            <a:ext cx="16209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1:1-3</a:t>
            </a:r>
          </a:p>
        </p:txBody>
      </p:sp>
      <p:sp>
        <p:nvSpPr>
          <p:cNvPr id="4" name="Rectángulo 3">
            <a:extLst>
              <a:ext uri="{FF2B5EF4-FFF2-40B4-BE49-F238E27FC236}">
                <a16:creationId xmlns:a16="http://schemas.microsoft.com/office/drawing/2014/main" id="{1B442050-D432-4F00-8ABB-E26F84395AAC}"/>
              </a:ext>
            </a:extLst>
          </p:cNvPr>
          <p:cNvSpPr/>
          <p:nvPr/>
        </p:nvSpPr>
        <p:spPr>
          <a:xfrm>
            <a:off x="2279089" y="3013501"/>
            <a:ext cx="7633821" cy="830997"/>
          </a:xfrm>
          <a:prstGeom prst="rect">
            <a:avLst/>
          </a:prstGeom>
        </p:spPr>
        <p:txBody>
          <a:bodyPr wrap="none">
            <a:spAutoFit/>
          </a:bodyPr>
          <a:lstStyle/>
          <a:p>
            <a:r>
              <a:rPr lang="en-US" sz="4800" dirty="0">
                <a:solidFill>
                  <a:srgbClr val="C00000"/>
                </a:solidFill>
                <a:latin typeface="Algerian" panose="04020705040A02060702" pitchFamily="82" charset="0"/>
              </a:rPr>
              <a:t>Nephi begins his record</a:t>
            </a:r>
          </a:p>
        </p:txBody>
      </p:sp>
    </p:spTree>
    <p:extLst>
      <p:ext uri="{BB962C8B-B14F-4D97-AF65-F5344CB8AC3E}">
        <p14:creationId xmlns:p14="http://schemas.microsoft.com/office/powerpoint/2010/main" val="11787616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3808B94B-879F-4B47-AE00-72EE657091E2}"/>
              </a:ext>
            </a:extLst>
          </p:cNvPr>
          <p:cNvSpPr/>
          <p:nvPr/>
        </p:nvSpPr>
        <p:spPr>
          <a:xfrm>
            <a:off x="1046921" y="3790837"/>
            <a:ext cx="805732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reasons did Nephi give for making a record of his experiences?</a:t>
            </a:r>
          </a:p>
        </p:txBody>
      </p:sp>
      <p:sp>
        <p:nvSpPr>
          <p:cNvPr id="8" name="Rectángulo 7">
            <a:extLst>
              <a:ext uri="{FF2B5EF4-FFF2-40B4-BE49-F238E27FC236}">
                <a16:creationId xmlns:a16="http://schemas.microsoft.com/office/drawing/2014/main" id="{95DCFD05-1DAC-488A-999A-26B06CC174D0}"/>
              </a:ext>
            </a:extLst>
          </p:cNvPr>
          <p:cNvSpPr/>
          <p:nvPr/>
        </p:nvSpPr>
        <p:spPr>
          <a:xfrm>
            <a:off x="960780" y="739924"/>
            <a:ext cx="1721946" cy="9033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C33C8D95-C1B9-485A-9D5E-58F3850A2EE6}"/>
              </a:ext>
            </a:extLst>
          </p:cNvPr>
          <p:cNvSpPr/>
          <p:nvPr/>
        </p:nvSpPr>
        <p:spPr>
          <a:xfrm>
            <a:off x="960780" y="1109257"/>
            <a:ext cx="9793357" cy="258532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5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6</a:t>
            </a:r>
          </a:p>
        </p:txBody>
      </p:sp>
      <p:sp>
        <p:nvSpPr>
          <p:cNvPr id="2" name="Rectángulo 1">
            <a:extLst>
              <a:ext uri="{FF2B5EF4-FFF2-40B4-BE49-F238E27FC236}">
                <a16:creationId xmlns:a16="http://schemas.microsoft.com/office/drawing/2014/main" id="{16D8F45E-DC20-40F2-BEBD-A64752F512BF}"/>
              </a:ext>
            </a:extLst>
          </p:cNvPr>
          <p:cNvSpPr/>
          <p:nvPr/>
        </p:nvSpPr>
        <p:spPr>
          <a:xfrm>
            <a:off x="1046921" y="739926"/>
            <a:ext cx="172194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1:1-3 </a:t>
            </a:r>
          </a:p>
        </p:txBody>
      </p:sp>
      <p:sp>
        <p:nvSpPr>
          <p:cNvPr id="4" name="Rectángulo 3">
            <a:extLst>
              <a:ext uri="{FF2B5EF4-FFF2-40B4-BE49-F238E27FC236}">
                <a16:creationId xmlns:a16="http://schemas.microsoft.com/office/drawing/2014/main" id="{23D27B6A-5A3E-4D77-92EE-5B1CA9C12227}"/>
              </a:ext>
            </a:extLst>
          </p:cNvPr>
          <p:cNvSpPr/>
          <p:nvPr/>
        </p:nvSpPr>
        <p:spPr>
          <a:xfrm>
            <a:off x="1046921" y="1109258"/>
            <a:ext cx="9621079" cy="2585323"/>
          </a:xfrm>
          <a:prstGeom prst="rect">
            <a:avLst/>
          </a:prstGeom>
        </p:spPr>
        <p:txBody>
          <a:bodyPr wrap="square">
            <a:spAutoFit/>
          </a:bodyPr>
          <a:lstStyle/>
          <a:p>
            <a:pPr algn="just" fontAlgn="base"/>
            <a:r>
              <a:rPr lang="en-US" b="1" dirty="0">
                <a:solidFill>
                  <a:schemeClr val="bg1"/>
                </a:solidFill>
                <a:latin typeface="Palatino"/>
              </a:rPr>
              <a:t>1 </a:t>
            </a:r>
            <a:r>
              <a:rPr lang="en-US" dirty="0">
                <a:solidFill>
                  <a:schemeClr val="bg1"/>
                </a:solidFill>
                <a:latin typeface="Palatino"/>
              </a:rPr>
              <a:t>I, Nephi, having been born of goodly parents, therefore I was taught somewhat in all the learning of my father; and having seen many afflictions in the course of my days, nevertheless, having been highly favored of the Lord in all my days; yea, having had a great knowledge of the goodness and the mysteries of God, therefore I make a record of my proceedings in my days.</a:t>
            </a:r>
          </a:p>
          <a:p>
            <a:pPr algn="just" fontAlgn="base"/>
            <a:r>
              <a:rPr lang="en-US" b="1" dirty="0">
                <a:solidFill>
                  <a:schemeClr val="bg1"/>
                </a:solidFill>
                <a:latin typeface="Palatino"/>
              </a:rPr>
              <a:t>2 </a:t>
            </a:r>
            <a:r>
              <a:rPr lang="en-US" dirty="0">
                <a:solidFill>
                  <a:schemeClr val="bg1"/>
                </a:solidFill>
                <a:latin typeface="Palatino"/>
              </a:rPr>
              <a:t>Yea, I make a record in the language of my father, which consists of the learning of the Jews and the language of the Egyptians.</a:t>
            </a:r>
          </a:p>
          <a:p>
            <a:pPr algn="just" fontAlgn="base"/>
            <a:r>
              <a:rPr lang="en-US" b="1" dirty="0">
                <a:solidFill>
                  <a:schemeClr val="bg1"/>
                </a:solidFill>
                <a:latin typeface="Palatino"/>
              </a:rPr>
              <a:t>3 </a:t>
            </a:r>
            <a:r>
              <a:rPr lang="en-US" dirty="0">
                <a:solidFill>
                  <a:schemeClr val="bg1"/>
                </a:solidFill>
                <a:latin typeface="Palatino"/>
              </a:rPr>
              <a:t>And I know that the record which I make is true; and I make it with mine own hand; and I make it according to my knowledge.</a:t>
            </a:r>
            <a:endParaRPr lang="en-US" b="0" i="0" dirty="0">
              <a:solidFill>
                <a:schemeClr val="bg1"/>
              </a:solidFill>
              <a:effectLst/>
              <a:latin typeface="Palatino"/>
            </a:endParaRPr>
          </a:p>
        </p:txBody>
      </p:sp>
      <p:sp>
        <p:nvSpPr>
          <p:cNvPr id="6" name="Rectángulo 5">
            <a:extLst>
              <a:ext uri="{FF2B5EF4-FFF2-40B4-BE49-F238E27FC236}">
                <a16:creationId xmlns:a16="http://schemas.microsoft.com/office/drawing/2014/main" id="{D08E22EA-F038-4661-A76D-A64BF0DD10A0}"/>
              </a:ext>
            </a:extLst>
          </p:cNvPr>
          <p:cNvSpPr/>
          <p:nvPr/>
        </p:nvSpPr>
        <p:spPr>
          <a:xfrm>
            <a:off x="1046920" y="4256425"/>
            <a:ext cx="96210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Nephi felt he was “highly favored of the Lord” even though he had experienced “many afflictions”?</a:t>
            </a:r>
          </a:p>
        </p:txBody>
      </p:sp>
    </p:spTree>
    <p:extLst>
      <p:ext uri="{BB962C8B-B14F-4D97-AF65-F5344CB8AC3E}">
        <p14:creationId xmlns:p14="http://schemas.microsoft.com/office/powerpoint/2010/main" val="1959121382"/>
      </p:ext>
    </p:extLst>
  </p:cSld>
  <p:clrMapOvr>
    <a:masterClrMapping/>
  </p:clrMapOvr>
  <mc:AlternateContent xmlns:mc="http://schemas.openxmlformats.org/markup-compatibility/2006">
    <mc:Choice xmlns:p14="http://schemas.microsoft.com/office/powerpoint/2010/main" Requires="p14">
      <p:transition spd="slow" p14:dur="3000">
        <p14:shred pattern="rectangle"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5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6</a:t>
            </a:r>
          </a:p>
        </p:txBody>
      </p:sp>
      <p:sp>
        <p:nvSpPr>
          <p:cNvPr id="2" name="Rectángulo 1">
            <a:extLst>
              <a:ext uri="{FF2B5EF4-FFF2-40B4-BE49-F238E27FC236}">
                <a16:creationId xmlns:a16="http://schemas.microsoft.com/office/drawing/2014/main" id="{DB9B27D9-68B8-4E20-B7FF-B1FAB1BEB278}"/>
              </a:ext>
            </a:extLst>
          </p:cNvPr>
          <p:cNvSpPr/>
          <p:nvPr/>
        </p:nvSpPr>
        <p:spPr>
          <a:xfrm>
            <a:off x="941805" y="743850"/>
            <a:ext cx="18004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1:4–20</a:t>
            </a:r>
          </a:p>
        </p:txBody>
      </p:sp>
      <p:sp>
        <p:nvSpPr>
          <p:cNvPr id="4" name="Rectángulo 3">
            <a:extLst>
              <a:ext uri="{FF2B5EF4-FFF2-40B4-BE49-F238E27FC236}">
                <a16:creationId xmlns:a16="http://schemas.microsoft.com/office/drawing/2014/main" id="{3A59D832-7329-4E29-BDD2-1791FD040F08}"/>
              </a:ext>
            </a:extLst>
          </p:cNvPr>
          <p:cNvSpPr/>
          <p:nvPr/>
        </p:nvSpPr>
        <p:spPr>
          <a:xfrm>
            <a:off x="2126974" y="2736502"/>
            <a:ext cx="7938052" cy="1384995"/>
          </a:xfrm>
          <a:prstGeom prst="rect">
            <a:avLst/>
          </a:prstGeom>
        </p:spPr>
        <p:txBody>
          <a:bodyPr wrap="square">
            <a:spAutoFit/>
          </a:bodyPr>
          <a:lstStyle/>
          <a:p>
            <a:pPr algn="ctr"/>
            <a:r>
              <a:rPr lang="en-US" sz="2800" dirty="0">
                <a:solidFill>
                  <a:srgbClr val="FF0000"/>
                </a:solidFill>
                <a:latin typeface="Algerian" panose="04020705040A02060702" pitchFamily="82" charset="0"/>
              </a:rPr>
              <a:t>“Lehi receives a vision and warns the people that Jerusalem will be destroyed”</a:t>
            </a:r>
          </a:p>
        </p:txBody>
      </p:sp>
    </p:spTree>
    <p:extLst>
      <p:ext uri="{BB962C8B-B14F-4D97-AF65-F5344CB8AC3E}">
        <p14:creationId xmlns:p14="http://schemas.microsoft.com/office/powerpoint/2010/main" val="172579035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2D171D19-D151-425E-A8B8-D80A1B186018}"/>
              </a:ext>
            </a:extLst>
          </p:cNvPr>
          <p:cNvSpPr/>
          <p:nvPr/>
        </p:nvSpPr>
        <p:spPr>
          <a:xfrm>
            <a:off x="846354" y="1846106"/>
            <a:ext cx="1428596" cy="66131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A1CC7553-25DD-414B-A81C-0486E3E35680}"/>
              </a:ext>
            </a:extLst>
          </p:cNvPr>
          <p:cNvSpPr/>
          <p:nvPr/>
        </p:nvSpPr>
        <p:spPr>
          <a:xfrm>
            <a:off x="846354" y="2222496"/>
            <a:ext cx="9793357" cy="128124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5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6</a:t>
            </a:r>
          </a:p>
        </p:txBody>
      </p:sp>
      <p:sp>
        <p:nvSpPr>
          <p:cNvPr id="2" name="Rectángulo 1">
            <a:extLst>
              <a:ext uri="{FF2B5EF4-FFF2-40B4-BE49-F238E27FC236}">
                <a16:creationId xmlns:a16="http://schemas.microsoft.com/office/drawing/2014/main" id="{A6A44101-17F7-417C-99D7-48DFBAA9FEAC}"/>
              </a:ext>
            </a:extLst>
          </p:cNvPr>
          <p:cNvSpPr/>
          <p:nvPr/>
        </p:nvSpPr>
        <p:spPr>
          <a:xfrm>
            <a:off x="846355" y="928516"/>
            <a:ext cx="541045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did your parents warn you of the danger?</a:t>
            </a:r>
          </a:p>
        </p:txBody>
      </p:sp>
      <p:sp>
        <p:nvSpPr>
          <p:cNvPr id="4" name="Rectángulo 3">
            <a:extLst>
              <a:ext uri="{FF2B5EF4-FFF2-40B4-BE49-F238E27FC236}">
                <a16:creationId xmlns:a16="http://schemas.microsoft.com/office/drawing/2014/main" id="{947E5D53-CFC2-45A7-BEE7-7C134E187EA1}"/>
              </a:ext>
            </a:extLst>
          </p:cNvPr>
          <p:cNvSpPr/>
          <p:nvPr/>
        </p:nvSpPr>
        <p:spPr>
          <a:xfrm>
            <a:off x="846354" y="1409556"/>
            <a:ext cx="674714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does Heavenly Father warn His children?</a:t>
            </a:r>
          </a:p>
        </p:txBody>
      </p:sp>
      <p:sp>
        <p:nvSpPr>
          <p:cNvPr id="5" name="Rectángulo 4">
            <a:extLst>
              <a:ext uri="{FF2B5EF4-FFF2-40B4-BE49-F238E27FC236}">
                <a16:creationId xmlns:a16="http://schemas.microsoft.com/office/drawing/2014/main" id="{C9D0E5E6-7249-4B6C-B525-D887D83923FA}"/>
              </a:ext>
            </a:extLst>
          </p:cNvPr>
          <p:cNvSpPr/>
          <p:nvPr/>
        </p:nvSpPr>
        <p:spPr>
          <a:xfrm>
            <a:off x="846354" y="1883682"/>
            <a:ext cx="142859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1:4</a:t>
            </a:r>
          </a:p>
        </p:txBody>
      </p:sp>
      <p:sp>
        <p:nvSpPr>
          <p:cNvPr id="6" name="Rectángulo 5">
            <a:extLst>
              <a:ext uri="{FF2B5EF4-FFF2-40B4-BE49-F238E27FC236}">
                <a16:creationId xmlns:a16="http://schemas.microsoft.com/office/drawing/2014/main" id="{5B711367-EADA-4395-A156-B661482862F0}"/>
              </a:ext>
            </a:extLst>
          </p:cNvPr>
          <p:cNvSpPr/>
          <p:nvPr/>
        </p:nvSpPr>
        <p:spPr>
          <a:xfrm>
            <a:off x="846354" y="2228671"/>
            <a:ext cx="9781889"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For it came to pass in the commencement of the first year of the reign of Zedekiah, king of Judah, (my father, Lehi, having dwelt at Jerusalem in all his days); and in that same year there came many prophets, prophesying unto the people that they must repent, or the great city Jerusalem must be destroyed.</a:t>
            </a:r>
          </a:p>
        </p:txBody>
      </p:sp>
    </p:spTree>
    <p:extLst>
      <p:ext uri="{BB962C8B-B14F-4D97-AF65-F5344CB8AC3E}">
        <p14:creationId xmlns:p14="http://schemas.microsoft.com/office/powerpoint/2010/main" val="150960563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14EFAE13-0DEE-4D17-A437-57755906BDC1}"/>
              </a:ext>
            </a:extLst>
          </p:cNvPr>
          <p:cNvSpPr/>
          <p:nvPr/>
        </p:nvSpPr>
        <p:spPr>
          <a:xfrm>
            <a:off x="960780" y="754868"/>
            <a:ext cx="1860986" cy="66131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esquinas redondeadas 4">
            <a:extLst>
              <a:ext uri="{FF2B5EF4-FFF2-40B4-BE49-F238E27FC236}">
                <a16:creationId xmlns:a16="http://schemas.microsoft.com/office/drawing/2014/main" id="{A87DBC97-5307-413A-A597-6F88986F8ABE}"/>
              </a:ext>
            </a:extLst>
          </p:cNvPr>
          <p:cNvSpPr/>
          <p:nvPr/>
        </p:nvSpPr>
        <p:spPr>
          <a:xfrm>
            <a:off x="960780" y="1109257"/>
            <a:ext cx="9793357" cy="5016758"/>
          </a:xfrm>
          <a:prstGeom prst="roundRect">
            <a:avLst>
              <a:gd name="adj" fmla="val 715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5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6</a:t>
            </a:r>
          </a:p>
        </p:txBody>
      </p:sp>
      <p:sp>
        <p:nvSpPr>
          <p:cNvPr id="2" name="Rectángulo 1">
            <a:extLst>
              <a:ext uri="{FF2B5EF4-FFF2-40B4-BE49-F238E27FC236}">
                <a16:creationId xmlns:a16="http://schemas.microsoft.com/office/drawing/2014/main" id="{55199B30-D2D1-4812-AC84-145821BF92E8}"/>
              </a:ext>
            </a:extLst>
          </p:cNvPr>
          <p:cNvSpPr/>
          <p:nvPr/>
        </p:nvSpPr>
        <p:spPr>
          <a:xfrm>
            <a:off x="1072569" y="743850"/>
            <a:ext cx="174919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1:5-13</a:t>
            </a:r>
          </a:p>
        </p:txBody>
      </p:sp>
      <p:sp>
        <p:nvSpPr>
          <p:cNvPr id="4" name="Rectángulo 3">
            <a:extLst>
              <a:ext uri="{FF2B5EF4-FFF2-40B4-BE49-F238E27FC236}">
                <a16:creationId xmlns:a16="http://schemas.microsoft.com/office/drawing/2014/main" id="{F7FF5728-1EDD-4833-A3E4-37F9EE23EDC5}"/>
              </a:ext>
            </a:extLst>
          </p:cNvPr>
          <p:cNvSpPr/>
          <p:nvPr/>
        </p:nvSpPr>
        <p:spPr>
          <a:xfrm>
            <a:off x="1046921" y="1097392"/>
            <a:ext cx="9462909" cy="501675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Wherefore it came to pass that my father, Lehi, as he went forth prayed unto the Lord, yea, even with all his heart, in behalf of his people.</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it came to pass as he prayed unto the Lord, there came a pillar of fire and dwelt upon a rock before him; and he saw and heard much; and because of the things which he saw and heard he did quake and tremble exceedingly.</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it came to pass that he returned to his own house at Jerusalem; and he cast himself upon his bed, being overcome with the Spirit and the things which he had seen.</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And being thus overcome with the Spirit, he was carried away in a vision, even that he saw the heavens open, and he thought he saw God sitting upon his throne, surrounded with numberless concourses of angels in the attitude of singing and praising their God.</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And it came to pass that he saw One descending out of the midst of heaven, and he beheld that his luster was above that of the sun at noon-day.</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And he also saw twelve others following him, and their brightness did exceed that of the stars in the firmament.</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And they came down and went forth upon the face of the earth; and the first came and stood before my father, and gave unto him a book, and bade him that he should read.</a:t>
            </a:r>
          </a:p>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And it came to pass that as he read, he was filled with the Spirit of the Lord.</a:t>
            </a:r>
          </a:p>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And he read, saying: Wo, wo, unto Jerusalem, for I have seen thine abominations! Yea, and many things did my father read concerning Jerusalem—that it should be destroyed, and the inhabitants thereof; many should perish by the sword, and many should be carried away captive into Babylon.</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12019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D3A08C58-186F-4B99-9F1C-01343F09F6EC}"/>
              </a:ext>
            </a:extLst>
          </p:cNvPr>
          <p:cNvSpPr/>
          <p:nvPr/>
        </p:nvSpPr>
        <p:spPr>
          <a:xfrm>
            <a:off x="743090" y="2025903"/>
            <a:ext cx="1992852" cy="66131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2B3D217A-4825-44B6-857C-9547930A9326}"/>
              </a:ext>
            </a:extLst>
          </p:cNvPr>
          <p:cNvSpPr/>
          <p:nvPr/>
        </p:nvSpPr>
        <p:spPr>
          <a:xfrm>
            <a:off x="743090" y="2375371"/>
            <a:ext cx="9793357" cy="2308324"/>
          </a:xfrm>
          <a:prstGeom prst="roundRect">
            <a:avLst>
              <a:gd name="adj" fmla="val 12054"/>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5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6</a:t>
            </a:r>
          </a:p>
        </p:txBody>
      </p:sp>
      <p:sp>
        <p:nvSpPr>
          <p:cNvPr id="2" name="Rectángulo 1">
            <a:extLst>
              <a:ext uri="{FF2B5EF4-FFF2-40B4-BE49-F238E27FC236}">
                <a16:creationId xmlns:a16="http://schemas.microsoft.com/office/drawing/2014/main" id="{EFDEE933-9136-4E2B-95FD-32E1DCCA7582}"/>
              </a:ext>
            </a:extLst>
          </p:cNvPr>
          <p:cNvSpPr/>
          <p:nvPr/>
        </p:nvSpPr>
        <p:spPr>
          <a:xfrm>
            <a:off x="755373" y="790016"/>
            <a:ext cx="873318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feel if you saw in vision that your city would be destroyed?</a:t>
            </a:r>
          </a:p>
        </p:txBody>
      </p:sp>
      <p:sp>
        <p:nvSpPr>
          <p:cNvPr id="4" name="Rectángulo 3">
            <a:extLst>
              <a:ext uri="{FF2B5EF4-FFF2-40B4-BE49-F238E27FC236}">
                <a16:creationId xmlns:a16="http://schemas.microsoft.com/office/drawing/2014/main" id="{2D3E891F-4E2E-4CF4-919C-737D130B4447}"/>
              </a:ext>
            </a:extLst>
          </p:cNvPr>
          <p:cNvSpPr/>
          <p:nvPr/>
        </p:nvSpPr>
        <p:spPr>
          <a:xfrm>
            <a:off x="755373" y="1398027"/>
            <a:ext cx="608371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was Lehi’s response to the things he had seen?</a:t>
            </a:r>
          </a:p>
        </p:txBody>
      </p:sp>
      <p:sp>
        <p:nvSpPr>
          <p:cNvPr id="5" name="Rectángulo 4">
            <a:extLst>
              <a:ext uri="{FF2B5EF4-FFF2-40B4-BE49-F238E27FC236}">
                <a16:creationId xmlns:a16="http://schemas.microsoft.com/office/drawing/2014/main" id="{97E5E1AF-8B4F-4D90-BC1B-E9CBD8AA1A36}"/>
              </a:ext>
            </a:extLst>
          </p:cNvPr>
          <p:cNvSpPr/>
          <p:nvPr/>
        </p:nvSpPr>
        <p:spPr>
          <a:xfrm>
            <a:off x="755373" y="2006038"/>
            <a:ext cx="19928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1:14–15 </a:t>
            </a:r>
          </a:p>
        </p:txBody>
      </p:sp>
      <p:sp>
        <p:nvSpPr>
          <p:cNvPr id="6" name="Rectángulo 5">
            <a:extLst>
              <a:ext uri="{FF2B5EF4-FFF2-40B4-BE49-F238E27FC236}">
                <a16:creationId xmlns:a16="http://schemas.microsoft.com/office/drawing/2014/main" id="{76DC79A4-2377-4592-864B-302A05AED949}"/>
              </a:ext>
            </a:extLst>
          </p:cNvPr>
          <p:cNvSpPr/>
          <p:nvPr/>
        </p:nvSpPr>
        <p:spPr>
          <a:xfrm>
            <a:off x="761997" y="2375370"/>
            <a:ext cx="9826489"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it came to pass that when my father had read and seen many great and marvelous things, he did exclaim many things unto the Lord; such as: Great and marvelous are thy works, O Lord God Almighty! Thy throne is high in the heavens, and thy power, and goodness, and mercy are over all the inhabitants of the earth; and, because thou art merciful, thou wilt not suffer those who come unto thee that they shall perish!</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after this manner was the language of my father in the praising of his God; for his soul did rejoice, and his whole heart was filled, because of the things which he had seen, yea, which the Lord had shown unto him.</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4E4260AE-A9EE-4CB1-A753-A1A9BFB3FBC9}"/>
              </a:ext>
            </a:extLst>
          </p:cNvPr>
          <p:cNvSpPr/>
          <p:nvPr/>
        </p:nvSpPr>
        <p:spPr>
          <a:xfrm>
            <a:off x="761996" y="4683694"/>
            <a:ext cx="900485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been able to praise God, even during difficult times in your life?</a:t>
            </a:r>
          </a:p>
        </p:txBody>
      </p:sp>
      <p:sp>
        <p:nvSpPr>
          <p:cNvPr id="8" name="Rectángulo 7">
            <a:extLst>
              <a:ext uri="{FF2B5EF4-FFF2-40B4-BE49-F238E27FC236}">
                <a16:creationId xmlns:a16="http://schemas.microsoft.com/office/drawing/2014/main" id="{AD5961F7-AC12-48A9-B8D1-BE7E9C8A3280}"/>
              </a:ext>
            </a:extLst>
          </p:cNvPr>
          <p:cNvSpPr/>
          <p:nvPr/>
        </p:nvSpPr>
        <p:spPr>
          <a:xfrm>
            <a:off x="743090" y="5090642"/>
            <a:ext cx="98453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blessings of recognizing the “goodness and mercy” of the Lord during difficult times?</a:t>
            </a:r>
          </a:p>
        </p:txBody>
      </p:sp>
    </p:spTree>
    <p:extLst>
      <p:ext uri="{BB962C8B-B14F-4D97-AF65-F5344CB8AC3E}">
        <p14:creationId xmlns:p14="http://schemas.microsoft.com/office/powerpoint/2010/main" val="36705584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D2EF69E-F1F8-43C0-B247-5957D1A2AFAE}"/>
              </a:ext>
            </a:extLst>
          </p:cNvPr>
          <p:cNvSpPr/>
          <p:nvPr/>
        </p:nvSpPr>
        <p:spPr>
          <a:xfrm>
            <a:off x="954153" y="731006"/>
            <a:ext cx="1941556" cy="66131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99B8F0E6-7BEB-48FF-B6FF-33B973C0CAAC}"/>
              </a:ext>
            </a:extLst>
          </p:cNvPr>
          <p:cNvSpPr/>
          <p:nvPr/>
        </p:nvSpPr>
        <p:spPr>
          <a:xfrm>
            <a:off x="954154" y="1081698"/>
            <a:ext cx="9793357" cy="209358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5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6</a:t>
            </a:r>
          </a:p>
        </p:txBody>
      </p:sp>
      <p:sp>
        <p:nvSpPr>
          <p:cNvPr id="2" name="Rectángulo 1">
            <a:extLst>
              <a:ext uri="{FF2B5EF4-FFF2-40B4-BE49-F238E27FC236}">
                <a16:creationId xmlns:a16="http://schemas.microsoft.com/office/drawing/2014/main" id="{2EE3BBAE-7241-44BE-A6C0-7FC4D83F320C}"/>
              </a:ext>
            </a:extLst>
          </p:cNvPr>
          <p:cNvSpPr/>
          <p:nvPr/>
        </p:nvSpPr>
        <p:spPr>
          <a:xfrm>
            <a:off x="1046921" y="743850"/>
            <a:ext cx="19415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1:19-20.</a:t>
            </a:r>
          </a:p>
        </p:txBody>
      </p:sp>
      <p:sp>
        <p:nvSpPr>
          <p:cNvPr id="4" name="Rectángulo 3">
            <a:extLst>
              <a:ext uri="{FF2B5EF4-FFF2-40B4-BE49-F238E27FC236}">
                <a16:creationId xmlns:a16="http://schemas.microsoft.com/office/drawing/2014/main" id="{1FDAFDEE-F4B6-4733-837C-1D06A1BB5DBB}"/>
              </a:ext>
            </a:extLst>
          </p:cNvPr>
          <p:cNvSpPr/>
          <p:nvPr/>
        </p:nvSpPr>
        <p:spPr>
          <a:xfrm>
            <a:off x="1046920" y="3359951"/>
            <a:ext cx="259718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Lehi teach?</a:t>
            </a:r>
          </a:p>
        </p:txBody>
      </p:sp>
      <p:sp>
        <p:nvSpPr>
          <p:cNvPr id="5" name="Rectángulo 4">
            <a:extLst>
              <a:ext uri="{FF2B5EF4-FFF2-40B4-BE49-F238E27FC236}">
                <a16:creationId xmlns:a16="http://schemas.microsoft.com/office/drawing/2014/main" id="{246FF872-05CC-4998-ABF7-27C590558612}"/>
              </a:ext>
            </a:extLst>
          </p:cNvPr>
          <p:cNvSpPr/>
          <p:nvPr/>
        </p:nvSpPr>
        <p:spPr>
          <a:xfrm>
            <a:off x="1046920" y="1113182"/>
            <a:ext cx="9607827" cy="206210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And it came to pass that the Jews did mock him because of the things which he testified of them; for he truly testified of their wickedness and their abominations; and he testified that the things which he saw and heard, and also the things which he read in the book, manifested plainly of the coming of a Messiah, and also the redemption of the world.</a:t>
            </a:r>
          </a:p>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And when the Jews heard these things they were angry with him; yea, even as with the prophets of old, whom they had cast out, and stoned, and slain; and they also sought his life, that they might take it away. But behold, I, Nephi, will show unto you that the tender mercies of the Lord are over all those whom he hath chosen, because of their faith, to make them mighty even unto the power of deliverance.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F72D3BFE-A92D-44E7-A903-84E02A21D6DA}"/>
              </a:ext>
            </a:extLst>
          </p:cNvPr>
          <p:cNvSpPr/>
          <p:nvPr/>
        </p:nvSpPr>
        <p:spPr>
          <a:xfrm>
            <a:off x="1046920" y="3737130"/>
            <a:ext cx="568937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the people respond to Lehi’s teachings?</a:t>
            </a:r>
          </a:p>
        </p:txBody>
      </p:sp>
      <p:sp>
        <p:nvSpPr>
          <p:cNvPr id="7" name="Rectángulo 6">
            <a:extLst>
              <a:ext uri="{FF2B5EF4-FFF2-40B4-BE49-F238E27FC236}">
                <a16:creationId xmlns:a16="http://schemas.microsoft.com/office/drawing/2014/main" id="{38A70AB4-5AFD-4739-B840-A2D9F671C648}"/>
              </a:ext>
            </a:extLst>
          </p:cNvPr>
          <p:cNvSpPr/>
          <p:nvPr/>
        </p:nvSpPr>
        <p:spPr>
          <a:xfrm>
            <a:off x="1046920" y="4087822"/>
            <a:ext cx="883920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some people in our day reject messages from the Lord’s prophets?</a:t>
            </a:r>
          </a:p>
        </p:txBody>
      </p:sp>
      <p:sp>
        <p:nvSpPr>
          <p:cNvPr id="8" name="Rectángulo 7">
            <a:extLst>
              <a:ext uri="{FF2B5EF4-FFF2-40B4-BE49-F238E27FC236}">
                <a16:creationId xmlns:a16="http://schemas.microsoft.com/office/drawing/2014/main" id="{DA18C44F-B2D8-49E1-9EA3-FF9878C7FC24}"/>
              </a:ext>
            </a:extLst>
          </p:cNvPr>
          <p:cNvSpPr/>
          <p:nvPr/>
        </p:nvSpPr>
        <p:spPr>
          <a:xfrm>
            <a:off x="1046920" y="4483641"/>
            <a:ext cx="897172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been blessed or protected because you followed the prophet?</a:t>
            </a:r>
          </a:p>
        </p:txBody>
      </p:sp>
    </p:spTree>
    <p:extLst>
      <p:ext uri="{BB962C8B-B14F-4D97-AF65-F5344CB8AC3E}">
        <p14:creationId xmlns:p14="http://schemas.microsoft.com/office/powerpoint/2010/main" val="84687876"/>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427</Words>
  <Application>Microsoft Office PowerPoint</Application>
  <PresentationFormat>Panorámica</PresentationFormat>
  <Paragraphs>67</Paragraphs>
  <Slides>13</Slides>
  <Notes>0</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Algerian</vt:lpstr>
      <vt:lpstr>Arial</vt:lpstr>
      <vt:lpstr>Calibri</vt:lpstr>
      <vt:lpstr>Century Gothic</vt:lpstr>
      <vt:lpstr>Ink Free</vt:lpstr>
      <vt:lpstr>Microsoft New Tai Lue</vt:lpstr>
      <vt:lpstr>Palatino</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5967</cp:revision>
  <dcterms:created xsi:type="dcterms:W3CDTF">2018-08-29T04:26:39Z</dcterms:created>
  <dcterms:modified xsi:type="dcterms:W3CDTF">2019-12-04T03:44:10Z</dcterms:modified>
</cp:coreProperties>
</file>