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560" r:id="rId3"/>
    <p:sldId id="561" r:id="rId4"/>
    <p:sldId id="562" r:id="rId5"/>
    <p:sldId id="563" r:id="rId6"/>
    <p:sldId id="564" r:id="rId7"/>
    <p:sldId id="565" r:id="rId8"/>
    <p:sldId id="566" r:id="rId9"/>
    <p:sldId id="567" r:id="rId10"/>
    <p:sldId id="568" r:id="rId11"/>
    <p:sldId id="569" r:id="rId12"/>
    <p:sldId id="5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7159"/>
    <a:srgbClr val="FF6600"/>
    <a:srgbClr val="D8C0D3"/>
    <a:srgbClr val="CC0000"/>
    <a:srgbClr val="6372DF"/>
    <a:srgbClr val="4D6F0F"/>
    <a:srgbClr val="FFCCFF"/>
    <a:srgbClr val="B9DF63"/>
    <a:srgbClr val="D6E51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9" autoAdjust="0"/>
    <p:restoredTop sz="94660"/>
  </p:normalViewPr>
  <p:slideViewPr>
    <p:cSldViewPr snapToGrid="0">
      <p:cViewPr varScale="1">
        <p:scale>
          <a:sx n="60" d="100"/>
          <a:sy n="60" d="100"/>
        </p:scale>
        <p:origin x="90" y="3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3/4/2020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7910D11F-628B-454A-B6F8-B5549020A3D9}"/>
              </a:ext>
            </a:extLst>
          </p:cNvPr>
          <p:cNvSpPr txBox="1"/>
          <p:nvPr/>
        </p:nvSpPr>
        <p:spPr>
          <a:xfrm>
            <a:off x="1868559" y="2967335"/>
            <a:ext cx="4540833" cy="923330"/>
          </a:xfrm>
          <a:prstGeom prst="rect">
            <a:avLst/>
          </a:prstGeom>
          <a:noFill/>
        </p:spPr>
        <p:txBody>
          <a:bodyPr wrap="square" rtlCol="0">
            <a:spAutoFit/>
          </a:bodyPr>
          <a:lstStyle/>
          <a:p>
            <a:pPr algn="ctr"/>
            <a:r>
              <a:rPr lang="en-US" sz="5400" b="1" dirty="0">
                <a:solidFill>
                  <a:schemeClr val="tx1">
                    <a:lumMod val="50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SEMINARY</a:t>
            </a:r>
          </a:p>
        </p:txBody>
      </p:sp>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1"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grpId="0" nodeType="withEffect">
                                  <p:stCondLst>
                                    <p:cond delay="0"/>
                                  </p:stCondLst>
                                  <p:childTnLst>
                                    <p:animMotion origin="layout" path="M -3.125E-6 0 L 0.09896 -0.04005 C 0.11953 -0.04907 0.15052 -0.05394 0.18308 -0.05394 C 0.21993 -0.05394 0.24961 -0.04907 0.27019 -0.04005 L 0.36927 0 " pathEditMode="relative" rAng="0" ptsTypes="AAAAA">
                                      <p:cBhvr>
                                        <p:cTn id="6" dur="2000" fill="hold"/>
                                        <p:tgtEl>
                                          <p:spTgt spid="11"/>
                                        </p:tgtEl>
                                        <p:attrNameLst>
                                          <p:attrName>ppt_x</p:attrName>
                                          <p:attrName>ppt_y</p:attrName>
                                        </p:attrNameLst>
                                      </p:cBhvr>
                                      <p:rCtr x="18464" y="-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8ED9E0B-03B2-4E38-9E89-07C1CF407B1A}"/>
              </a:ext>
            </a:extLst>
          </p:cNvPr>
          <p:cNvSpPr/>
          <p:nvPr/>
        </p:nvSpPr>
        <p:spPr>
          <a:xfrm>
            <a:off x="1322296" y="1113182"/>
            <a:ext cx="1639721" cy="58159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diagonales cortadas 7">
            <a:extLst>
              <a:ext uri="{FF2B5EF4-FFF2-40B4-BE49-F238E27FC236}">
                <a16:creationId xmlns:a16="http://schemas.microsoft.com/office/drawing/2014/main" id="{A0F3F66D-E5F0-44FF-BA00-02D58CC8F14C}"/>
              </a:ext>
            </a:extLst>
          </p:cNvPr>
          <p:cNvSpPr/>
          <p:nvPr/>
        </p:nvSpPr>
        <p:spPr>
          <a:xfrm>
            <a:off x="1322296" y="1482514"/>
            <a:ext cx="9281536" cy="969496"/>
          </a:xfrm>
          <a:prstGeom prst="snip2DiagRect">
            <a:avLst>
              <a:gd name="adj1" fmla="val 0"/>
              <a:gd name="adj2" fmla="val 640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57</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6648235F-D4E3-4137-949D-D7D7A5CF5693}"/>
              </a:ext>
            </a:extLst>
          </p:cNvPr>
          <p:cNvSpPr/>
          <p:nvPr/>
        </p:nvSpPr>
        <p:spPr>
          <a:xfrm>
            <a:off x="1322296" y="1113182"/>
            <a:ext cx="15584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9:18.</a:t>
            </a:r>
          </a:p>
        </p:txBody>
      </p:sp>
      <p:sp>
        <p:nvSpPr>
          <p:cNvPr id="4" name="Rectángulo 3">
            <a:extLst>
              <a:ext uri="{FF2B5EF4-FFF2-40B4-BE49-F238E27FC236}">
                <a16:creationId xmlns:a16="http://schemas.microsoft.com/office/drawing/2014/main" id="{1BB62429-2A31-4A45-A2DE-691043712F83}"/>
              </a:ext>
            </a:extLst>
          </p:cNvPr>
          <p:cNvSpPr/>
          <p:nvPr/>
        </p:nvSpPr>
        <p:spPr>
          <a:xfrm>
            <a:off x="1322296" y="1482514"/>
            <a:ext cx="9281536"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God did hear our cries and did answer our prayers; and we did go forth in his might; yea, we did go forth against the Lamanites, and in one day and a night we did slay three thousand and forty-three; we did slay them even until we had driven them out of our land.</a:t>
            </a:r>
          </a:p>
        </p:txBody>
      </p:sp>
      <p:sp>
        <p:nvSpPr>
          <p:cNvPr id="5" name="Rectángulo 4">
            <a:extLst>
              <a:ext uri="{FF2B5EF4-FFF2-40B4-BE49-F238E27FC236}">
                <a16:creationId xmlns:a16="http://schemas.microsoft.com/office/drawing/2014/main" id="{F2CF13D0-A315-43A6-8ECC-1432D8895CFF}"/>
              </a:ext>
            </a:extLst>
          </p:cNvPr>
          <p:cNvSpPr/>
          <p:nvPr/>
        </p:nvSpPr>
        <p:spPr>
          <a:xfrm>
            <a:off x="1322296" y="2671771"/>
            <a:ext cx="719606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experienced the truth expressed in these lines?</a:t>
            </a:r>
          </a:p>
        </p:txBody>
      </p:sp>
      <p:sp>
        <p:nvSpPr>
          <p:cNvPr id="6" name="Rectángulo 5">
            <a:extLst>
              <a:ext uri="{FF2B5EF4-FFF2-40B4-BE49-F238E27FC236}">
                <a16:creationId xmlns:a16="http://schemas.microsoft.com/office/drawing/2014/main" id="{AEFA1DE3-55B4-48C5-91C1-F85ADE772C58}"/>
              </a:ext>
            </a:extLst>
          </p:cNvPr>
          <p:cNvSpPr/>
          <p:nvPr/>
        </p:nvSpPr>
        <p:spPr>
          <a:xfrm>
            <a:off x="2799347" y="3429000"/>
            <a:ext cx="6593305" cy="646331"/>
          </a:xfrm>
          <a:prstGeom prst="rect">
            <a:avLst/>
          </a:prstGeom>
        </p:spPr>
        <p:txBody>
          <a:bodyPr wrap="square">
            <a:spAutoFit/>
          </a:bodyPr>
          <a:lstStyle/>
          <a:p>
            <a:pPr algn="ctr"/>
            <a:r>
              <a:rPr lang="en-US"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Taking offense, holding on to anger, and refusing to forgive can affect generations.</a:t>
            </a:r>
          </a:p>
        </p:txBody>
      </p:sp>
    </p:spTree>
    <p:extLst>
      <p:ext uri="{BB962C8B-B14F-4D97-AF65-F5344CB8AC3E}">
        <p14:creationId xmlns:p14="http://schemas.microsoft.com/office/powerpoint/2010/main" val="33122792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B58CE06-5CB1-4030-A03C-DB5C14EBF940}"/>
              </a:ext>
            </a:extLst>
          </p:cNvPr>
          <p:cNvSpPr/>
          <p:nvPr/>
        </p:nvSpPr>
        <p:spPr>
          <a:xfrm>
            <a:off x="838373" y="1113182"/>
            <a:ext cx="2095445" cy="58159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diagonales cortadas 4">
            <a:extLst>
              <a:ext uri="{FF2B5EF4-FFF2-40B4-BE49-F238E27FC236}">
                <a16:creationId xmlns:a16="http://schemas.microsoft.com/office/drawing/2014/main" id="{89E7BC81-E504-4B01-8602-F0D9123F63A3}"/>
              </a:ext>
            </a:extLst>
          </p:cNvPr>
          <p:cNvSpPr/>
          <p:nvPr/>
        </p:nvSpPr>
        <p:spPr>
          <a:xfrm>
            <a:off x="838373" y="1490902"/>
            <a:ext cx="10006090" cy="5000427"/>
          </a:xfrm>
          <a:prstGeom prst="snip2DiagRect">
            <a:avLst>
              <a:gd name="adj1" fmla="val 0"/>
              <a:gd name="adj2" fmla="val 640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57</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F011090A-8111-473F-9733-BCE59A2F177F}"/>
              </a:ext>
            </a:extLst>
          </p:cNvPr>
          <p:cNvSpPr/>
          <p:nvPr/>
        </p:nvSpPr>
        <p:spPr>
          <a:xfrm>
            <a:off x="838373" y="1490902"/>
            <a:ext cx="9833811" cy="4832092"/>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10 </a:t>
            </a:r>
            <a:r>
              <a:rPr lang="en-US" sz="1400" dirty="0">
                <a:solidFill>
                  <a:schemeClr val="bg1"/>
                </a:solidFill>
                <a:latin typeface="Arial" panose="020B0604020202020204" pitchFamily="34" charset="0"/>
                <a:cs typeface="Arial" panose="020B0604020202020204" pitchFamily="34" charset="0"/>
              </a:rPr>
              <a:t>And it came to pass that we did go up to battle against the Lamanites; and I, even I, in my old age, did go up to battle against the Lamanites. And it came to pass that we did go up in the strength of the Lord to battle.</a:t>
            </a:r>
          </a:p>
          <a:p>
            <a:pPr algn="just" fontAlgn="base"/>
            <a:r>
              <a:rPr lang="en-US" sz="1400" b="1" dirty="0">
                <a:solidFill>
                  <a:schemeClr val="bg1"/>
                </a:solidFill>
                <a:latin typeface="Arial" panose="020B0604020202020204" pitchFamily="34" charset="0"/>
                <a:cs typeface="Arial" panose="020B0604020202020204" pitchFamily="34" charset="0"/>
              </a:rPr>
              <a:t>11 </a:t>
            </a:r>
            <a:r>
              <a:rPr lang="en-US" sz="1400" dirty="0">
                <a:solidFill>
                  <a:schemeClr val="bg1"/>
                </a:solidFill>
                <a:latin typeface="Arial" panose="020B0604020202020204" pitchFamily="34" charset="0"/>
                <a:cs typeface="Arial" panose="020B0604020202020204" pitchFamily="34" charset="0"/>
              </a:rPr>
              <a:t>Now, the Lamanites knew nothing concerning the Lord, nor the strength of the Lord, therefore they depended upon their own strength. Yet they were a strong people, as to the strength of men.</a:t>
            </a:r>
          </a:p>
          <a:p>
            <a:pPr algn="just" fontAlgn="base"/>
            <a:r>
              <a:rPr lang="en-US" sz="1400" b="1" dirty="0">
                <a:solidFill>
                  <a:schemeClr val="bg1"/>
                </a:solidFill>
                <a:latin typeface="Arial" panose="020B0604020202020204" pitchFamily="34" charset="0"/>
                <a:cs typeface="Arial" panose="020B0604020202020204" pitchFamily="34" charset="0"/>
              </a:rPr>
              <a:t>12 </a:t>
            </a:r>
            <a:r>
              <a:rPr lang="en-US" sz="1400" dirty="0">
                <a:solidFill>
                  <a:schemeClr val="bg1"/>
                </a:solidFill>
                <a:latin typeface="Arial" panose="020B0604020202020204" pitchFamily="34" charset="0"/>
                <a:cs typeface="Arial" panose="020B0604020202020204" pitchFamily="34" charset="0"/>
              </a:rPr>
              <a:t>They were a wild, and ferocious, and a blood-thirsty people, believing in the tradition of their fathers, which is this—Believing that they were driven out of the land of Jerusalem because of the iniquities of their fathers, and that they were wronged in the wilderness by their brethren, and they were also wronged while crossing the sea;</a:t>
            </a:r>
          </a:p>
          <a:p>
            <a:pPr algn="just" fontAlgn="base"/>
            <a:r>
              <a:rPr lang="en-US" sz="1400" b="1" dirty="0">
                <a:solidFill>
                  <a:schemeClr val="bg1"/>
                </a:solidFill>
                <a:latin typeface="Arial" panose="020B0604020202020204" pitchFamily="34" charset="0"/>
                <a:cs typeface="Arial" panose="020B0604020202020204" pitchFamily="34" charset="0"/>
              </a:rPr>
              <a:t>13 </a:t>
            </a:r>
            <a:r>
              <a:rPr lang="en-US" sz="1400" dirty="0">
                <a:solidFill>
                  <a:schemeClr val="bg1"/>
                </a:solidFill>
                <a:latin typeface="Arial" panose="020B0604020202020204" pitchFamily="34" charset="0"/>
                <a:cs typeface="Arial" panose="020B0604020202020204" pitchFamily="34" charset="0"/>
              </a:rPr>
              <a:t>And again, that they were wronged while in the land of their first inheritance, after they had crossed the sea, and all this because that Nephi was more faithful in keeping the commandments of the Lord—therefore he was favored of the Lord, for the Lord heard his prayers and answered them, and he took the lead of their journey in the wilderness.</a:t>
            </a:r>
          </a:p>
          <a:p>
            <a:pPr algn="just" fontAlgn="base"/>
            <a:r>
              <a:rPr lang="en-US" sz="1400" b="1" dirty="0">
                <a:solidFill>
                  <a:schemeClr val="bg1"/>
                </a:solidFill>
                <a:latin typeface="Arial" panose="020B0604020202020204" pitchFamily="34" charset="0"/>
                <a:cs typeface="Arial" panose="020B0604020202020204" pitchFamily="34" charset="0"/>
              </a:rPr>
              <a:t>14 </a:t>
            </a:r>
            <a:r>
              <a:rPr lang="en-US" sz="1400" dirty="0">
                <a:solidFill>
                  <a:schemeClr val="bg1"/>
                </a:solidFill>
                <a:latin typeface="Arial" panose="020B0604020202020204" pitchFamily="34" charset="0"/>
                <a:cs typeface="Arial" panose="020B0604020202020204" pitchFamily="34" charset="0"/>
              </a:rPr>
              <a:t>And his brethren were wroth with him because they understood not the dealings of the Lord; they were also wroth with him upon the waters because they hardened their hearts against the Lord.</a:t>
            </a:r>
          </a:p>
          <a:p>
            <a:pPr algn="just" fontAlgn="base"/>
            <a:r>
              <a:rPr lang="en-US" sz="1400" b="1" dirty="0">
                <a:solidFill>
                  <a:schemeClr val="bg1"/>
                </a:solidFill>
                <a:latin typeface="Arial" panose="020B0604020202020204" pitchFamily="34" charset="0"/>
                <a:cs typeface="Arial" panose="020B0604020202020204" pitchFamily="34" charset="0"/>
              </a:rPr>
              <a:t>15 </a:t>
            </a:r>
            <a:r>
              <a:rPr lang="en-US" sz="1400" dirty="0">
                <a:solidFill>
                  <a:schemeClr val="bg1"/>
                </a:solidFill>
                <a:latin typeface="Arial" panose="020B0604020202020204" pitchFamily="34" charset="0"/>
                <a:cs typeface="Arial" panose="020B0604020202020204" pitchFamily="34" charset="0"/>
              </a:rPr>
              <a:t>And again, they were wroth with him when they had arrived in the promised land, because they said that he had taken the ruling of the people out of their hands; and they sought to kill him.</a:t>
            </a:r>
          </a:p>
          <a:p>
            <a:pPr algn="just" fontAlgn="base"/>
            <a:r>
              <a:rPr lang="en-US" sz="1400" b="1" dirty="0">
                <a:solidFill>
                  <a:schemeClr val="bg1"/>
                </a:solidFill>
                <a:latin typeface="Arial" panose="020B0604020202020204" pitchFamily="34" charset="0"/>
                <a:cs typeface="Arial" panose="020B0604020202020204" pitchFamily="34" charset="0"/>
              </a:rPr>
              <a:t>16 </a:t>
            </a:r>
            <a:r>
              <a:rPr lang="en-US" sz="1400" dirty="0">
                <a:solidFill>
                  <a:schemeClr val="bg1"/>
                </a:solidFill>
                <a:latin typeface="Arial" panose="020B0604020202020204" pitchFamily="34" charset="0"/>
                <a:cs typeface="Arial" panose="020B0604020202020204" pitchFamily="34" charset="0"/>
              </a:rPr>
              <a:t>And again, they were wroth with him because he departed into the wilderness as the Lord had commanded him, and took the records which were engraven on the plates of brass, for they said that he robbed them.</a:t>
            </a:r>
          </a:p>
          <a:p>
            <a:pPr algn="just" fontAlgn="base"/>
            <a:r>
              <a:rPr lang="en-US" sz="1400" b="1" dirty="0">
                <a:solidFill>
                  <a:schemeClr val="bg1"/>
                </a:solidFill>
                <a:latin typeface="Arial" panose="020B0604020202020204" pitchFamily="34" charset="0"/>
                <a:cs typeface="Arial" panose="020B0604020202020204" pitchFamily="34" charset="0"/>
              </a:rPr>
              <a:t>17 </a:t>
            </a:r>
            <a:r>
              <a:rPr lang="en-US" sz="1400" dirty="0">
                <a:solidFill>
                  <a:schemeClr val="bg1"/>
                </a:solidFill>
                <a:latin typeface="Arial" panose="020B0604020202020204" pitchFamily="34" charset="0"/>
                <a:cs typeface="Arial" panose="020B0604020202020204" pitchFamily="34" charset="0"/>
              </a:rPr>
              <a:t>And thus they have taught their children that they should hate them, and that they should murder them, and that they should rob and plunder them, and do all they could to destroy them; therefore they have an eternal hatred towards the children of Nephi.</a:t>
            </a:r>
          </a:p>
          <a:p>
            <a:pPr algn="just" fontAlgn="base"/>
            <a:r>
              <a:rPr lang="en-US" sz="1400" b="1" dirty="0">
                <a:solidFill>
                  <a:schemeClr val="bg1"/>
                </a:solidFill>
                <a:latin typeface="Arial" panose="020B0604020202020204" pitchFamily="34" charset="0"/>
                <a:cs typeface="Arial" panose="020B0604020202020204" pitchFamily="34" charset="0"/>
              </a:rPr>
              <a:t>18 </a:t>
            </a:r>
            <a:r>
              <a:rPr lang="en-US" sz="1400" dirty="0">
                <a:solidFill>
                  <a:schemeClr val="bg1"/>
                </a:solidFill>
                <a:latin typeface="Arial" panose="020B0604020202020204" pitchFamily="34" charset="0"/>
                <a:cs typeface="Arial" panose="020B0604020202020204" pitchFamily="34" charset="0"/>
              </a:rPr>
              <a:t>For this very cause has king Laman, by his cunning, and lying craftiness, and his fair promises, deceived me, that I have brought this my people up into this land, that they may destroy them; yea, and we have suffered these many years in the land.</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1187FC84-7970-468A-BE30-8C1EB517F90B}"/>
              </a:ext>
            </a:extLst>
          </p:cNvPr>
          <p:cNvSpPr/>
          <p:nvPr/>
        </p:nvSpPr>
        <p:spPr>
          <a:xfrm>
            <a:off x="838373" y="1121570"/>
            <a:ext cx="20954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10:12-18. </a:t>
            </a:r>
          </a:p>
        </p:txBody>
      </p:sp>
    </p:spTree>
    <p:extLst>
      <p:ext uri="{BB962C8B-B14F-4D97-AF65-F5344CB8AC3E}">
        <p14:creationId xmlns:p14="http://schemas.microsoft.com/office/powerpoint/2010/main" val="176830952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B2696B8-D10E-4362-9CFF-96F1AED26EFB}"/>
              </a:ext>
            </a:extLst>
          </p:cNvPr>
          <p:cNvSpPr/>
          <p:nvPr/>
        </p:nvSpPr>
        <p:spPr>
          <a:xfrm>
            <a:off x="1010652" y="2301842"/>
            <a:ext cx="825261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a person’s anger affect his or her family, now and in the future?</a:t>
            </a:r>
          </a:p>
        </p:txBody>
      </p:sp>
      <p:sp>
        <p:nvSpPr>
          <p:cNvPr id="10" name="Rectángulo: esquinas diagonales cortadas 9">
            <a:extLst>
              <a:ext uri="{FF2B5EF4-FFF2-40B4-BE49-F238E27FC236}">
                <a16:creationId xmlns:a16="http://schemas.microsoft.com/office/drawing/2014/main" id="{ADADA8FB-312D-439F-99C1-E9D9B072F5FE}"/>
              </a:ext>
            </a:extLst>
          </p:cNvPr>
          <p:cNvSpPr/>
          <p:nvPr/>
        </p:nvSpPr>
        <p:spPr>
          <a:xfrm>
            <a:off x="834190" y="2977407"/>
            <a:ext cx="10042356" cy="2027678"/>
          </a:xfrm>
          <a:prstGeom prst="snip2Diag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57</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81FB7BF1-BF8C-4121-887F-D8CEFA42C3EF}"/>
              </a:ext>
            </a:extLst>
          </p:cNvPr>
          <p:cNvSpPr/>
          <p:nvPr/>
        </p:nvSpPr>
        <p:spPr>
          <a:xfrm>
            <a:off x="1010652" y="1389330"/>
            <a:ext cx="664143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did the Lamanites hate the Nephites so intensely?</a:t>
            </a:r>
          </a:p>
        </p:txBody>
      </p:sp>
      <p:sp>
        <p:nvSpPr>
          <p:cNvPr id="4" name="Rectángulo 3">
            <a:extLst>
              <a:ext uri="{FF2B5EF4-FFF2-40B4-BE49-F238E27FC236}">
                <a16:creationId xmlns:a16="http://schemas.microsoft.com/office/drawing/2014/main" id="{09CF98CF-5095-468C-8912-13B0533590CE}"/>
              </a:ext>
            </a:extLst>
          </p:cNvPr>
          <p:cNvSpPr/>
          <p:nvPr/>
        </p:nvSpPr>
        <p:spPr>
          <a:xfrm>
            <a:off x="1010653" y="1835160"/>
            <a:ext cx="664143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Whom does it hurt when we are angry or refuse to forgive?</a:t>
            </a:r>
          </a:p>
        </p:txBody>
      </p:sp>
      <p:sp>
        <p:nvSpPr>
          <p:cNvPr id="6" name="Rectángulo 5">
            <a:extLst>
              <a:ext uri="{FF2B5EF4-FFF2-40B4-BE49-F238E27FC236}">
                <a16:creationId xmlns:a16="http://schemas.microsoft.com/office/drawing/2014/main" id="{B93AA743-4466-41B1-99CF-0103585707ED}"/>
              </a:ext>
            </a:extLst>
          </p:cNvPr>
          <p:cNvSpPr/>
          <p:nvPr/>
        </p:nvSpPr>
        <p:spPr>
          <a:xfrm>
            <a:off x="1010650" y="3335921"/>
            <a:ext cx="9865896" cy="1569660"/>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“If you feel you have been wronged—by anyone (a family member, a friend, another member of the Church, a Church leader, a business associate) or by anything (the death of a loved one, health problems, a financial reversal, abuse, addictions)—deal with the matter directly and with all the strength you have. . . . And, without delay, turn to the Lord. Exercise all of the faith you have in Him. Let Him share your burden. Allow His grace to lighten your load. . . . Never let an earthly circumstance disable you spiritually” (“Turn to the Lord,” Ensign or Liahona, May 2010, 80).</a:t>
            </a:r>
          </a:p>
        </p:txBody>
      </p:sp>
      <p:sp>
        <p:nvSpPr>
          <p:cNvPr id="7" name="Rectángulo 6">
            <a:extLst>
              <a:ext uri="{FF2B5EF4-FFF2-40B4-BE49-F238E27FC236}">
                <a16:creationId xmlns:a16="http://schemas.microsoft.com/office/drawing/2014/main" id="{C8C20998-B960-40E5-A204-06B39934A2F9}"/>
              </a:ext>
            </a:extLst>
          </p:cNvPr>
          <p:cNvSpPr/>
          <p:nvPr/>
        </p:nvSpPr>
        <p:spPr>
          <a:xfrm>
            <a:off x="1010651" y="2977407"/>
            <a:ext cx="4399474" cy="369332"/>
          </a:xfrm>
          <a:prstGeom prst="rect">
            <a:avLst/>
          </a:prstGeom>
        </p:spPr>
        <p:txBody>
          <a:bodyPr wrap="none">
            <a:spAutoFit/>
          </a:bodyPr>
          <a:lstStyle/>
          <a:p>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Donald L. Hallstrom of the Seventy:</a:t>
            </a:r>
          </a:p>
        </p:txBody>
      </p:sp>
      <p:sp>
        <p:nvSpPr>
          <p:cNvPr id="8" name="Rectángulo 7">
            <a:extLst>
              <a:ext uri="{FF2B5EF4-FFF2-40B4-BE49-F238E27FC236}">
                <a16:creationId xmlns:a16="http://schemas.microsoft.com/office/drawing/2014/main" id="{37D4A2C1-9EE2-4273-905E-4D30EB2EEFCC}"/>
              </a:ext>
            </a:extLst>
          </p:cNvPr>
          <p:cNvSpPr/>
          <p:nvPr/>
        </p:nvSpPr>
        <p:spPr>
          <a:xfrm>
            <a:off x="1010651" y="5081583"/>
            <a:ext cx="925629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Do you have any feelings of being wronged or feelings of anger toward someone?</a:t>
            </a:r>
          </a:p>
        </p:txBody>
      </p:sp>
      <p:sp>
        <p:nvSpPr>
          <p:cNvPr id="9" name="Rectángulo 8">
            <a:extLst>
              <a:ext uri="{FF2B5EF4-FFF2-40B4-BE49-F238E27FC236}">
                <a16:creationId xmlns:a16="http://schemas.microsoft.com/office/drawing/2014/main" id="{275DC33B-735A-48B7-9BDE-8A33B7B840FD}"/>
              </a:ext>
            </a:extLst>
          </p:cNvPr>
          <p:cNvSpPr/>
          <p:nvPr/>
        </p:nvSpPr>
        <p:spPr>
          <a:xfrm>
            <a:off x="1010650" y="5527413"/>
            <a:ext cx="986589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To whom can you go for help in your efforts to forgive? How can you avoid feelings of offense and anger in the future?</a:t>
            </a:r>
          </a:p>
        </p:txBody>
      </p:sp>
    </p:spTree>
    <p:extLst>
      <p:ext uri="{BB962C8B-B14F-4D97-AF65-F5344CB8AC3E}">
        <p14:creationId xmlns:p14="http://schemas.microsoft.com/office/powerpoint/2010/main" val="191583127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vertical)">
                                      <p:cBhvr>
                                        <p:cTn id="22" dur="500"/>
                                        <p:tgtEl>
                                          <p:spTgt spid="10"/>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vertical)">
                                      <p:cBhvr>
                                        <p:cTn id="25" dur="500"/>
                                        <p:tgtEl>
                                          <p:spTgt spid="6"/>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800" decel="100000"/>
                                        <p:tgtEl>
                                          <p:spTgt spid="8"/>
                                        </p:tgtEl>
                                      </p:cBhvr>
                                    </p:animEffect>
                                    <p:anim calcmode="lin" valueType="num">
                                      <p:cBhvr>
                                        <p:cTn id="34" dur="800" decel="100000" fill="hold"/>
                                        <p:tgtEl>
                                          <p:spTgt spid="8"/>
                                        </p:tgtEl>
                                        <p:attrNameLst>
                                          <p:attrName>style.rotation</p:attrName>
                                        </p:attrNameLst>
                                      </p:cBhvr>
                                      <p:tavLst>
                                        <p:tav tm="0">
                                          <p:val>
                                            <p:fltVal val="-90"/>
                                          </p:val>
                                        </p:tav>
                                        <p:tav tm="100000">
                                          <p:val>
                                            <p:fltVal val="0"/>
                                          </p:val>
                                        </p:tav>
                                      </p:tavLst>
                                    </p:anim>
                                    <p:anim calcmode="lin" valueType="num">
                                      <p:cBhvr>
                                        <p:cTn id="35" dur="800" decel="100000" fill="hold"/>
                                        <p:tgtEl>
                                          <p:spTgt spid="8"/>
                                        </p:tgtEl>
                                        <p:attrNameLst>
                                          <p:attrName>ppt_x</p:attrName>
                                        </p:attrNameLst>
                                      </p:cBhvr>
                                      <p:tavLst>
                                        <p:tav tm="0">
                                          <p:val>
                                            <p:strVal val="#ppt_x+0.4"/>
                                          </p:val>
                                        </p:tav>
                                        <p:tav tm="100000">
                                          <p:val>
                                            <p:strVal val="#ppt_x-0.05"/>
                                          </p:val>
                                        </p:tav>
                                      </p:tavLst>
                                    </p:anim>
                                    <p:anim calcmode="lin" valueType="num">
                                      <p:cBhvr>
                                        <p:cTn id="36" dur="800" decel="100000" fill="hold"/>
                                        <p:tgtEl>
                                          <p:spTgt spid="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linds(horizont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4"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57</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EEC606B5-8979-4C6F-83F9-3F7CAA13E02E}"/>
              </a:ext>
            </a:extLst>
          </p:cNvPr>
          <p:cNvSpPr/>
          <p:nvPr/>
        </p:nvSpPr>
        <p:spPr>
          <a:xfrm>
            <a:off x="3636833" y="2921168"/>
            <a:ext cx="4918334" cy="1015663"/>
          </a:xfrm>
          <a:prstGeom prst="rect">
            <a:avLst/>
          </a:prstGeom>
        </p:spPr>
        <p:txBody>
          <a:bodyPr wrap="none">
            <a:spAutoFit/>
          </a:bodyPr>
          <a:lstStyle/>
          <a:p>
            <a:r>
              <a:rPr lang="en-US" sz="6000" dirty="0">
                <a:solidFill>
                  <a:srgbClr val="C00000"/>
                </a:solidFill>
                <a:latin typeface="Algerian" panose="04020705040A02060702" pitchFamily="82" charset="0"/>
              </a:rPr>
              <a:t>Mosiah 9–10</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57</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91B97F62-5FE3-4228-ABBD-7A47CBA81076}"/>
              </a:ext>
            </a:extLst>
          </p:cNvPr>
          <p:cNvSpPr/>
          <p:nvPr/>
        </p:nvSpPr>
        <p:spPr>
          <a:xfrm>
            <a:off x="1248570" y="928516"/>
            <a:ext cx="1710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9:1-13</a:t>
            </a:r>
          </a:p>
        </p:txBody>
      </p:sp>
      <p:sp>
        <p:nvSpPr>
          <p:cNvPr id="4" name="Rectángulo 3">
            <a:extLst>
              <a:ext uri="{FF2B5EF4-FFF2-40B4-BE49-F238E27FC236}">
                <a16:creationId xmlns:a16="http://schemas.microsoft.com/office/drawing/2014/main" id="{611888AA-1E75-44F1-B058-64C566C5B63A}"/>
              </a:ext>
            </a:extLst>
          </p:cNvPr>
          <p:cNvSpPr/>
          <p:nvPr/>
        </p:nvSpPr>
        <p:spPr>
          <a:xfrm>
            <a:off x="2237873" y="2551837"/>
            <a:ext cx="7716253" cy="1754326"/>
          </a:xfrm>
          <a:prstGeom prst="rect">
            <a:avLst/>
          </a:prstGeom>
        </p:spPr>
        <p:txBody>
          <a:bodyPr wrap="square">
            <a:spAutoFit/>
          </a:bodyPr>
          <a:lstStyle/>
          <a:p>
            <a:pPr algn="ctr"/>
            <a:r>
              <a:rPr lang="en-US" sz="3600" dirty="0">
                <a:solidFill>
                  <a:srgbClr val="FF6600"/>
                </a:solidFill>
                <a:latin typeface="Algerian" panose="04020705040A02060702" pitchFamily="82" charset="0"/>
              </a:rPr>
              <a:t>“Zeniff leads a group of Nephites to return to the land of Nephi”</a:t>
            </a:r>
          </a:p>
        </p:txBody>
      </p:sp>
    </p:spTree>
    <p:extLst>
      <p:ext uri="{BB962C8B-B14F-4D97-AF65-F5344CB8AC3E}">
        <p14:creationId xmlns:p14="http://schemas.microsoft.com/office/powerpoint/2010/main" val="1898364894"/>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DE3BBA6A-BB94-43E3-93B8-7CB34D5DAE92}"/>
              </a:ext>
            </a:extLst>
          </p:cNvPr>
          <p:cNvSpPr/>
          <p:nvPr/>
        </p:nvSpPr>
        <p:spPr>
          <a:xfrm>
            <a:off x="1271495" y="1407622"/>
            <a:ext cx="1639721" cy="58159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diagonales cortadas 7">
            <a:extLst>
              <a:ext uri="{FF2B5EF4-FFF2-40B4-BE49-F238E27FC236}">
                <a16:creationId xmlns:a16="http://schemas.microsoft.com/office/drawing/2014/main" id="{A8ADE277-43EA-466B-9BD2-E491EACCA0C5}"/>
              </a:ext>
            </a:extLst>
          </p:cNvPr>
          <p:cNvSpPr/>
          <p:nvPr/>
        </p:nvSpPr>
        <p:spPr>
          <a:xfrm>
            <a:off x="1271495" y="1776954"/>
            <a:ext cx="4512774" cy="2800767"/>
          </a:xfrm>
          <a:prstGeom prst="snip2DiagRect">
            <a:avLst>
              <a:gd name="adj1" fmla="val 0"/>
              <a:gd name="adj2" fmla="val 640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57</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07D994C1-810F-4FA2-9961-0D7FC6719E58}"/>
              </a:ext>
            </a:extLst>
          </p:cNvPr>
          <p:cNvSpPr/>
          <p:nvPr/>
        </p:nvSpPr>
        <p:spPr>
          <a:xfrm>
            <a:off x="1328732" y="1407622"/>
            <a:ext cx="15824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9:3-4</a:t>
            </a:r>
          </a:p>
        </p:txBody>
      </p:sp>
      <p:sp>
        <p:nvSpPr>
          <p:cNvPr id="4" name="Rectángulo 3">
            <a:extLst>
              <a:ext uri="{FF2B5EF4-FFF2-40B4-BE49-F238E27FC236}">
                <a16:creationId xmlns:a16="http://schemas.microsoft.com/office/drawing/2014/main" id="{3A21E621-3961-432E-96B4-C0E200DCBA9E}"/>
              </a:ext>
            </a:extLst>
          </p:cNvPr>
          <p:cNvSpPr/>
          <p:nvPr/>
        </p:nvSpPr>
        <p:spPr>
          <a:xfrm>
            <a:off x="1328732" y="1776954"/>
            <a:ext cx="4398300" cy="280076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yet, I being over-zealous to inherit the land of our fathers, collected as many as were desirous to go up to possess the land, and started again on our journey into the wilderness to go up to the land; but we were smitten with famine and sore afflictions; for we were slow to remember the Lord our God.</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Nevertheless, after many days’ wandering in the wilderness we pitched our tents in the place where our brethren were slain, which was near to the land of our fathers.</a:t>
            </a:r>
            <a:endParaRPr lang="en-US" sz="1600" b="0" i="0" dirty="0">
              <a:solidFill>
                <a:schemeClr val="bg1"/>
              </a:solidFill>
              <a:effectLst/>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B3341500-F7B5-4D45-887D-8AD0292F6E59}"/>
              </a:ext>
            </a:extLst>
          </p:cNvPr>
          <p:cNvPicPr>
            <a:picLocks noChangeAspect="1"/>
          </p:cNvPicPr>
          <p:nvPr/>
        </p:nvPicPr>
        <p:blipFill rotWithShape="1">
          <a:blip r:embed="rId2"/>
          <a:srcRect l="50922" t="26991" r="14210" b="16943"/>
          <a:stretch/>
        </p:blipFill>
        <p:spPr>
          <a:xfrm>
            <a:off x="6336632" y="1407622"/>
            <a:ext cx="4170947" cy="3770589"/>
          </a:xfrm>
          <a:prstGeom prst="rect">
            <a:avLst/>
          </a:prstGeom>
        </p:spPr>
      </p:pic>
      <p:sp>
        <p:nvSpPr>
          <p:cNvPr id="6" name="Rectángulo 5">
            <a:extLst>
              <a:ext uri="{FF2B5EF4-FFF2-40B4-BE49-F238E27FC236}">
                <a16:creationId xmlns:a16="http://schemas.microsoft.com/office/drawing/2014/main" id="{8B05C2AE-F260-40F5-A99B-C509BB63A988}"/>
              </a:ext>
            </a:extLst>
          </p:cNvPr>
          <p:cNvSpPr/>
          <p:nvPr/>
        </p:nvSpPr>
        <p:spPr>
          <a:xfrm>
            <a:off x="1328732" y="4719808"/>
            <a:ext cx="45127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be overzealous?</a:t>
            </a:r>
          </a:p>
        </p:txBody>
      </p:sp>
      <p:sp>
        <p:nvSpPr>
          <p:cNvPr id="7" name="Rectángulo 6">
            <a:extLst>
              <a:ext uri="{FF2B5EF4-FFF2-40B4-BE49-F238E27FC236}">
                <a16:creationId xmlns:a16="http://schemas.microsoft.com/office/drawing/2014/main" id="{FDBA450D-9546-4613-98A2-910FD5ADC1EC}"/>
              </a:ext>
            </a:extLst>
          </p:cNvPr>
          <p:cNvSpPr/>
          <p:nvPr/>
        </p:nvSpPr>
        <p:spPr>
          <a:xfrm>
            <a:off x="1328732" y="5296889"/>
            <a:ext cx="725379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be slow to remember the Lord?</a:t>
            </a:r>
          </a:p>
        </p:txBody>
      </p:sp>
    </p:spTree>
    <p:extLst>
      <p:ext uri="{BB962C8B-B14F-4D97-AF65-F5344CB8AC3E}">
        <p14:creationId xmlns:p14="http://schemas.microsoft.com/office/powerpoint/2010/main" val="3294047829"/>
      </p:ext>
    </p:extLst>
  </p:cSld>
  <p:clrMapOvr>
    <a:masterClrMapping/>
  </p:clrMapOvr>
  <mc:AlternateContent xmlns:mc="http://schemas.openxmlformats.org/markup-compatibility/2006">
    <mc:Choice xmlns:p14="http://schemas.microsoft.com/office/powerpoint/2010/main" Requires="p14">
      <p:transition spd="slow" p14:dur="15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anim calcmode="lin" valueType="num">
                                      <p:cBhvr>
                                        <p:cTn id="10" dur="750" fill="hold"/>
                                        <p:tgtEl>
                                          <p:spTgt spid="9"/>
                                        </p:tgtEl>
                                        <p:attrNameLst>
                                          <p:attrName>ppt_x</p:attrName>
                                        </p:attrNameLst>
                                      </p:cBhvr>
                                      <p:tavLst>
                                        <p:tav tm="0">
                                          <p:val>
                                            <p:fltVal val="0.5"/>
                                          </p:val>
                                        </p:tav>
                                        <p:tav tm="100000">
                                          <p:val>
                                            <p:strVal val="#ppt_x"/>
                                          </p:val>
                                        </p:tav>
                                      </p:tavLst>
                                    </p:anim>
                                    <p:anim calcmode="lin" valueType="num">
                                      <p:cBhvr>
                                        <p:cTn id="11" dur="750" fill="hold"/>
                                        <p:tgtEl>
                                          <p:spTgt spid="9"/>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750" fill="hold"/>
                                        <p:tgtEl>
                                          <p:spTgt spid="8"/>
                                        </p:tgtEl>
                                        <p:attrNameLst>
                                          <p:attrName>ppt_w</p:attrName>
                                        </p:attrNameLst>
                                      </p:cBhvr>
                                      <p:tavLst>
                                        <p:tav tm="0">
                                          <p:val>
                                            <p:fltVal val="0"/>
                                          </p:val>
                                        </p:tav>
                                        <p:tav tm="100000">
                                          <p:val>
                                            <p:strVal val="#ppt_w"/>
                                          </p:val>
                                        </p:tav>
                                      </p:tavLst>
                                    </p:anim>
                                    <p:anim calcmode="lin" valueType="num">
                                      <p:cBhvr>
                                        <p:cTn id="15" dur="750" fill="hold"/>
                                        <p:tgtEl>
                                          <p:spTgt spid="8"/>
                                        </p:tgtEl>
                                        <p:attrNameLst>
                                          <p:attrName>ppt_h</p:attrName>
                                        </p:attrNameLst>
                                      </p:cBhvr>
                                      <p:tavLst>
                                        <p:tav tm="0">
                                          <p:val>
                                            <p:fltVal val="0"/>
                                          </p:val>
                                        </p:tav>
                                        <p:tav tm="100000">
                                          <p:val>
                                            <p:strVal val="#ppt_h"/>
                                          </p:val>
                                        </p:tav>
                                      </p:tavLst>
                                    </p:anim>
                                    <p:animEffect transition="in" filter="fade">
                                      <p:cBhvr>
                                        <p:cTn id="16" dur="750"/>
                                        <p:tgtEl>
                                          <p:spTgt spid="8"/>
                                        </p:tgtEl>
                                      </p:cBhvr>
                                    </p:animEffect>
                                    <p:anim calcmode="lin" valueType="num">
                                      <p:cBhvr>
                                        <p:cTn id="17" dur="750" fill="hold"/>
                                        <p:tgtEl>
                                          <p:spTgt spid="8"/>
                                        </p:tgtEl>
                                        <p:attrNameLst>
                                          <p:attrName>ppt_x</p:attrName>
                                        </p:attrNameLst>
                                      </p:cBhvr>
                                      <p:tavLst>
                                        <p:tav tm="0">
                                          <p:val>
                                            <p:fltVal val="0.5"/>
                                          </p:val>
                                        </p:tav>
                                        <p:tav tm="100000">
                                          <p:val>
                                            <p:strVal val="#ppt_x"/>
                                          </p:val>
                                        </p:tav>
                                      </p:tavLst>
                                    </p:anim>
                                    <p:anim calcmode="lin" valueType="num">
                                      <p:cBhvr>
                                        <p:cTn id="18" dur="750" fill="hold"/>
                                        <p:tgtEl>
                                          <p:spTgt spid="8"/>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750" fill="hold"/>
                                        <p:tgtEl>
                                          <p:spTgt spid="2"/>
                                        </p:tgtEl>
                                        <p:attrNameLst>
                                          <p:attrName>ppt_w</p:attrName>
                                        </p:attrNameLst>
                                      </p:cBhvr>
                                      <p:tavLst>
                                        <p:tav tm="0">
                                          <p:val>
                                            <p:fltVal val="0"/>
                                          </p:val>
                                        </p:tav>
                                        <p:tav tm="100000">
                                          <p:val>
                                            <p:strVal val="#ppt_w"/>
                                          </p:val>
                                        </p:tav>
                                      </p:tavLst>
                                    </p:anim>
                                    <p:anim calcmode="lin" valueType="num">
                                      <p:cBhvr>
                                        <p:cTn id="22" dur="750" fill="hold"/>
                                        <p:tgtEl>
                                          <p:spTgt spid="2"/>
                                        </p:tgtEl>
                                        <p:attrNameLst>
                                          <p:attrName>ppt_h</p:attrName>
                                        </p:attrNameLst>
                                      </p:cBhvr>
                                      <p:tavLst>
                                        <p:tav tm="0">
                                          <p:val>
                                            <p:fltVal val="0"/>
                                          </p:val>
                                        </p:tav>
                                        <p:tav tm="100000">
                                          <p:val>
                                            <p:strVal val="#ppt_h"/>
                                          </p:val>
                                        </p:tav>
                                      </p:tavLst>
                                    </p:anim>
                                    <p:animEffect transition="in" filter="fade">
                                      <p:cBhvr>
                                        <p:cTn id="23" dur="750"/>
                                        <p:tgtEl>
                                          <p:spTgt spid="2"/>
                                        </p:tgtEl>
                                      </p:cBhvr>
                                    </p:animEffect>
                                    <p:anim calcmode="lin" valueType="num">
                                      <p:cBhvr>
                                        <p:cTn id="24" dur="750" fill="hold"/>
                                        <p:tgtEl>
                                          <p:spTgt spid="2"/>
                                        </p:tgtEl>
                                        <p:attrNameLst>
                                          <p:attrName>ppt_x</p:attrName>
                                        </p:attrNameLst>
                                      </p:cBhvr>
                                      <p:tavLst>
                                        <p:tav tm="0">
                                          <p:val>
                                            <p:fltVal val="0.5"/>
                                          </p:val>
                                        </p:tav>
                                        <p:tav tm="100000">
                                          <p:val>
                                            <p:strVal val="#ppt_x"/>
                                          </p:val>
                                        </p:tav>
                                      </p:tavLst>
                                    </p:anim>
                                    <p:anim calcmode="lin" valueType="num">
                                      <p:cBhvr>
                                        <p:cTn id="25" dur="750" fill="hold"/>
                                        <p:tgtEl>
                                          <p:spTgt spid="2"/>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750" fill="hold"/>
                                        <p:tgtEl>
                                          <p:spTgt spid="4"/>
                                        </p:tgtEl>
                                        <p:attrNameLst>
                                          <p:attrName>ppt_w</p:attrName>
                                        </p:attrNameLst>
                                      </p:cBhvr>
                                      <p:tavLst>
                                        <p:tav tm="0">
                                          <p:val>
                                            <p:fltVal val="0"/>
                                          </p:val>
                                        </p:tav>
                                        <p:tav tm="100000">
                                          <p:val>
                                            <p:strVal val="#ppt_w"/>
                                          </p:val>
                                        </p:tav>
                                      </p:tavLst>
                                    </p:anim>
                                    <p:anim calcmode="lin" valueType="num">
                                      <p:cBhvr>
                                        <p:cTn id="29" dur="750" fill="hold"/>
                                        <p:tgtEl>
                                          <p:spTgt spid="4"/>
                                        </p:tgtEl>
                                        <p:attrNameLst>
                                          <p:attrName>ppt_h</p:attrName>
                                        </p:attrNameLst>
                                      </p:cBhvr>
                                      <p:tavLst>
                                        <p:tav tm="0">
                                          <p:val>
                                            <p:fltVal val="0"/>
                                          </p:val>
                                        </p:tav>
                                        <p:tav tm="100000">
                                          <p:val>
                                            <p:strVal val="#ppt_h"/>
                                          </p:val>
                                        </p:tav>
                                      </p:tavLst>
                                    </p:anim>
                                    <p:animEffect transition="in" filter="fade">
                                      <p:cBhvr>
                                        <p:cTn id="30" dur="750"/>
                                        <p:tgtEl>
                                          <p:spTgt spid="4"/>
                                        </p:tgtEl>
                                      </p:cBhvr>
                                    </p:animEffect>
                                    <p:anim calcmode="lin" valueType="num">
                                      <p:cBhvr>
                                        <p:cTn id="31" dur="750" fill="hold"/>
                                        <p:tgtEl>
                                          <p:spTgt spid="4"/>
                                        </p:tgtEl>
                                        <p:attrNameLst>
                                          <p:attrName>ppt_x</p:attrName>
                                        </p:attrNameLst>
                                      </p:cBhvr>
                                      <p:tavLst>
                                        <p:tav tm="0">
                                          <p:val>
                                            <p:fltVal val="0.5"/>
                                          </p:val>
                                        </p:tav>
                                        <p:tav tm="100000">
                                          <p:val>
                                            <p:strVal val="#ppt_x"/>
                                          </p:val>
                                        </p:tav>
                                      </p:tavLst>
                                    </p:anim>
                                    <p:anim calcmode="lin" valueType="num">
                                      <p:cBhvr>
                                        <p:cTn id="32" dur="750" fill="hold"/>
                                        <p:tgtEl>
                                          <p:spTgt spid="4"/>
                                        </p:tgtEl>
                                        <p:attrNameLst>
                                          <p:attrName>ppt_y</p:attrName>
                                        </p:attrNameLst>
                                      </p:cBhvr>
                                      <p:tavLst>
                                        <p:tav tm="0">
                                          <p:val>
                                            <p:fltVal val="0.5"/>
                                          </p:val>
                                        </p:tav>
                                        <p:tav tm="100000">
                                          <p:val>
                                            <p:strVal val="#ppt_y"/>
                                          </p:val>
                                        </p:tav>
                                      </p:tavLst>
                                    </p:anim>
                                  </p:childTnLst>
                                </p:cTn>
                              </p:par>
                            </p:childTnLst>
                          </p:cTn>
                        </p:par>
                        <p:par>
                          <p:cTn id="33" fill="hold">
                            <p:stCondLst>
                              <p:cond delay="750"/>
                            </p:stCondLst>
                            <p:childTnLst>
                              <p:par>
                                <p:cTn id="34" presetID="53" presetClass="entr" presetSubtype="528"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750" fill="hold"/>
                                        <p:tgtEl>
                                          <p:spTgt spid="5"/>
                                        </p:tgtEl>
                                        <p:attrNameLst>
                                          <p:attrName>ppt_w</p:attrName>
                                        </p:attrNameLst>
                                      </p:cBhvr>
                                      <p:tavLst>
                                        <p:tav tm="0">
                                          <p:val>
                                            <p:fltVal val="0"/>
                                          </p:val>
                                        </p:tav>
                                        <p:tav tm="100000">
                                          <p:val>
                                            <p:strVal val="#ppt_w"/>
                                          </p:val>
                                        </p:tav>
                                      </p:tavLst>
                                    </p:anim>
                                    <p:anim calcmode="lin" valueType="num">
                                      <p:cBhvr>
                                        <p:cTn id="37" dur="750" fill="hold"/>
                                        <p:tgtEl>
                                          <p:spTgt spid="5"/>
                                        </p:tgtEl>
                                        <p:attrNameLst>
                                          <p:attrName>ppt_h</p:attrName>
                                        </p:attrNameLst>
                                      </p:cBhvr>
                                      <p:tavLst>
                                        <p:tav tm="0">
                                          <p:val>
                                            <p:fltVal val="0"/>
                                          </p:val>
                                        </p:tav>
                                        <p:tav tm="100000">
                                          <p:val>
                                            <p:strVal val="#ppt_h"/>
                                          </p:val>
                                        </p:tav>
                                      </p:tavLst>
                                    </p:anim>
                                    <p:animEffect transition="in" filter="fade">
                                      <p:cBhvr>
                                        <p:cTn id="38" dur="750"/>
                                        <p:tgtEl>
                                          <p:spTgt spid="5"/>
                                        </p:tgtEl>
                                      </p:cBhvr>
                                    </p:animEffect>
                                    <p:anim calcmode="lin" valueType="num">
                                      <p:cBhvr>
                                        <p:cTn id="39" dur="750" fill="hold"/>
                                        <p:tgtEl>
                                          <p:spTgt spid="5"/>
                                        </p:tgtEl>
                                        <p:attrNameLst>
                                          <p:attrName>ppt_x</p:attrName>
                                        </p:attrNameLst>
                                      </p:cBhvr>
                                      <p:tavLst>
                                        <p:tav tm="0">
                                          <p:val>
                                            <p:fltVal val="0.5"/>
                                          </p:val>
                                        </p:tav>
                                        <p:tav tm="100000">
                                          <p:val>
                                            <p:strVal val="#ppt_x"/>
                                          </p:val>
                                        </p:tav>
                                      </p:tavLst>
                                    </p:anim>
                                    <p:anim calcmode="lin" valueType="num">
                                      <p:cBhvr>
                                        <p:cTn id="40" dur="750" fill="hold"/>
                                        <p:tgtEl>
                                          <p:spTgt spid="5"/>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 grpId="0"/>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651B0FF-2552-4300-9FEE-0CAF6AF1557D}"/>
              </a:ext>
            </a:extLst>
          </p:cNvPr>
          <p:cNvSpPr/>
          <p:nvPr/>
        </p:nvSpPr>
        <p:spPr>
          <a:xfrm>
            <a:off x="1046918" y="1066232"/>
            <a:ext cx="2031324" cy="58159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diagonales cortadas 7">
            <a:extLst>
              <a:ext uri="{FF2B5EF4-FFF2-40B4-BE49-F238E27FC236}">
                <a16:creationId xmlns:a16="http://schemas.microsoft.com/office/drawing/2014/main" id="{F30F7FA8-6CB8-4024-8448-EC66712B3729}"/>
              </a:ext>
            </a:extLst>
          </p:cNvPr>
          <p:cNvSpPr/>
          <p:nvPr/>
        </p:nvSpPr>
        <p:spPr>
          <a:xfrm>
            <a:off x="1046919" y="1482513"/>
            <a:ext cx="9717334" cy="2585323"/>
          </a:xfrm>
          <a:prstGeom prst="snip2DiagRect">
            <a:avLst>
              <a:gd name="adj1" fmla="val 0"/>
              <a:gd name="adj2" fmla="val 640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57</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8C8BAF25-3BFA-4114-B99E-172352DE7BAE}"/>
              </a:ext>
            </a:extLst>
          </p:cNvPr>
          <p:cNvSpPr/>
          <p:nvPr/>
        </p:nvSpPr>
        <p:spPr>
          <a:xfrm>
            <a:off x="1046921" y="1113182"/>
            <a:ext cx="20313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Mosiah 9:5-7, 10</a:t>
            </a:r>
          </a:p>
        </p:txBody>
      </p:sp>
      <p:sp>
        <p:nvSpPr>
          <p:cNvPr id="4" name="Rectángulo 3">
            <a:extLst>
              <a:ext uri="{FF2B5EF4-FFF2-40B4-BE49-F238E27FC236}">
                <a16:creationId xmlns:a16="http://schemas.microsoft.com/office/drawing/2014/main" id="{A99913E5-07AC-4555-A09D-A88235BFCE02}"/>
              </a:ext>
            </a:extLst>
          </p:cNvPr>
          <p:cNvSpPr/>
          <p:nvPr/>
        </p:nvSpPr>
        <p:spPr>
          <a:xfrm>
            <a:off x="1046920" y="1482514"/>
            <a:ext cx="9588995"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it came to pass that I went again with four of my men into the city, in unto the king, that I might know of the disposition of the king, and that I might know if I might go in with my people and possess the land in peace.</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I went in unto the king, and he covenanted with me that I might possess the land of Lehi-Nephi, and the land of </a:t>
            </a:r>
            <a:r>
              <a:rPr lang="en-US" dirty="0" err="1">
                <a:solidFill>
                  <a:schemeClr val="bg1"/>
                </a:solidFill>
                <a:latin typeface="Arial" panose="020B0604020202020204" pitchFamily="34" charset="0"/>
                <a:cs typeface="Arial" panose="020B0604020202020204" pitchFamily="34" charset="0"/>
              </a:rPr>
              <a:t>Shilom</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he also commanded that his people should depart out of the land, and I and my people went into the land that we might possess it.</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Now it was the cunning and the craftiness of king Laman, to bring my people into bondage, that he yielded up the land that we might possess it.</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8C080DE-1E82-4DD6-8816-260B7A27D04F}"/>
              </a:ext>
            </a:extLst>
          </p:cNvPr>
          <p:cNvSpPr/>
          <p:nvPr/>
        </p:nvSpPr>
        <p:spPr>
          <a:xfrm>
            <a:off x="1046918" y="4375688"/>
            <a:ext cx="958899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Zeniff fail to see because of his overzealous desire to obtain the land of Nephi?</a:t>
            </a:r>
          </a:p>
        </p:txBody>
      </p:sp>
      <p:sp>
        <p:nvSpPr>
          <p:cNvPr id="6" name="Rectángulo 5">
            <a:extLst>
              <a:ext uri="{FF2B5EF4-FFF2-40B4-BE49-F238E27FC236}">
                <a16:creationId xmlns:a16="http://schemas.microsoft.com/office/drawing/2014/main" id="{4599BF1D-1C01-4DC8-916E-CB34320A7E8F}"/>
              </a:ext>
            </a:extLst>
          </p:cNvPr>
          <p:cNvSpPr/>
          <p:nvPr/>
        </p:nvSpPr>
        <p:spPr>
          <a:xfrm>
            <a:off x="1046918" y="5129664"/>
            <a:ext cx="821635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the dangers of being overly eager when making decisions?</a:t>
            </a:r>
          </a:p>
        </p:txBody>
      </p:sp>
      <p:sp>
        <p:nvSpPr>
          <p:cNvPr id="7" name="Rectángulo 6">
            <a:extLst>
              <a:ext uri="{FF2B5EF4-FFF2-40B4-BE49-F238E27FC236}">
                <a16:creationId xmlns:a16="http://schemas.microsoft.com/office/drawing/2014/main" id="{6858B2B4-A564-4D8D-AEA1-E8B1FAC2A6E6}"/>
              </a:ext>
            </a:extLst>
          </p:cNvPr>
          <p:cNvSpPr/>
          <p:nvPr/>
        </p:nvSpPr>
        <p:spPr>
          <a:xfrm>
            <a:off x="1046918" y="5723733"/>
            <a:ext cx="885106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the dangers of making decisions without counseling with the Lord?</a:t>
            </a:r>
          </a:p>
        </p:txBody>
      </p:sp>
    </p:spTree>
    <p:extLst>
      <p:ext uri="{BB962C8B-B14F-4D97-AF65-F5344CB8AC3E}">
        <p14:creationId xmlns:p14="http://schemas.microsoft.com/office/powerpoint/2010/main" val="104775483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57</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8DE33756-8E9B-4B97-94C4-DE448E19DC41}"/>
              </a:ext>
            </a:extLst>
          </p:cNvPr>
          <p:cNvSpPr/>
          <p:nvPr/>
        </p:nvSpPr>
        <p:spPr>
          <a:xfrm>
            <a:off x="1046921" y="928516"/>
            <a:ext cx="222368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Mosiah 9:14–10:22</a:t>
            </a:r>
          </a:p>
        </p:txBody>
      </p:sp>
      <p:sp>
        <p:nvSpPr>
          <p:cNvPr id="4" name="Rectángulo 3">
            <a:extLst>
              <a:ext uri="{FF2B5EF4-FFF2-40B4-BE49-F238E27FC236}">
                <a16:creationId xmlns:a16="http://schemas.microsoft.com/office/drawing/2014/main" id="{4F23B8B7-EE16-467F-A1CC-026346E1567E}"/>
              </a:ext>
            </a:extLst>
          </p:cNvPr>
          <p:cNvSpPr/>
          <p:nvPr/>
        </p:nvSpPr>
        <p:spPr>
          <a:xfrm>
            <a:off x="2158764" y="2367171"/>
            <a:ext cx="8097079" cy="2123658"/>
          </a:xfrm>
          <a:prstGeom prst="rect">
            <a:avLst/>
          </a:prstGeom>
        </p:spPr>
        <p:txBody>
          <a:bodyPr wrap="square">
            <a:spAutoFit/>
          </a:bodyPr>
          <a:lstStyle/>
          <a:p>
            <a:pPr algn="ctr"/>
            <a:r>
              <a:rPr lang="en-US" sz="4400" b="1" dirty="0">
                <a:solidFill>
                  <a:srgbClr val="E97159"/>
                </a:solidFill>
                <a:latin typeface="Ink Free" panose="03080402000500000000" pitchFamily="66" charset="0"/>
                <a:cs typeface="Arial" panose="020B0604020202020204" pitchFamily="34" charset="0"/>
              </a:rPr>
              <a:t>“The Lamanites attempt to bring Zeniff’s people into bondage”</a:t>
            </a:r>
          </a:p>
        </p:txBody>
      </p:sp>
    </p:spTree>
    <p:extLst>
      <p:ext uri="{BB962C8B-B14F-4D97-AF65-F5344CB8AC3E}">
        <p14:creationId xmlns:p14="http://schemas.microsoft.com/office/powerpoint/2010/main" val="98492145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57</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148AFA9F-24AF-4EA3-BD32-A8149806C980}"/>
              </a:ext>
            </a:extLst>
          </p:cNvPr>
          <p:cNvSpPr/>
          <p:nvPr/>
        </p:nvSpPr>
        <p:spPr>
          <a:xfrm>
            <a:off x="1053896" y="1113182"/>
            <a:ext cx="9614103" cy="646331"/>
          </a:xfrm>
          <a:prstGeom prst="rect">
            <a:avLst/>
          </a:prstGeom>
        </p:spPr>
        <p:txBody>
          <a:bodyPr wrap="square">
            <a:spAutoFit/>
          </a:bodyPr>
          <a:lstStyle/>
          <a:p>
            <a:pPr algn="just"/>
            <a:r>
              <a:rPr lang="en-US" i="1" dirty="0">
                <a:solidFill>
                  <a:srgbClr val="C00000"/>
                </a:solidFill>
                <a:effectLst>
                  <a:outerShdw blurRad="38100" dist="38100" dir="2700000" algn="tl">
                    <a:srgbClr val="000000">
                      <a:alpha val="43137"/>
                    </a:srgbClr>
                  </a:outerShdw>
                </a:effectLst>
              </a:rPr>
              <a:t>Schoolwork, withstanding temptation, problems with friends, leadership, work, conflict with family members, sports. </a:t>
            </a:r>
          </a:p>
        </p:txBody>
      </p:sp>
      <p:sp>
        <p:nvSpPr>
          <p:cNvPr id="4" name="Rectángulo 3">
            <a:extLst>
              <a:ext uri="{FF2B5EF4-FFF2-40B4-BE49-F238E27FC236}">
                <a16:creationId xmlns:a16="http://schemas.microsoft.com/office/drawing/2014/main" id="{303CDBE1-21EE-49FF-8BEF-36EC785FF562}"/>
              </a:ext>
            </a:extLst>
          </p:cNvPr>
          <p:cNvSpPr/>
          <p:nvPr/>
        </p:nvSpPr>
        <p:spPr>
          <a:xfrm>
            <a:off x="1053895" y="2182858"/>
            <a:ext cx="857136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which of these areas would you like to have more strength and support?</a:t>
            </a:r>
          </a:p>
        </p:txBody>
      </p:sp>
      <p:sp>
        <p:nvSpPr>
          <p:cNvPr id="5" name="Rectángulo 4">
            <a:extLst>
              <a:ext uri="{FF2B5EF4-FFF2-40B4-BE49-F238E27FC236}">
                <a16:creationId xmlns:a16="http://schemas.microsoft.com/office/drawing/2014/main" id="{13D08706-2E87-47A3-AD82-CF7DA8544893}"/>
              </a:ext>
            </a:extLst>
          </p:cNvPr>
          <p:cNvSpPr/>
          <p:nvPr/>
        </p:nvSpPr>
        <p:spPr>
          <a:xfrm>
            <a:off x="1053894" y="2758788"/>
            <a:ext cx="961410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Have you ever felt like you were carrying too much and wished you had more ability or strength to handle your challenges?</a:t>
            </a:r>
          </a:p>
        </p:txBody>
      </p:sp>
    </p:spTree>
    <p:extLst>
      <p:ext uri="{BB962C8B-B14F-4D97-AF65-F5344CB8AC3E}">
        <p14:creationId xmlns:p14="http://schemas.microsoft.com/office/powerpoint/2010/main" val="6978006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800" decel="100000"/>
                                        <p:tgtEl>
                                          <p:spTgt spid="5"/>
                                        </p:tgtEl>
                                      </p:cBhvr>
                                    </p:animEffect>
                                    <p:anim calcmode="lin" valueType="num">
                                      <p:cBhvr>
                                        <p:cTn id="27" dur="800" decel="100000" fill="hold"/>
                                        <p:tgtEl>
                                          <p:spTgt spid="5"/>
                                        </p:tgtEl>
                                        <p:attrNameLst>
                                          <p:attrName>style.rotation</p:attrName>
                                        </p:attrNameLst>
                                      </p:cBhvr>
                                      <p:tavLst>
                                        <p:tav tm="0">
                                          <p:val>
                                            <p:fltVal val="-90"/>
                                          </p:val>
                                        </p:tav>
                                        <p:tav tm="100000">
                                          <p:val>
                                            <p:fltVal val="0"/>
                                          </p:val>
                                        </p:tav>
                                      </p:tavLst>
                                    </p:anim>
                                    <p:anim calcmode="lin" valueType="num">
                                      <p:cBhvr>
                                        <p:cTn id="28" dur="800" decel="100000" fill="hold"/>
                                        <p:tgtEl>
                                          <p:spTgt spid="5"/>
                                        </p:tgtEl>
                                        <p:attrNameLst>
                                          <p:attrName>ppt_x</p:attrName>
                                        </p:attrNameLst>
                                      </p:cBhvr>
                                      <p:tavLst>
                                        <p:tav tm="0">
                                          <p:val>
                                            <p:strVal val="#ppt_x+0.4"/>
                                          </p:val>
                                        </p:tav>
                                        <p:tav tm="100000">
                                          <p:val>
                                            <p:strVal val="#ppt_x-0.05"/>
                                          </p:val>
                                        </p:tav>
                                      </p:tavLst>
                                    </p:anim>
                                    <p:anim calcmode="lin" valueType="num">
                                      <p:cBhvr>
                                        <p:cTn id="29" dur="800" decel="100000" fill="hold"/>
                                        <p:tgtEl>
                                          <p:spTgt spid="5"/>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57</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graphicFrame>
        <p:nvGraphicFramePr>
          <p:cNvPr id="2" name="Tabla 3">
            <a:extLst>
              <a:ext uri="{FF2B5EF4-FFF2-40B4-BE49-F238E27FC236}">
                <a16:creationId xmlns:a16="http://schemas.microsoft.com/office/drawing/2014/main" id="{EAD6F03B-20D9-455F-A126-B622577F1224}"/>
              </a:ext>
            </a:extLst>
          </p:cNvPr>
          <p:cNvGraphicFramePr>
            <a:graphicFrameLocks noGrp="1"/>
          </p:cNvGraphicFramePr>
          <p:nvPr>
            <p:extLst>
              <p:ext uri="{D42A27DB-BD31-4B8C-83A1-F6EECF244321}">
                <p14:modId xmlns:p14="http://schemas.microsoft.com/office/powerpoint/2010/main" val="4246857290"/>
              </p:ext>
            </p:extLst>
          </p:nvPr>
        </p:nvGraphicFramePr>
        <p:xfrm>
          <a:off x="2032000" y="1666150"/>
          <a:ext cx="8128000" cy="41148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375020828"/>
                    </a:ext>
                  </a:extLst>
                </a:gridCol>
                <a:gridCol w="2032000">
                  <a:extLst>
                    <a:ext uri="{9D8B030D-6E8A-4147-A177-3AD203B41FA5}">
                      <a16:colId xmlns:a16="http://schemas.microsoft.com/office/drawing/2014/main" val="1687842565"/>
                    </a:ext>
                  </a:extLst>
                </a:gridCol>
                <a:gridCol w="2032000">
                  <a:extLst>
                    <a:ext uri="{9D8B030D-6E8A-4147-A177-3AD203B41FA5}">
                      <a16:colId xmlns:a16="http://schemas.microsoft.com/office/drawing/2014/main" val="4103629469"/>
                    </a:ext>
                  </a:extLst>
                </a:gridCol>
                <a:gridCol w="2032000">
                  <a:extLst>
                    <a:ext uri="{9D8B030D-6E8A-4147-A177-3AD203B41FA5}">
                      <a16:colId xmlns:a16="http://schemas.microsoft.com/office/drawing/2014/main" val="2948427271"/>
                    </a:ext>
                  </a:extLst>
                </a:gridCol>
              </a:tblGrid>
              <a:tr h="370840">
                <a:tc>
                  <a:txBody>
                    <a:bodyPr/>
                    <a:lstStyle/>
                    <a:p>
                      <a:endParaRPr lang="en-US"/>
                    </a:p>
                  </a:txBody>
                  <a:tcPr/>
                </a:tc>
                <a:tc>
                  <a:txBody>
                    <a:bodyPr/>
                    <a:lstStyle/>
                    <a:p>
                      <a:pPr algn="ctr"/>
                      <a:r>
                        <a:rPr lang="en-US" dirty="0"/>
                        <a:t>What did the people do to prepare?</a:t>
                      </a:r>
                    </a:p>
                  </a:txBody>
                  <a:tcPr/>
                </a:tc>
                <a:tc>
                  <a:txBody>
                    <a:bodyPr/>
                    <a:lstStyle/>
                    <a:p>
                      <a:pPr algn="ctr"/>
                      <a:r>
                        <a:rPr lang="en-US" dirty="0"/>
                        <a:t>What did they do to put their trust in the Lord?</a:t>
                      </a:r>
                    </a:p>
                  </a:txBody>
                  <a:tcPr/>
                </a:tc>
                <a:tc>
                  <a:txBody>
                    <a:bodyPr/>
                    <a:lstStyle/>
                    <a:p>
                      <a:pPr algn="ctr"/>
                      <a:r>
                        <a:rPr lang="en-US" dirty="0"/>
                        <a:t>What was the result?</a:t>
                      </a:r>
                    </a:p>
                  </a:txBody>
                  <a:tcPr/>
                </a:tc>
                <a:extLst>
                  <a:ext uri="{0D108BD9-81ED-4DB2-BD59-A6C34878D82A}">
                    <a16:rowId xmlns:a16="http://schemas.microsoft.com/office/drawing/2014/main" val="179497628"/>
                  </a:ext>
                </a:extLst>
              </a:tr>
              <a:tr h="370840">
                <a:tc>
                  <a:txBody>
                    <a:bodyPr/>
                    <a:lstStyle/>
                    <a:p>
                      <a:r>
                        <a:rPr lang="en-US" dirty="0"/>
                        <a:t>Zeniff and his people</a:t>
                      </a:r>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5678009"/>
                  </a:ext>
                </a:extLst>
              </a:tr>
              <a:tr h="370840">
                <a:tc>
                  <a:txBody>
                    <a:bodyPr/>
                    <a:lstStyle/>
                    <a:p>
                      <a:endParaRPr lang="es-VE" dirty="0"/>
                    </a:p>
                    <a:p>
                      <a:r>
                        <a:rPr lang="en-US" dirty="0"/>
                        <a:t>The Lamanites</a:t>
                      </a:r>
                    </a:p>
                    <a:p>
                      <a:endParaRPr lang="en-US" dirty="0"/>
                    </a:p>
                    <a:p>
                      <a:endParaRPr lang="en-US" dirty="0"/>
                    </a:p>
                    <a:p>
                      <a:endParaRPr lang="en-US" dirty="0"/>
                    </a:p>
                  </a:txBody>
                  <a:tcPr/>
                </a:tc>
                <a:tc>
                  <a:txBody>
                    <a:bodyPr/>
                    <a:lstStyle/>
                    <a:p>
                      <a:endParaRPr lang="es-VE" dirty="0"/>
                    </a:p>
                    <a:p>
                      <a:endParaRPr lang="en-US" dirty="0"/>
                    </a:p>
                    <a:p>
                      <a:endParaRPr lang="en-US" dirty="0"/>
                    </a:p>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748332853"/>
                  </a:ext>
                </a:extLst>
              </a:tr>
            </a:tbl>
          </a:graphicData>
        </a:graphic>
      </p:graphicFrame>
      <p:sp>
        <p:nvSpPr>
          <p:cNvPr id="5" name="Rectángulo 4">
            <a:extLst>
              <a:ext uri="{FF2B5EF4-FFF2-40B4-BE49-F238E27FC236}">
                <a16:creationId xmlns:a16="http://schemas.microsoft.com/office/drawing/2014/main" id="{CAB6B1C0-A289-417B-9C83-8B2727A8C8DD}"/>
              </a:ext>
            </a:extLst>
          </p:cNvPr>
          <p:cNvSpPr/>
          <p:nvPr/>
        </p:nvSpPr>
        <p:spPr>
          <a:xfrm>
            <a:off x="4122821" y="2650350"/>
            <a:ext cx="1973179" cy="1323439"/>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Mosiah 9:14–16; 10:1–2, 7, 9–10 (They armed themselves and went to battle.)</a:t>
            </a:r>
          </a:p>
        </p:txBody>
      </p:sp>
      <p:sp>
        <p:nvSpPr>
          <p:cNvPr id="6" name="Rectángulo 5">
            <a:extLst>
              <a:ext uri="{FF2B5EF4-FFF2-40B4-BE49-F238E27FC236}">
                <a16:creationId xmlns:a16="http://schemas.microsoft.com/office/drawing/2014/main" id="{27BA69DA-4A0A-4C14-A343-3896523CC91F}"/>
              </a:ext>
            </a:extLst>
          </p:cNvPr>
          <p:cNvSpPr/>
          <p:nvPr/>
        </p:nvSpPr>
        <p:spPr>
          <a:xfrm>
            <a:off x="6096000" y="2650350"/>
            <a:ext cx="1973179" cy="1569660"/>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Mosiah 9:17; 10:19 (They prayed and remembered that the Lord had delivered their ancestors.)</a:t>
            </a:r>
          </a:p>
        </p:txBody>
      </p:sp>
      <p:sp>
        <p:nvSpPr>
          <p:cNvPr id="7" name="Rectángulo 6">
            <a:extLst>
              <a:ext uri="{FF2B5EF4-FFF2-40B4-BE49-F238E27FC236}">
                <a16:creationId xmlns:a16="http://schemas.microsoft.com/office/drawing/2014/main" id="{D4F80525-16D4-4B3D-A1CF-904241AE9CE1}"/>
              </a:ext>
            </a:extLst>
          </p:cNvPr>
          <p:cNvSpPr/>
          <p:nvPr/>
        </p:nvSpPr>
        <p:spPr>
          <a:xfrm>
            <a:off x="8069179" y="2572067"/>
            <a:ext cx="2090821" cy="1708160"/>
          </a:xfrm>
          <a:prstGeom prst="rect">
            <a:avLst/>
          </a:prstGeom>
        </p:spPr>
        <p:txBody>
          <a:bodyPr wrap="square">
            <a:spAutoFit/>
          </a:bodyPr>
          <a:lstStyle/>
          <a:p>
            <a:r>
              <a:rPr lang="en-US" sz="1500" dirty="0">
                <a:solidFill>
                  <a:schemeClr val="bg1"/>
                </a:solidFill>
                <a:latin typeface="Arial" panose="020B0604020202020204" pitchFamily="34" charset="0"/>
                <a:cs typeface="Arial" panose="020B0604020202020204" pitchFamily="34" charset="0"/>
              </a:rPr>
              <a:t>Mosiah 9:18; 10:20 (The Lord strengthened them, and they were successful in driving the Lamanites out of their land.)</a:t>
            </a:r>
          </a:p>
        </p:txBody>
      </p:sp>
      <p:sp>
        <p:nvSpPr>
          <p:cNvPr id="8" name="Rectángulo 7">
            <a:extLst>
              <a:ext uri="{FF2B5EF4-FFF2-40B4-BE49-F238E27FC236}">
                <a16:creationId xmlns:a16="http://schemas.microsoft.com/office/drawing/2014/main" id="{FE2E1BA3-DB10-4F7A-87C1-53E74667014B}"/>
              </a:ext>
            </a:extLst>
          </p:cNvPr>
          <p:cNvSpPr/>
          <p:nvPr/>
        </p:nvSpPr>
        <p:spPr>
          <a:xfrm>
            <a:off x="4122821" y="4401655"/>
            <a:ext cx="1973179" cy="1077218"/>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Mosiah 10:6–8 (They armed themselves and went to battle.)</a:t>
            </a:r>
          </a:p>
        </p:txBody>
      </p:sp>
      <p:sp>
        <p:nvSpPr>
          <p:cNvPr id="9" name="Rectángulo 8">
            <a:extLst>
              <a:ext uri="{FF2B5EF4-FFF2-40B4-BE49-F238E27FC236}">
                <a16:creationId xmlns:a16="http://schemas.microsoft.com/office/drawing/2014/main" id="{B366720D-C4A2-4CDC-8AAF-AA93F8992760}"/>
              </a:ext>
            </a:extLst>
          </p:cNvPr>
          <p:cNvSpPr/>
          <p:nvPr/>
        </p:nvSpPr>
        <p:spPr>
          <a:xfrm>
            <a:off x="6192252" y="4401655"/>
            <a:ext cx="1876927" cy="1077218"/>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Mosiah 10:11 (Nothing. They relied on their own strength.)</a:t>
            </a:r>
          </a:p>
        </p:txBody>
      </p:sp>
      <p:sp>
        <p:nvSpPr>
          <p:cNvPr id="10" name="Rectángulo 9">
            <a:extLst>
              <a:ext uri="{FF2B5EF4-FFF2-40B4-BE49-F238E27FC236}">
                <a16:creationId xmlns:a16="http://schemas.microsoft.com/office/drawing/2014/main" id="{5F5BCBF3-1C76-489E-AA05-13B35240242E}"/>
              </a:ext>
            </a:extLst>
          </p:cNvPr>
          <p:cNvSpPr/>
          <p:nvPr/>
        </p:nvSpPr>
        <p:spPr>
          <a:xfrm>
            <a:off x="8069179" y="4354819"/>
            <a:ext cx="1973179" cy="1246495"/>
          </a:xfrm>
          <a:prstGeom prst="rect">
            <a:avLst/>
          </a:prstGeom>
        </p:spPr>
        <p:txBody>
          <a:bodyPr wrap="square">
            <a:spAutoFit/>
          </a:bodyPr>
          <a:lstStyle/>
          <a:p>
            <a:pPr algn="just"/>
            <a:r>
              <a:rPr lang="en-US" sz="1500" dirty="0">
                <a:solidFill>
                  <a:schemeClr val="bg1"/>
                </a:solidFill>
                <a:latin typeface="Arial" panose="020B0604020202020204" pitchFamily="34" charset="0"/>
                <a:cs typeface="Arial" panose="020B0604020202020204" pitchFamily="34" charset="0"/>
              </a:rPr>
              <a:t>Mosiah 10:19–20 (The Lamanites were driven from the land with a great slaughter.)</a:t>
            </a:r>
          </a:p>
        </p:txBody>
      </p:sp>
    </p:spTree>
    <p:extLst>
      <p:ext uri="{BB962C8B-B14F-4D97-AF65-F5344CB8AC3E}">
        <p14:creationId xmlns:p14="http://schemas.microsoft.com/office/powerpoint/2010/main" val="12534801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500"/>
                                        <p:tgtEl>
                                          <p:spTgt spid="6"/>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p:cTn id="32"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35"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rPr>
              <a:t>LESSON 57</a:t>
            </a:r>
          </a:p>
          <a:p>
            <a:pPr algn="just"/>
            <a:endParaRPr lang="en-US" sz="2800" b="1" dirty="0">
              <a:solidFill>
                <a:schemeClr val="bg1">
                  <a:lumMod val="95000"/>
                  <a:lumOff val="5000"/>
                </a:schemeClr>
              </a:solidFill>
              <a:effectLst>
                <a:outerShdw blurRad="38100" dist="38100" dir="2700000" algn="tl">
                  <a:srgbClr val="000000">
                    <a:alpha val="43137"/>
                  </a:srgbClr>
                </a:outerShdw>
              </a:effectLst>
              <a:latin typeface="Bahnschrift Light Condensed"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5FCDE57F-7C1F-4C1E-8436-9CC5B71E7FD6}"/>
              </a:ext>
            </a:extLst>
          </p:cNvPr>
          <p:cNvSpPr/>
          <p:nvPr/>
        </p:nvSpPr>
        <p:spPr>
          <a:xfrm>
            <a:off x="1379620" y="1113182"/>
            <a:ext cx="924025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similarities and differences do you see between how Zeniff’s people and the Lamanites approached their battles?</a:t>
            </a:r>
          </a:p>
        </p:txBody>
      </p:sp>
      <p:sp>
        <p:nvSpPr>
          <p:cNvPr id="4" name="Rectángulo 3">
            <a:extLst>
              <a:ext uri="{FF2B5EF4-FFF2-40B4-BE49-F238E27FC236}">
                <a16:creationId xmlns:a16="http://schemas.microsoft.com/office/drawing/2014/main" id="{0C83A276-3B24-4D19-99B2-DD80A84D8D7B}"/>
              </a:ext>
            </a:extLst>
          </p:cNvPr>
          <p:cNvSpPr/>
          <p:nvPr/>
        </p:nvSpPr>
        <p:spPr>
          <a:xfrm>
            <a:off x="1379620" y="1912838"/>
            <a:ext cx="55114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truths can we learn from this comparison?</a:t>
            </a:r>
          </a:p>
        </p:txBody>
      </p:sp>
      <p:sp>
        <p:nvSpPr>
          <p:cNvPr id="5" name="Rectángulo 4">
            <a:extLst>
              <a:ext uri="{FF2B5EF4-FFF2-40B4-BE49-F238E27FC236}">
                <a16:creationId xmlns:a16="http://schemas.microsoft.com/office/drawing/2014/main" id="{7025E9BE-5188-4D11-B422-7462551224C4}"/>
              </a:ext>
            </a:extLst>
          </p:cNvPr>
          <p:cNvSpPr/>
          <p:nvPr/>
        </p:nvSpPr>
        <p:spPr>
          <a:xfrm>
            <a:off x="2502569" y="2444187"/>
            <a:ext cx="7186862" cy="646331"/>
          </a:xfrm>
          <a:prstGeom prst="rect">
            <a:avLst/>
          </a:prstGeom>
        </p:spPr>
        <p:txBody>
          <a:bodyPr wrap="square">
            <a:spAutoFit/>
          </a:bodyPr>
          <a:lstStyle/>
          <a:p>
            <a:pPr algn="ctr"/>
            <a:r>
              <a:rPr lang="en-US" i="1" dirty="0">
                <a:solidFill>
                  <a:schemeClr val="bg1"/>
                </a:solidFill>
                <a:effectLst>
                  <a:outerShdw blurRad="38100" dist="38100" dir="2700000" algn="tl">
                    <a:srgbClr val="000000">
                      <a:alpha val="43137"/>
                    </a:srgbClr>
                  </a:outerShdw>
                </a:effectLst>
                <a:latin typeface="Arial Rounded MT Bold" panose="020F0704030504030204" pitchFamily="34" charset="0"/>
              </a:rPr>
              <a:t>The Lord will strengthen us as we do all we can and put our trust in Him.</a:t>
            </a:r>
          </a:p>
        </p:txBody>
      </p:sp>
      <p:sp>
        <p:nvSpPr>
          <p:cNvPr id="6" name="Rectángulo 5">
            <a:extLst>
              <a:ext uri="{FF2B5EF4-FFF2-40B4-BE49-F238E27FC236}">
                <a16:creationId xmlns:a16="http://schemas.microsoft.com/office/drawing/2014/main" id="{432CFAD2-CEA5-4A80-9AA8-CC32DDE75793}"/>
              </a:ext>
            </a:extLst>
          </p:cNvPr>
          <p:cNvSpPr/>
          <p:nvPr/>
        </p:nvSpPr>
        <p:spPr>
          <a:xfrm>
            <a:off x="1379619" y="3225748"/>
            <a:ext cx="904774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this principle could apply to some of these challenges?</a:t>
            </a:r>
          </a:p>
        </p:txBody>
      </p:sp>
      <p:sp>
        <p:nvSpPr>
          <p:cNvPr id="7" name="Rectángulo 6">
            <a:extLst>
              <a:ext uri="{FF2B5EF4-FFF2-40B4-BE49-F238E27FC236}">
                <a16:creationId xmlns:a16="http://schemas.microsoft.com/office/drawing/2014/main" id="{47BE0DCA-7C17-4E9B-9823-49EA05A99C8D}"/>
              </a:ext>
            </a:extLst>
          </p:cNvPr>
          <p:cNvSpPr/>
          <p:nvPr/>
        </p:nvSpPr>
        <p:spPr>
          <a:xfrm>
            <a:off x="1379619" y="3748405"/>
            <a:ext cx="9240253" cy="646331"/>
          </a:xfrm>
          <a:prstGeom prst="rect">
            <a:avLst/>
          </a:prstGeom>
        </p:spPr>
        <p:txBody>
          <a:bodyPr wrap="square">
            <a:spAutoFit/>
          </a:bodyPr>
          <a:lstStyle/>
          <a:p>
            <a:pPr algn="just"/>
            <a:r>
              <a:rPr lang="en-US" dirty="0">
                <a:solidFill>
                  <a:schemeClr val="accent1">
                    <a:lumMod val="75000"/>
                  </a:schemeClr>
                </a:solidFill>
                <a:latin typeface="Arial" panose="020B0604020202020204" pitchFamily="34" charset="0"/>
                <a:cs typeface="Arial" panose="020B0604020202020204" pitchFamily="34" charset="0"/>
              </a:rPr>
              <a:t>You have an important test coming up in school, and you would like to have strength to do well.</a:t>
            </a:r>
          </a:p>
        </p:txBody>
      </p:sp>
      <p:sp>
        <p:nvSpPr>
          <p:cNvPr id="8" name="Rectángulo 7">
            <a:extLst>
              <a:ext uri="{FF2B5EF4-FFF2-40B4-BE49-F238E27FC236}">
                <a16:creationId xmlns:a16="http://schemas.microsoft.com/office/drawing/2014/main" id="{8CB3C10D-4BB3-4C53-BE44-F53B9B6742D5}"/>
              </a:ext>
            </a:extLst>
          </p:cNvPr>
          <p:cNvSpPr/>
          <p:nvPr/>
        </p:nvSpPr>
        <p:spPr>
          <a:xfrm>
            <a:off x="1379617" y="4499026"/>
            <a:ext cx="9240253" cy="646331"/>
          </a:xfrm>
          <a:prstGeom prst="rect">
            <a:avLst/>
          </a:prstGeom>
        </p:spPr>
        <p:txBody>
          <a:bodyPr wrap="square">
            <a:spAutoFit/>
          </a:bodyPr>
          <a:lstStyle/>
          <a:p>
            <a:pPr algn="just"/>
            <a:r>
              <a:rPr lang="en-US" dirty="0">
                <a:solidFill>
                  <a:schemeClr val="accent1">
                    <a:lumMod val="75000"/>
                  </a:schemeClr>
                </a:solidFill>
                <a:latin typeface="Arial" panose="020B0604020202020204" pitchFamily="34" charset="0"/>
                <a:cs typeface="Arial" panose="020B0604020202020204" pitchFamily="34" charset="0"/>
              </a:rPr>
              <a:t>You have been struggling to break a bad habit, and you don’t feel like you are strong enough to do it alone.</a:t>
            </a:r>
          </a:p>
        </p:txBody>
      </p:sp>
      <p:sp>
        <p:nvSpPr>
          <p:cNvPr id="9" name="Rectángulo 8">
            <a:extLst>
              <a:ext uri="{FF2B5EF4-FFF2-40B4-BE49-F238E27FC236}">
                <a16:creationId xmlns:a16="http://schemas.microsoft.com/office/drawing/2014/main" id="{F355358F-D32F-40B4-B721-A6D624E56BEC}"/>
              </a:ext>
            </a:extLst>
          </p:cNvPr>
          <p:cNvSpPr/>
          <p:nvPr/>
        </p:nvSpPr>
        <p:spPr>
          <a:xfrm>
            <a:off x="1379617" y="5205237"/>
            <a:ext cx="9240253" cy="646331"/>
          </a:xfrm>
          <a:prstGeom prst="rect">
            <a:avLst/>
          </a:prstGeom>
        </p:spPr>
        <p:txBody>
          <a:bodyPr wrap="square">
            <a:spAutoFit/>
          </a:bodyPr>
          <a:lstStyle/>
          <a:p>
            <a:pPr algn="just"/>
            <a:r>
              <a:rPr lang="en-US" dirty="0">
                <a:solidFill>
                  <a:schemeClr val="accent1">
                    <a:lumMod val="75000"/>
                  </a:schemeClr>
                </a:solidFill>
                <a:latin typeface="Arial" panose="020B0604020202020204" pitchFamily="34" charset="0"/>
                <a:cs typeface="Arial" panose="020B0604020202020204" pitchFamily="34" charset="0"/>
              </a:rPr>
              <a:t>You are experiencing difficulties in your family, and you don’t feel like you can handle the resulting strong emotions without some help.</a:t>
            </a:r>
          </a:p>
        </p:txBody>
      </p:sp>
    </p:spTree>
    <p:extLst>
      <p:ext uri="{BB962C8B-B14F-4D97-AF65-F5344CB8AC3E}">
        <p14:creationId xmlns:p14="http://schemas.microsoft.com/office/powerpoint/2010/main" val="253180018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Scale>
                                      <p:cBhvr>
                                        <p:cTn id="1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gtEl>
                                        <p:attrNameLst>
                                          <p:attrName>ppt_x</p:attrName>
                                          <p:attrName>ppt_y</p:attrName>
                                        </p:attrNameLst>
                                      </p:cBhvr>
                                    </p:animMotion>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250" fill="hold"/>
                                        <p:tgtEl>
                                          <p:spTgt spid="8"/>
                                        </p:tgtEl>
                                        <p:attrNameLst>
                                          <p:attrName>ppt_w</p:attrName>
                                        </p:attrNameLst>
                                      </p:cBhvr>
                                      <p:tavLst>
                                        <p:tav tm="0">
                                          <p:val>
                                            <p:fltVal val="0"/>
                                          </p:val>
                                        </p:tav>
                                        <p:tav tm="100000">
                                          <p:val>
                                            <p:strVal val="#ppt_w"/>
                                          </p:val>
                                        </p:tav>
                                      </p:tavLst>
                                    </p:anim>
                                    <p:anim calcmode="lin" valueType="num">
                                      <p:cBhvr>
                                        <p:cTn id="33" dur="1250" fill="hold"/>
                                        <p:tgtEl>
                                          <p:spTgt spid="8"/>
                                        </p:tgtEl>
                                        <p:attrNameLst>
                                          <p:attrName>ppt_h</p:attrName>
                                        </p:attrNameLst>
                                      </p:cBhvr>
                                      <p:tavLst>
                                        <p:tav tm="0">
                                          <p:val>
                                            <p:fltVal val="0"/>
                                          </p:val>
                                        </p:tav>
                                        <p:tav tm="100000">
                                          <p:val>
                                            <p:strVal val="#ppt_h"/>
                                          </p:val>
                                        </p:tav>
                                      </p:tavLst>
                                    </p:anim>
                                    <p:animEffect transition="in" filter="fade">
                                      <p:cBhvr>
                                        <p:cTn id="34" dur="1250"/>
                                        <p:tgtEl>
                                          <p:spTgt spid="8"/>
                                        </p:tgtEl>
                                      </p:cBhvr>
                                    </p:animEffect>
                                    <p:anim calcmode="lin" valueType="num">
                                      <p:cBhvr>
                                        <p:cTn id="35" dur="1250" fill="hold"/>
                                        <p:tgtEl>
                                          <p:spTgt spid="8"/>
                                        </p:tgtEl>
                                        <p:attrNameLst>
                                          <p:attrName>ppt_x</p:attrName>
                                        </p:attrNameLst>
                                      </p:cBhvr>
                                      <p:tavLst>
                                        <p:tav tm="0">
                                          <p:val>
                                            <p:fltVal val="0.5"/>
                                          </p:val>
                                        </p:tav>
                                        <p:tav tm="100000">
                                          <p:val>
                                            <p:strVal val="#ppt_x"/>
                                          </p:val>
                                        </p:tav>
                                      </p:tavLst>
                                    </p:anim>
                                    <p:anim calcmode="lin" valueType="num">
                                      <p:cBhvr>
                                        <p:cTn id="36" dur="1250" fill="hold"/>
                                        <p:tgtEl>
                                          <p:spTgt spid="8"/>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1466</Words>
  <Application>Microsoft Office PowerPoint</Application>
  <PresentationFormat>Panorámica</PresentationFormat>
  <Paragraphs>79</Paragraphs>
  <Slides>12</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12</vt:i4>
      </vt:variant>
    </vt:vector>
  </HeadingPairs>
  <TitlesOfParts>
    <vt:vector size="23" baseType="lpstr">
      <vt:lpstr>Algerian</vt:lpstr>
      <vt:lpstr>Arial</vt:lpstr>
      <vt:lpstr>Arial Rounded MT Bold</vt:lpstr>
      <vt:lpstr>Bahnschrift Light Condensed</vt:lpstr>
      <vt:lpstr>Calibri</vt:lpstr>
      <vt:lpstr>Century Gothic</vt:lpstr>
      <vt:lpstr>Ink Free</vt:lpstr>
      <vt:lpstr>Microsoft Himalaya</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6547</cp:revision>
  <dcterms:created xsi:type="dcterms:W3CDTF">2018-08-29T04:26:39Z</dcterms:created>
  <dcterms:modified xsi:type="dcterms:W3CDTF">2020-03-04T20:10:49Z</dcterms:modified>
</cp:coreProperties>
</file>