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4D6F0F"/>
    <a:srgbClr val="FFCCFF"/>
    <a:srgbClr val="D8C0D3"/>
    <a:srgbClr val="FF6600"/>
    <a:srgbClr val="B9DF63"/>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3/3/2020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z4gMH1Z2zA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latin typeface="MingLiU-ExtB" panose="02020500000000000000" pitchFamily="18" charset="-120"/>
                <a:ea typeface="MingLiU-ExtB" panose="02020500000000000000" pitchFamily="18" charset="-120"/>
                <a:cs typeface="Arabic Typesetting" panose="03020402040406030203" pitchFamily="66" charset="-78"/>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5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ED2DA67-C3B1-4932-9E34-278171EEBC57}"/>
              </a:ext>
            </a:extLst>
          </p:cNvPr>
          <p:cNvSpPr/>
          <p:nvPr/>
        </p:nvSpPr>
        <p:spPr>
          <a:xfrm>
            <a:off x="1252327" y="3105834"/>
            <a:ext cx="93692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 words on the board help us understand the significance of taking upon ourselves the name of Jesus Christ?</a:t>
            </a:r>
          </a:p>
        </p:txBody>
      </p:sp>
      <p:sp>
        <p:nvSpPr>
          <p:cNvPr id="8" name="Rectángulo: esquinas diagonales cortadas 7">
            <a:extLst>
              <a:ext uri="{FF2B5EF4-FFF2-40B4-BE49-F238E27FC236}">
                <a16:creationId xmlns:a16="http://schemas.microsoft.com/office/drawing/2014/main" id="{0D05CFF7-B0C7-40E0-ADBE-BFC7722D47FC}"/>
              </a:ext>
            </a:extLst>
          </p:cNvPr>
          <p:cNvSpPr/>
          <p:nvPr/>
        </p:nvSpPr>
        <p:spPr>
          <a:xfrm>
            <a:off x="1046920" y="1285460"/>
            <a:ext cx="9780105" cy="1477328"/>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D38115C9-FA20-4C10-9ECB-5EB4710335EA}"/>
              </a:ext>
            </a:extLst>
          </p:cNvPr>
          <p:cNvSpPr/>
          <p:nvPr/>
        </p:nvSpPr>
        <p:spPr>
          <a:xfrm>
            <a:off x="1252328" y="3921993"/>
            <a:ext cx="93692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have the name of Christ written in your heart?</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441DF2D4-C4DF-45BB-BD18-F596C43A98A9}"/>
              </a:ext>
            </a:extLst>
          </p:cNvPr>
          <p:cNvSpPr/>
          <p:nvPr/>
        </p:nvSpPr>
        <p:spPr>
          <a:xfrm>
            <a:off x="1046920" y="1285460"/>
            <a:ext cx="9780105" cy="1477328"/>
          </a:xfrm>
          <a:prstGeom prst="rect">
            <a:avLst/>
          </a:prstGeom>
        </p:spPr>
        <p:txBody>
          <a:bodyPr wrap="square">
            <a:spAutoFit/>
          </a:bodyPr>
          <a:lstStyle/>
          <a:p>
            <a:pPr algn="ctr"/>
            <a:r>
              <a:rPr lang="en-US" dirty="0">
                <a:solidFill>
                  <a:schemeClr val="bg1"/>
                </a:solidFill>
              </a:rPr>
              <a:t>Referring to Mosiah 5:7, </a:t>
            </a:r>
            <a:r>
              <a:rPr lang="en-US" i="1" dirty="0">
                <a:solidFill>
                  <a:schemeClr val="accent2">
                    <a:lumMod val="50000"/>
                  </a:schemeClr>
                </a:solidFill>
                <a:effectLst>
                  <a:outerShdw blurRad="38100" dist="38100" dir="2700000" algn="tl">
                    <a:srgbClr val="000000">
                      <a:alpha val="43137"/>
                    </a:srgbClr>
                  </a:outerShdw>
                </a:effectLst>
              </a:rPr>
              <a:t>President Joseph Fielding Smith </a:t>
            </a:r>
            <a:r>
              <a:rPr lang="en-US" dirty="0">
                <a:solidFill>
                  <a:schemeClr val="bg1"/>
                </a:solidFill>
              </a:rPr>
              <a:t>taught that Jesus Christ also “becomes our Father” because He “offers us life, eternal life, through the atonement which he made for us.” President Smith explained, “We become the children, sons and daughters of Jesus Christ, through our covenants of obedience to him” (Doctrines of Salvation, comp. Bruce R. McConkie, 3 vols. [1954–56], 1:29).</a:t>
            </a:r>
          </a:p>
        </p:txBody>
      </p:sp>
      <p:sp>
        <p:nvSpPr>
          <p:cNvPr id="6" name="Rectángulo 5">
            <a:extLst>
              <a:ext uri="{FF2B5EF4-FFF2-40B4-BE49-F238E27FC236}">
                <a16:creationId xmlns:a16="http://schemas.microsoft.com/office/drawing/2014/main" id="{4C75662A-11D5-4E42-9D6B-285824E970A4}"/>
              </a:ext>
            </a:extLst>
          </p:cNvPr>
          <p:cNvSpPr/>
          <p:nvPr/>
        </p:nvSpPr>
        <p:spPr>
          <a:xfrm>
            <a:off x="1252328" y="4461153"/>
            <a:ext cx="93692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these people do to show the reverence and love they have for the name of Christ?</a:t>
            </a:r>
          </a:p>
        </p:txBody>
      </p:sp>
    </p:spTree>
    <p:extLst>
      <p:ext uri="{BB962C8B-B14F-4D97-AF65-F5344CB8AC3E}">
        <p14:creationId xmlns:p14="http://schemas.microsoft.com/office/powerpoint/2010/main" val="5161152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upRigh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4AB45C1-4B13-4D19-826A-D077ADB4A186}"/>
              </a:ext>
            </a:extLst>
          </p:cNvPr>
          <p:cNvSpPr/>
          <p:nvPr/>
        </p:nvSpPr>
        <p:spPr>
          <a:xfrm>
            <a:off x="1046919" y="3105834"/>
            <a:ext cx="98728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questions we could ask ourselves to evaluate how well we have taken upon ourselves the name of Christ?</a:t>
            </a:r>
          </a:p>
        </p:txBody>
      </p:sp>
      <p:sp>
        <p:nvSpPr>
          <p:cNvPr id="7" name="Rectángulo 6">
            <a:extLst>
              <a:ext uri="{FF2B5EF4-FFF2-40B4-BE49-F238E27FC236}">
                <a16:creationId xmlns:a16="http://schemas.microsoft.com/office/drawing/2014/main" id="{7E724F8B-436E-4FF1-AF37-1C9AA7916A4C}"/>
              </a:ext>
            </a:extLst>
          </p:cNvPr>
          <p:cNvSpPr/>
          <p:nvPr/>
        </p:nvSpPr>
        <p:spPr>
          <a:xfrm>
            <a:off x="1046919" y="1113182"/>
            <a:ext cx="1561087" cy="638837"/>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149629EA-486C-4CF2-8405-9B7507910E1C}"/>
              </a:ext>
            </a:extLst>
          </p:cNvPr>
          <p:cNvSpPr/>
          <p:nvPr/>
        </p:nvSpPr>
        <p:spPr>
          <a:xfrm>
            <a:off x="1046921" y="1483523"/>
            <a:ext cx="9872868" cy="1476319"/>
          </a:xfrm>
          <a:prstGeom prst="roundRect">
            <a:avLst>
              <a:gd name="adj" fmla="val 130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D1BE75FC-9248-41A6-8901-E98FC24F1663}"/>
              </a:ext>
            </a:extLst>
          </p:cNvPr>
          <p:cNvSpPr/>
          <p:nvPr/>
        </p:nvSpPr>
        <p:spPr>
          <a:xfrm>
            <a:off x="1046921" y="1113182"/>
            <a:ext cx="14943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5:15</a:t>
            </a:r>
          </a:p>
        </p:txBody>
      </p:sp>
      <p:sp>
        <p:nvSpPr>
          <p:cNvPr id="2" name="Rectángulo 1">
            <a:extLst>
              <a:ext uri="{FF2B5EF4-FFF2-40B4-BE49-F238E27FC236}">
                <a16:creationId xmlns:a16="http://schemas.microsoft.com/office/drawing/2014/main" id="{2FB94CA0-CB95-4C9C-B67C-EBC5E002856D}"/>
              </a:ext>
            </a:extLst>
          </p:cNvPr>
          <p:cNvSpPr/>
          <p:nvPr/>
        </p:nvSpPr>
        <p:spPr>
          <a:xfrm>
            <a:off x="1046921" y="1482514"/>
            <a:ext cx="9872870"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Therefore, I would that ye should be steadfast and immovable, always abounding in good works, that Christ, the Lord God Omnipotent, may seal you his, that you may be brought to heaven, that ye may have everlasting salvation and eternal life, through the wisdom, and power, and justice, and mercy of him who created all things, in heaven and in earth, who is God above all. Amen.</a:t>
            </a:r>
          </a:p>
        </p:txBody>
      </p:sp>
    </p:spTree>
    <p:extLst>
      <p:ext uri="{BB962C8B-B14F-4D97-AF65-F5344CB8AC3E}">
        <p14:creationId xmlns:p14="http://schemas.microsoft.com/office/powerpoint/2010/main" val="1013878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122D2CB2-CB48-4C62-859A-D191C61AFC2C}"/>
              </a:ext>
            </a:extLst>
          </p:cNvPr>
          <p:cNvSpPr/>
          <p:nvPr/>
        </p:nvSpPr>
        <p:spPr>
          <a:xfrm>
            <a:off x="3274554" y="2705725"/>
            <a:ext cx="5642891" cy="1446550"/>
          </a:xfrm>
          <a:prstGeom prst="rect">
            <a:avLst/>
          </a:prstGeom>
        </p:spPr>
        <p:txBody>
          <a:bodyPr wrap="none">
            <a:spAutoFit/>
          </a:bodyPr>
          <a:lstStyle/>
          <a:p>
            <a:pPr algn="ctr"/>
            <a:r>
              <a:rPr lang="en-US" sz="4400" b="1" i="1" dirty="0">
                <a:solidFill>
                  <a:srgbClr val="E97159"/>
                </a:solidFill>
                <a:latin typeface="Algerian" panose="04020705040A02060702" pitchFamily="82" charset="0"/>
              </a:rPr>
              <a:t>“Mosiah begins his </a:t>
            </a:r>
          </a:p>
          <a:p>
            <a:pPr algn="ctr"/>
            <a:r>
              <a:rPr lang="en-US" sz="4400" b="1" i="1" dirty="0">
                <a:solidFill>
                  <a:srgbClr val="E97159"/>
                </a:solidFill>
                <a:latin typeface="Algerian" panose="04020705040A02060702" pitchFamily="82" charset="0"/>
              </a:rPr>
              <a:t>reign as king”</a:t>
            </a:r>
          </a:p>
        </p:txBody>
      </p:sp>
      <p:sp>
        <p:nvSpPr>
          <p:cNvPr id="4" name="Rectángulo 3">
            <a:extLst>
              <a:ext uri="{FF2B5EF4-FFF2-40B4-BE49-F238E27FC236}">
                <a16:creationId xmlns:a16="http://schemas.microsoft.com/office/drawing/2014/main" id="{C3D6C804-C62A-4465-B69C-783173F524A7}"/>
              </a:ext>
            </a:extLst>
          </p:cNvPr>
          <p:cNvSpPr/>
          <p:nvPr/>
        </p:nvSpPr>
        <p:spPr>
          <a:xfrm>
            <a:off x="1046921" y="928516"/>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6:1-7</a:t>
            </a:r>
          </a:p>
        </p:txBody>
      </p:sp>
    </p:spTree>
    <p:extLst>
      <p:ext uri="{BB962C8B-B14F-4D97-AF65-F5344CB8AC3E}">
        <p14:creationId xmlns:p14="http://schemas.microsoft.com/office/powerpoint/2010/main" val="40517700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D671F8-4AB8-419D-8330-CE3C0A613A69}"/>
              </a:ext>
            </a:extLst>
          </p:cNvPr>
          <p:cNvSpPr/>
          <p:nvPr/>
        </p:nvSpPr>
        <p:spPr>
          <a:xfrm>
            <a:off x="1094386" y="928516"/>
            <a:ext cx="1644551" cy="92678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F224F3CD-1BDC-4607-AB0F-810CA0F9B5B6}"/>
              </a:ext>
            </a:extLst>
          </p:cNvPr>
          <p:cNvSpPr/>
          <p:nvPr/>
        </p:nvSpPr>
        <p:spPr>
          <a:xfrm>
            <a:off x="1096416" y="1297848"/>
            <a:ext cx="9939131" cy="2554545"/>
          </a:xfrm>
          <a:prstGeom prst="roundRect">
            <a:avLst>
              <a:gd name="adj" fmla="val 130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CF54036-1FA0-44B9-9040-C81E5121C455}"/>
              </a:ext>
            </a:extLst>
          </p:cNvPr>
          <p:cNvSpPr/>
          <p:nvPr/>
        </p:nvSpPr>
        <p:spPr>
          <a:xfrm>
            <a:off x="1156453" y="928516"/>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6:1-3</a:t>
            </a:r>
          </a:p>
        </p:txBody>
      </p:sp>
      <p:sp>
        <p:nvSpPr>
          <p:cNvPr id="4" name="Rectángulo 3">
            <a:extLst>
              <a:ext uri="{FF2B5EF4-FFF2-40B4-BE49-F238E27FC236}">
                <a16:creationId xmlns:a16="http://schemas.microsoft.com/office/drawing/2014/main" id="{9939F6F0-FA83-4B32-86B7-BD66CF4BA2C5}"/>
              </a:ext>
            </a:extLst>
          </p:cNvPr>
          <p:cNvSpPr/>
          <p:nvPr/>
        </p:nvSpPr>
        <p:spPr>
          <a:xfrm>
            <a:off x="1156453" y="1297848"/>
            <a:ext cx="9879094"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now, king Benjamin thought it was expedient, after having finished speaking to the people, that he should take the names of all those who had entered into a covenant with God to keep his commandments.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that there was not one soul, except it were little children, but who had entered into the covenant and had taken upon them the name of Christ.</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again, it came to pass that when king Benjamin had made an end of all these things, and had consecrated his son Mosiah to be a ruler and a king over his people, and had given him all the charges concerning the kingdom, and also had appointed priests to teach the people, that thereby they might hear and know the commandments of God, and to stir them up in remembrance of the oath which they had made, he dismissed the multitude, and they returned, every one, according to their families, to their own houses.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EBD2B6A-B754-4997-8410-C093AEA2A6C1}"/>
              </a:ext>
            </a:extLst>
          </p:cNvPr>
          <p:cNvSpPr/>
          <p:nvPr/>
        </p:nvSpPr>
        <p:spPr>
          <a:xfrm>
            <a:off x="1156453" y="4201458"/>
            <a:ext cx="9879094" cy="646331"/>
          </a:xfrm>
          <a:prstGeom prst="rect">
            <a:avLst/>
          </a:prstGeom>
        </p:spPr>
        <p:txBody>
          <a:bodyPr wrap="square">
            <a:spAutoFit/>
          </a:bodyPr>
          <a:lstStyle/>
          <a:p>
            <a:pPr algn="just"/>
            <a:r>
              <a:rPr lang="en-US" b="1" dirty="0">
                <a:solidFill>
                  <a:schemeClr val="bg1"/>
                </a:solidFill>
              </a:rPr>
              <a:t>Why do you think it was important to record the names of all the people who had entered into the covenant? Why did King Benjamin appoint priests among the people?</a:t>
            </a:r>
          </a:p>
        </p:txBody>
      </p:sp>
    </p:spTree>
    <p:extLst>
      <p:ext uri="{BB962C8B-B14F-4D97-AF65-F5344CB8AC3E}">
        <p14:creationId xmlns:p14="http://schemas.microsoft.com/office/powerpoint/2010/main" val="2924020013"/>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AACE6C3-C144-48A0-98ED-AFF73B90C4D7}"/>
              </a:ext>
            </a:extLst>
          </p:cNvPr>
          <p:cNvSpPr/>
          <p:nvPr/>
        </p:nvSpPr>
        <p:spPr>
          <a:xfrm>
            <a:off x="1046921" y="1113182"/>
            <a:ext cx="1561087" cy="61406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A5C9B1A5-139E-4034-82D1-C0B636C411A5}"/>
              </a:ext>
            </a:extLst>
          </p:cNvPr>
          <p:cNvSpPr/>
          <p:nvPr/>
        </p:nvSpPr>
        <p:spPr>
          <a:xfrm>
            <a:off x="1046921" y="1442758"/>
            <a:ext cx="9939131" cy="20313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CAC5CD80-E228-4CB7-A17A-54002098464A}"/>
              </a:ext>
            </a:extLst>
          </p:cNvPr>
          <p:cNvSpPr/>
          <p:nvPr/>
        </p:nvSpPr>
        <p:spPr>
          <a:xfrm>
            <a:off x="1046921" y="1113182"/>
            <a:ext cx="16466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6:6-7 </a:t>
            </a:r>
          </a:p>
        </p:txBody>
      </p:sp>
      <p:sp>
        <p:nvSpPr>
          <p:cNvPr id="2" name="Rectángulo 1">
            <a:extLst>
              <a:ext uri="{FF2B5EF4-FFF2-40B4-BE49-F238E27FC236}">
                <a16:creationId xmlns:a16="http://schemas.microsoft.com/office/drawing/2014/main" id="{E0771892-ADA2-4737-9E88-41282B9E5E1B}"/>
              </a:ext>
            </a:extLst>
          </p:cNvPr>
          <p:cNvSpPr/>
          <p:nvPr/>
        </p:nvSpPr>
        <p:spPr>
          <a:xfrm>
            <a:off x="1046921" y="1442758"/>
            <a:ext cx="993913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it came to pass that king Mosiah did walk in the ways of the Lord, and did observe his judgments and his statutes, and did keep his commandments in all things whatsoever he commanded him.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king Mosiah did cause his people that they should till the earth. And he also, himself, did till the earth, that thereby he might not become burdensome to his people, that he might do according to that which his father had done in all things. And there was no contention among all his people for the space of three years.</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18898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President Russell M Nelson on the Spirit World">
            <a:hlinkClick r:id="" action="ppaction://media"/>
            <a:extLst>
              <a:ext uri="{FF2B5EF4-FFF2-40B4-BE49-F238E27FC236}">
                <a16:creationId xmlns:a16="http://schemas.microsoft.com/office/drawing/2014/main" id="{3899C23B-3DA5-487B-BB31-D945A3E9AB93}"/>
              </a:ext>
            </a:extLst>
          </p:cNvPr>
          <p:cNvPicPr>
            <a:picLocks noRot="1" noChangeAspect="1"/>
          </p:cNvPicPr>
          <p:nvPr>
            <a:videoFile r:link="rId1"/>
          </p:nvPr>
        </p:nvPicPr>
        <p:blipFill>
          <a:blip r:embed="rId3"/>
          <a:stretch>
            <a:fillRect/>
          </a:stretch>
        </p:blipFill>
        <p:spPr>
          <a:xfrm>
            <a:off x="2014330" y="1356691"/>
            <a:ext cx="8189845" cy="4606788"/>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31599225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20AF9A7D-76C6-48DB-9EE6-DD19922BDB32}"/>
              </a:ext>
            </a:extLst>
          </p:cNvPr>
          <p:cNvSpPr/>
          <p:nvPr/>
        </p:nvSpPr>
        <p:spPr>
          <a:xfrm>
            <a:off x="4155404" y="2967335"/>
            <a:ext cx="3764172" cy="923330"/>
          </a:xfrm>
          <a:prstGeom prst="rect">
            <a:avLst/>
          </a:prstGeom>
        </p:spPr>
        <p:txBody>
          <a:bodyPr wrap="none">
            <a:spAutoFit/>
          </a:bodyPr>
          <a:lstStyle/>
          <a:p>
            <a:r>
              <a:rPr lang="en-US" sz="5400" i="1" dirty="0">
                <a:solidFill>
                  <a:srgbClr val="C00000"/>
                </a:solidFill>
                <a:effectLst>
                  <a:outerShdw blurRad="38100" dist="38100" dir="2700000" algn="tl">
                    <a:srgbClr val="000000">
                      <a:alpha val="43137"/>
                    </a:srgbClr>
                  </a:outerShdw>
                </a:effectLst>
              </a:rPr>
              <a:t>Mosiah 5-6</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0702CA9-68A3-4B2D-A3EE-BD90E6A89E48}"/>
              </a:ext>
            </a:extLst>
          </p:cNvPr>
          <p:cNvSpPr/>
          <p:nvPr/>
        </p:nvSpPr>
        <p:spPr>
          <a:xfrm>
            <a:off x="1046921" y="928516"/>
            <a:ext cx="15824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5:1-4</a:t>
            </a:r>
          </a:p>
        </p:txBody>
      </p:sp>
      <p:sp>
        <p:nvSpPr>
          <p:cNvPr id="4" name="Rectángulo 3">
            <a:extLst>
              <a:ext uri="{FF2B5EF4-FFF2-40B4-BE49-F238E27FC236}">
                <a16:creationId xmlns:a16="http://schemas.microsoft.com/office/drawing/2014/main" id="{772ED985-F436-4310-8EA3-A2B93E2A10B6}"/>
              </a:ext>
            </a:extLst>
          </p:cNvPr>
          <p:cNvSpPr/>
          <p:nvPr/>
        </p:nvSpPr>
        <p:spPr>
          <a:xfrm>
            <a:off x="1835426" y="2551837"/>
            <a:ext cx="8521148" cy="1754326"/>
          </a:xfrm>
          <a:prstGeom prst="rect">
            <a:avLst/>
          </a:prstGeom>
        </p:spPr>
        <p:txBody>
          <a:bodyPr wrap="square">
            <a:spAutoFit/>
          </a:bodyPr>
          <a:lstStyle/>
          <a:p>
            <a:pPr algn="ctr"/>
            <a:r>
              <a:rPr lang="en-US" sz="3600" dirty="0">
                <a:solidFill>
                  <a:srgbClr val="0070C0"/>
                </a:solidFill>
                <a:latin typeface="Comic Sans MS" panose="030F0702030302020204" pitchFamily="66" charset="0"/>
              </a:rPr>
              <a:t>“King Benjamin’s people describe the mighty change they have experienced through the Spirit”</a:t>
            </a:r>
          </a:p>
        </p:txBody>
      </p:sp>
    </p:spTree>
    <p:extLst>
      <p:ext uri="{BB962C8B-B14F-4D97-AF65-F5344CB8AC3E}">
        <p14:creationId xmlns:p14="http://schemas.microsoft.com/office/powerpoint/2010/main" val="570283975"/>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Effect transition="in" filter="fade">
                                      <p:cBhvr>
                                        <p:cTn id="9"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superiores redondeadas 9">
            <a:extLst>
              <a:ext uri="{FF2B5EF4-FFF2-40B4-BE49-F238E27FC236}">
                <a16:creationId xmlns:a16="http://schemas.microsoft.com/office/drawing/2014/main" id="{C310818E-648C-4DE4-B495-E1E0716C474B}"/>
              </a:ext>
            </a:extLst>
          </p:cNvPr>
          <p:cNvSpPr/>
          <p:nvPr/>
        </p:nvSpPr>
        <p:spPr>
          <a:xfrm rot="10800000">
            <a:off x="914400" y="2133598"/>
            <a:ext cx="10074442" cy="2662835"/>
          </a:xfrm>
          <a:prstGeom prst="round2Same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2CDC2220-2E0D-4256-91E8-8034F6F0C079}"/>
              </a:ext>
            </a:extLst>
          </p:cNvPr>
          <p:cNvSpPr/>
          <p:nvPr/>
        </p:nvSpPr>
        <p:spPr>
          <a:xfrm>
            <a:off x="1046920" y="932479"/>
            <a:ext cx="65730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felt that you needed to change spiritually?</a:t>
            </a:r>
          </a:p>
        </p:txBody>
      </p:sp>
      <p:sp>
        <p:nvSpPr>
          <p:cNvPr id="4" name="Rectángulo 3">
            <a:extLst>
              <a:ext uri="{FF2B5EF4-FFF2-40B4-BE49-F238E27FC236}">
                <a16:creationId xmlns:a16="http://schemas.microsoft.com/office/drawing/2014/main" id="{516B26A8-D321-4A78-A80D-92F0018B27E6}"/>
              </a:ext>
            </a:extLst>
          </p:cNvPr>
          <p:cNvSpPr/>
          <p:nvPr/>
        </p:nvSpPr>
        <p:spPr>
          <a:xfrm>
            <a:off x="1046920" y="1468543"/>
            <a:ext cx="31373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you do about it?</a:t>
            </a:r>
          </a:p>
        </p:txBody>
      </p:sp>
      <p:sp>
        <p:nvSpPr>
          <p:cNvPr id="5" name="Rectángulo 4">
            <a:extLst>
              <a:ext uri="{FF2B5EF4-FFF2-40B4-BE49-F238E27FC236}">
                <a16:creationId xmlns:a16="http://schemas.microsoft.com/office/drawing/2014/main" id="{40CD992C-0459-4FB8-ABCB-EC2B67236EC1}"/>
              </a:ext>
            </a:extLst>
          </p:cNvPr>
          <p:cNvSpPr/>
          <p:nvPr/>
        </p:nvSpPr>
        <p:spPr>
          <a:xfrm>
            <a:off x="1046920" y="2719508"/>
            <a:ext cx="9819863"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essence of the gospel of Jesus Christ entails a fundamental and permanent change in our very nature made possible through our reliance upon ‘the merits, and mercy, and grace of the Holy Messiah’ (2 Nephi 2:8). As we choose to follow the Master, we choose to be changed—to be spiritually reborn” (“Ye Must Be Born Again,” Ensign or Liahona, May 2007, 20). You might suggest that students write the following quotation in their scriptures next to Mosiah 5:2 or in their scripture study journals: “As we choose to follow the Master, we choose to be changed” (Elder David A. Bednar).</a:t>
            </a:r>
            <a:endParaRPr lang="en-US"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79ECD2B-610E-48DB-B45C-F78074CC780A}"/>
              </a:ext>
            </a:extLst>
          </p:cNvPr>
          <p:cNvSpPr/>
          <p:nvPr/>
        </p:nvSpPr>
        <p:spPr>
          <a:xfrm>
            <a:off x="2435031" y="2237317"/>
            <a:ext cx="7769144" cy="369332"/>
          </a:xfrm>
          <a:prstGeom prst="rect">
            <a:avLst/>
          </a:prstGeom>
        </p:spPr>
        <p:txBody>
          <a:bodyPr wrap="square">
            <a:spAutoFit/>
          </a:bodyPr>
          <a:lstStyle/>
          <a:p>
            <a:pPr algn="just"/>
            <a:r>
              <a:rPr lang="en-US" i="1" dirty="0">
                <a:solidFill>
                  <a:srgbClr val="4D6F0F"/>
                </a:solidFill>
                <a:effectLst>
                  <a:outerShdw blurRad="38100" dist="38100" dir="2700000" algn="tl">
                    <a:srgbClr val="000000">
                      <a:alpha val="43137"/>
                    </a:srgbClr>
                  </a:outerShdw>
                </a:effectLst>
                <a:latin typeface="Algerian" panose="04020705040A02060702" pitchFamily="82" charset="0"/>
                <a:cs typeface="Arial" panose="020B0604020202020204" pitchFamily="34" charset="0"/>
              </a:rPr>
              <a:t>Elder David A. Bednar of the Quorum of the Twelve Apostles: </a:t>
            </a:r>
          </a:p>
        </p:txBody>
      </p:sp>
      <p:sp>
        <p:nvSpPr>
          <p:cNvPr id="7" name="Rectángulo 6">
            <a:extLst>
              <a:ext uri="{FF2B5EF4-FFF2-40B4-BE49-F238E27FC236}">
                <a16:creationId xmlns:a16="http://schemas.microsoft.com/office/drawing/2014/main" id="{146A2073-93D5-43B9-A8C8-15378D877185}"/>
              </a:ext>
            </a:extLst>
          </p:cNvPr>
          <p:cNvSpPr/>
          <p:nvPr/>
        </p:nvSpPr>
        <p:spPr>
          <a:xfrm>
            <a:off x="1136317" y="4935327"/>
            <a:ext cx="93594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we choose to be changed when we choose to follow Jesus Christ?</a:t>
            </a:r>
          </a:p>
        </p:txBody>
      </p:sp>
      <p:sp>
        <p:nvSpPr>
          <p:cNvPr id="8" name="Rectángulo 7">
            <a:extLst>
              <a:ext uri="{FF2B5EF4-FFF2-40B4-BE49-F238E27FC236}">
                <a16:creationId xmlns:a16="http://schemas.microsoft.com/office/drawing/2014/main" id="{568C1779-A6E0-4ED6-9208-BA42416C8049}"/>
              </a:ext>
            </a:extLst>
          </p:cNvPr>
          <p:cNvSpPr/>
          <p:nvPr/>
        </p:nvSpPr>
        <p:spPr>
          <a:xfrm>
            <a:off x="1136317" y="5443553"/>
            <a:ext cx="64836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King Benjamin desire to know from his people?</a:t>
            </a:r>
          </a:p>
        </p:txBody>
      </p:sp>
      <p:sp>
        <p:nvSpPr>
          <p:cNvPr id="9" name="Rectángulo 8">
            <a:extLst>
              <a:ext uri="{FF2B5EF4-FFF2-40B4-BE49-F238E27FC236}">
                <a16:creationId xmlns:a16="http://schemas.microsoft.com/office/drawing/2014/main" id="{78D7FEE0-D4BD-49F7-B30F-FDB9463B42C8}"/>
              </a:ext>
            </a:extLst>
          </p:cNvPr>
          <p:cNvSpPr/>
          <p:nvPr/>
        </p:nvSpPr>
        <p:spPr>
          <a:xfrm>
            <a:off x="1123222" y="5928150"/>
            <a:ext cx="61221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brought about this change in their dispositions?</a:t>
            </a:r>
          </a:p>
        </p:txBody>
      </p:sp>
    </p:spTree>
    <p:extLst>
      <p:ext uri="{BB962C8B-B14F-4D97-AF65-F5344CB8AC3E}">
        <p14:creationId xmlns:p14="http://schemas.microsoft.com/office/powerpoint/2010/main" val="1458810489"/>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fmla="#ppt_w*sin(2.5*pi*$)">
                                          <p:val>
                                            <p:fltVal val="0"/>
                                          </p:val>
                                        </p:tav>
                                        <p:tav tm="100000">
                                          <p:val>
                                            <p:fltVal val="1"/>
                                          </p:val>
                                        </p:tav>
                                      </p:tavLst>
                                    </p:anim>
                                    <p:anim calcmode="lin" valueType="num">
                                      <p:cBhvr>
                                        <p:cTn id="20" dur="3000" fill="hold"/>
                                        <p:tgtEl>
                                          <p:spTgt spid="1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fmla="#ppt_w*sin(2.5*pi*$)">
                                          <p:val>
                                            <p:fltVal val="0"/>
                                          </p:val>
                                        </p:tav>
                                        <p:tav tm="100000">
                                          <p:val>
                                            <p:fltVal val="1"/>
                                          </p:val>
                                        </p:tav>
                                      </p:tavLst>
                                    </p:anim>
                                    <p:anim calcmode="lin" valueType="num">
                                      <p:cBhvr>
                                        <p:cTn id="24" dur="3000" fill="hold"/>
                                        <p:tgtEl>
                                          <p:spTgt spid="5"/>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0" fill="hold"/>
                                        <p:tgtEl>
                                          <p:spTgt spid="6"/>
                                        </p:tgtEl>
                                        <p:attrNameLst>
                                          <p:attrName>ppt_w</p:attrName>
                                        </p:attrNameLst>
                                      </p:cBhvr>
                                      <p:tavLst>
                                        <p:tav tm="0" fmla="#ppt_w*sin(2.5*pi*$)">
                                          <p:val>
                                            <p:fltVal val="0"/>
                                          </p:val>
                                        </p:tav>
                                        <p:tav tm="100000">
                                          <p:val>
                                            <p:fltVal val="1"/>
                                          </p:val>
                                        </p:tav>
                                      </p:tavLst>
                                    </p:anim>
                                    <p:anim calcmode="lin" valueType="num">
                                      <p:cBhvr>
                                        <p:cTn id="28" dur="3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800" decel="100000"/>
                                        <p:tgtEl>
                                          <p:spTgt spid="9"/>
                                        </p:tgtEl>
                                      </p:cBhvr>
                                    </p:animEffect>
                                    <p:anim calcmode="lin" valueType="num">
                                      <p:cBhvr>
                                        <p:cTn id="47" dur="800" decel="100000" fill="hold"/>
                                        <p:tgtEl>
                                          <p:spTgt spid="9"/>
                                        </p:tgtEl>
                                        <p:attrNameLst>
                                          <p:attrName>style.rotation</p:attrName>
                                        </p:attrNameLst>
                                      </p:cBhvr>
                                      <p:tavLst>
                                        <p:tav tm="0">
                                          <p:val>
                                            <p:fltVal val="-90"/>
                                          </p:val>
                                        </p:tav>
                                        <p:tav tm="100000">
                                          <p:val>
                                            <p:fltVal val="0"/>
                                          </p:val>
                                        </p:tav>
                                      </p:tavLst>
                                    </p:anim>
                                    <p:anim calcmode="lin" valueType="num">
                                      <p:cBhvr>
                                        <p:cTn id="48" dur="800" decel="100000" fill="hold"/>
                                        <p:tgtEl>
                                          <p:spTgt spid="9"/>
                                        </p:tgtEl>
                                        <p:attrNameLst>
                                          <p:attrName>ppt_x</p:attrName>
                                        </p:attrNameLst>
                                      </p:cBhvr>
                                      <p:tavLst>
                                        <p:tav tm="0">
                                          <p:val>
                                            <p:strVal val="#ppt_x+0.4"/>
                                          </p:val>
                                        </p:tav>
                                        <p:tav tm="100000">
                                          <p:val>
                                            <p:strVal val="#ppt_x-0.05"/>
                                          </p:val>
                                        </p:tav>
                                      </p:tavLst>
                                    </p:anim>
                                    <p:anim calcmode="lin" valueType="num">
                                      <p:cBhvr>
                                        <p:cTn id="49" dur="800" decel="100000" fill="hold"/>
                                        <p:tgtEl>
                                          <p:spTgt spid="9"/>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3CA58AE-333E-4F22-9742-F3E0B9FB67A9}"/>
              </a:ext>
            </a:extLst>
          </p:cNvPr>
          <p:cNvSpPr/>
          <p:nvPr/>
        </p:nvSpPr>
        <p:spPr>
          <a:xfrm>
            <a:off x="1106556" y="3648391"/>
            <a:ext cx="92566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we need the Atonement of Jesus Christ in order to truly change?</a:t>
            </a:r>
          </a:p>
        </p:txBody>
      </p:sp>
      <p:sp>
        <p:nvSpPr>
          <p:cNvPr id="8" name="Rectángulo: esquinas superiores redondeadas 7">
            <a:extLst>
              <a:ext uri="{FF2B5EF4-FFF2-40B4-BE49-F238E27FC236}">
                <a16:creationId xmlns:a16="http://schemas.microsoft.com/office/drawing/2014/main" id="{B95BA9BA-FDE1-4EE0-A4F9-62D357B6225D}"/>
              </a:ext>
            </a:extLst>
          </p:cNvPr>
          <p:cNvSpPr/>
          <p:nvPr/>
        </p:nvSpPr>
        <p:spPr>
          <a:xfrm rot="10800000">
            <a:off x="930442" y="932263"/>
            <a:ext cx="10214637" cy="2496737"/>
          </a:xfrm>
          <a:prstGeom prst="round2Same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9DD2C8A-8BD6-4E2A-958E-E3FED5F5EE31}"/>
              </a:ext>
            </a:extLst>
          </p:cNvPr>
          <p:cNvSpPr/>
          <p:nvPr/>
        </p:nvSpPr>
        <p:spPr>
          <a:xfrm>
            <a:off x="1106556" y="1397675"/>
            <a:ext cx="9978888"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gospel of Jesus Christ encompasses much more than avoiding, overcoming, and being cleansed from sin and the bad influences in our lives; it also essentially entails doing good, being good, and becoming better. . . . This mighty change is not simply the result of working harder or developing greater individual discipline. Rather, it is the consequence of a fundamental change in our desires, our motives, and our natures made possible through the Atonement of Christ the Lord. Our spiritual purpose is to overcome both sin and the desire to sin, both the taint and the tyranny of sin” (“Clean Hands and a Pure Heart,” Ensign or Liahona, Nov. 2007, 81–82).</a:t>
            </a:r>
          </a:p>
        </p:txBody>
      </p:sp>
      <p:sp>
        <p:nvSpPr>
          <p:cNvPr id="4" name="Rectángulo 3">
            <a:extLst>
              <a:ext uri="{FF2B5EF4-FFF2-40B4-BE49-F238E27FC236}">
                <a16:creationId xmlns:a16="http://schemas.microsoft.com/office/drawing/2014/main" id="{22CDFD0C-367C-4CFE-ACBD-58E1DD4A483C}"/>
              </a:ext>
            </a:extLst>
          </p:cNvPr>
          <p:cNvSpPr/>
          <p:nvPr/>
        </p:nvSpPr>
        <p:spPr>
          <a:xfrm>
            <a:off x="1106555" y="932263"/>
            <a:ext cx="7533861"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lgerian" panose="04020705040A02060702" pitchFamily="82" charset="0"/>
                <a:cs typeface="Arial" panose="020B0604020202020204" pitchFamily="34" charset="0"/>
              </a:rPr>
              <a:t>Elder David A. Bednar of the Quorum of the Twelve Apostles: </a:t>
            </a:r>
          </a:p>
        </p:txBody>
      </p:sp>
      <p:sp>
        <p:nvSpPr>
          <p:cNvPr id="6" name="Rectángulo 5">
            <a:extLst>
              <a:ext uri="{FF2B5EF4-FFF2-40B4-BE49-F238E27FC236}">
                <a16:creationId xmlns:a16="http://schemas.microsoft.com/office/drawing/2014/main" id="{62A0D0FC-127C-4E2B-AF85-B90D358FBBC5}"/>
              </a:ext>
            </a:extLst>
          </p:cNvPr>
          <p:cNvSpPr/>
          <p:nvPr/>
        </p:nvSpPr>
        <p:spPr>
          <a:xfrm>
            <a:off x="1106556" y="4237114"/>
            <a:ext cx="997888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can we learn from Mosiah 5:2-4 about how we can experience a mighty change in our lives?</a:t>
            </a:r>
          </a:p>
        </p:txBody>
      </p:sp>
      <p:sp>
        <p:nvSpPr>
          <p:cNvPr id="7" name="Rectángulo 6">
            <a:extLst>
              <a:ext uri="{FF2B5EF4-FFF2-40B4-BE49-F238E27FC236}">
                <a16:creationId xmlns:a16="http://schemas.microsoft.com/office/drawing/2014/main" id="{8D05D68D-C6A2-427A-A66E-B0398866AB76}"/>
              </a:ext>
            </a:extLst>
          </p:cNvPr>
          <p:cNvSpPr/>
          <p:nvPr/>
        </p:nvSpPr>
        <p:spPr>
          <a:xfrm>
            <a:off x="2232992" y="4813994"/>
            <a:ext cx="7726015" cy="646331"/>
          </a:xfrm>
          <a:prstGeom prst="rect">
            <a:avLst/>
          </a:prstGeom>
        </p:spPr>
        <p:txBody>
          <a:bodyPr wrap="square">
            <a:spAutoFit/>
          </a:bodyPr>
          <a:lstStyle/>
          <a:p>
            <a:pPr algn="ctr"/>
            <a:r>
              <a:rPr lang="en-US"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As we exercise faith in Jesus Christ and receive the Holy Spirit, we can experience a mighty change of heart.</a:t>
            </a:r>
          </a:p>
        </p:txBody>
      </p:sp>
    </p:spTree>
    <p:extLst>
      <p:ext uri="{BB962C8B-B14F-4D97-AF65-F5344CB8AC3E}">
        <p14:creationId xmlns:p14="http://schemas.microsoft.com/office/powerpoint/2010/main" val="135591948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FAD6954-6628-4DBF-8C0A-1DFB65EC444B}"/>
              </a:ext>
            </a:extLst>
          </p:cNvPr>
          <p:cNvSpPr/>
          <p:nvPr/>
        </p:nvSpPr>
        <p:spPr>
          <a:xfrm>
            <a:off x="827911" y="3620645"/>
            <a:ext cx="78850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your disposition changed as you have followed the Savior?</a:t>
            </a:r>
          </a:p>
        </p:txBody>
      </p:sp>
      <p:sp>
        <p:nvSpPr>
          <p:cNvPr id="7" name="Rectángulo: esquinas diagonales redondeadas 6">
            <a:extLst>
              <a:ext uri="{FF2B5EF4-FFF2-40B4-BE49-F238E27FC236}">
                <a16:creationId xmlns:a16="http://schemas.microsoft.com/office/drawing/2014/main" id="{99F5DFC0-E426-4580-BDB2-F56DD13C8BF0}"/>
              </a:ext>
            </a:extLst>
          </p:cNvPr>
          <p:cNvSpPr/>
          <p:nvPr/>
        </p:nvSpPr>
        <p:spPr>
          <a:xfrm>
            <a:off x="827911" y="1232272"/>
            <a:ext cx="10310890" cy="2104540"/>
          </a:xfrm>
          <a:prstGeom prst="round2Diag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22B5371C-CF7B-46EB-BFBA-AF8B4A7821F4}"/>
              </a:ext>
            </a:extLst>
          </p:cNvPr>
          <p:cNvSpPr/>
          <p:nvPr/>
        </p:nvSpPr>
        <p:spPr>
          <a:xfrm>
            <a:off x="934277" y="1686945"/>
            <a:ext cx="10098158" cy="1631216"/>
          </a:xfrm>
          <a:prstGeom prst="rect">
            <a:avLst/>
          </a:prstGeom>
        </p:spPr>
        <p:txBody>
          <a:bodyPr wrap="square">
            <a:spAutoFit/>
          </a:bodyPr>
          <a:lstStyle/>
          <a:p>
            <a:pPr algn="just"/>
            <a:r>
              <a:rPr lang="en-US" sz="2000" dirty="0">
                <a:solidFill>
                  <a:schemeClr val="bg1"/>
                </a:solidFill>
                <a:latin typeface="Dante" panose="02020502050200020203" pitchFamily="18" charset="0"/>
                <a:cs typeface="Arial" panose="020B0604020202020204" pitchFamily="34" charset="0"/>
              </a:rPr>
              <a:t>“Becoming Christlike is a lifetime pursuit and very often involves growth and change that is slow, almost imperceptible. . . . “. . . True repentance involves a change of heart and not just a change of behavior. . . . Most repentance does not involve sensational or dramatic changes, but rather is a step-by-step, steady, and consistent movement toward godliness” (“A Mighty Change of Heart,” Ensign, Oct. 1989, 5).</a:t>
            </a:r>
          </a:p>
        </p:txBody>
      </p:sp>
      <p:sp>
        <p:nvSpPr>
          <p:cNvPr id="4" name="Rectángulo 3">
            <a:extLst>
              <a:ext uri="{FF2B5EF4-FFF2-40B4-BE49-F238E27FC236}">
                <a16:creationId xmlns:a16="http://schemas.microsoft.com/office/drawing/2014/main" id="{656D0004-41A2-43FF-A7BA-BB30F0600AC9}"/>
              </a:ext>
            </a:extLst>
          </p:cNvPr>
          <p:cNvSpPr/>
          <p:nvPr/>
        </p:nvSpPr>
        <p:spPr>
          <a:xfrm>
            <a:off x="7453177" y="1291817"/>
            <a:ext cx="3685624" cy="369332"/>
          </a:xfrm>
          <a:prstGeom prst="rect">
            <a:avLst/>
          </a:prstGeom>
        </p:spPr>
        <p:txBody>
          <a:bodyPr wrap="none">
            <a:spAutoFit/>
          </a:bodyPr>
          <a:lstStyle/>
          <a:p>
            <a:pPr algn="just"/>
            <a:r>
              <a:rPr lang="en-US" i="1" dirty="0">
                <a:solidFill>
                  <a:schemeClr val="accent1"/>
                </a:solidFill>
                <a:effectLst>
                  <a:outerShdw blurRad="38100" dist="38100" dir="2700000" algn="tl">
                    <a:srgbClr val="000000">
                      <a:alpha val="43137"/>
                    </a:srgbClr>
                  </a:outerShdw>
                </a:effectLst>
                <a:latin typeface="Algerian" panose="04020705040A02060702" pitchFamily="82" charset="0"/>
                <a:cs typeface="Arial" panose="020B0604020202020204" pitchFamily="34" charset="0"/>
              </a:rPr>
              <a:t>President Ezra Taft Benson: </a:t>
            </a:r>
          </a:p>
        </p:txBody>
      </p:sp>
      <p:sp>
        <p:nvSpPr>
          <p:cNvPr id="6" name="Rectángulo 5">
            <a:extLst>
              <a:ext uri="{FF2B5EF4-FFF2-40B4-BE49-F238E27FC236}">
                <a16:creationId xmlns:a16="http://schemas.microsoft.com/office/drawing/2014/main" id="{360B1176-ACD3-48DA-B30B-2627FFA639D0}"/>
              </a:ext>
            </a:extLst>
          </p:cNvPr>
          <p:cNvSpPr/>
          <p:nvPr/>
        </p:nvSpPr>
        <p:spPr>
          <a:xfrm>
            <a:off x="827911" y="4178216"/>
            <a:ext cx="98728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need to do so the Lord will continue to help you experience this change?</a:t>
            </a:r>
          </a:p>
        </p:txBody>
      </p:sp>
    </p:spTree>
    <p:extLst>
      <p:ext uri="{BB962C8B-B14F-4D97-AF65-F5344CB8AC3E}">
        <p14:creationId xmlns:p14="http://schemas.microsoft.com/office/powerpoint/2010/main" val="539400959"/>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C981A9F-DC73-480E-A769-882FE9FDB921}"/>
              </a:ext>
            </a:extLst>
          </p:cNvPr>
          <p:cNvSpPr/>
          <p:nvPr/>
        </p:nvSpPr>
        <p:spPr>
          <a:xfrm>
            <a:off x="1902283" y="2274838"/>
            <a:ext cx="8388626" cy="2308324"/>
          </a:xfrm>
          <a:prstGeom prst="rect">
            <a:avLst/>
          </a:prstGeom>
        </p:spPr>
        <p:txBody>
          <a:bodyPr wrap="square">
            <a:spAutoFit/>
          </a:bodyPr>
          <a:lstStyle/>
          <a:p>
            <a:pPr algn="ctr"/>
            <a:r>
              <a:rPr lang="en-US" sz="4800" dirty="0">
                <a:solidFill>
                  <a:schemeClr val="accent1">
                    <a:lumMod val="75000"/>
                  </a:schemeClr>
                </a:solidFill>
                <a:latin typeface="Constantia" panose="02030602050306030303" pitchFamily="18" charset="0"/>
              </a:rPr>
              <a:t>“King Benjamin’s people enter into a covenant with God and are given a new name”</a:t>
            </a:r>
          </a:p>
        </p:txBody>
      </p:sp>
      <p:sp>
        <p:nvSpPr>
          <p:cNvPr id="4" name="Rectángulo 3">
            <a:extLst>
              <a:ext uri="{FF2B5EF4-FFF2-40B4-BE49-F238E27FC236}">
                <a16:creationId xmlns:a16="http://schemas.microsoft.com/office/drawing/2014/main" id="{3A528349-7FA9-42D8-A64E-146F22799C9F}"/>
              </a:ext>
            </a:extLst>
          </p:cNvPr>
          <p:cNvSpPr/>
          <p:nvPr/>
        </p:nvSpPr>
        <p:spPr>
          <a:xfrm>
            <a:off x="1046921" y="928516"/>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5:5-15</a:t>
            </a:r>
          </a:p>
        </p:txBody>
      </p:sp>
    </p:spTree>
    <p:extLst>
      <p:ext uri="{BB962C8B-B14F-4D97-AF65-F5344CB8AC3E}">
        <p14:creationId xmlns:p14="http://schemas.microsoft.com/office/powerpoint/2010/main" val="2732680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9855429-4316-4359-B605-93BCC7BC0C5A}"/>
              </a:ext>
            </a:extLst>
          </p:cNvPr>
          <p:cNvSpPr/>
          <p:nvPr/>
        </p:nvSpPr>
        <p:spPr>
          <a:xfrm>
            <a:off x="1094386" y="928516"/>
            <a:ext cx="1437337" cy="56898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62430F4-B963-41D4-AD8A-15001ACCE999}"/>
              </a:ext>
            </a:extLst>
          </p:cNvPr>
          <p:cNvSpPr/>
          <p:nvPr/>
        </p:nvSpPr>
        <p:spPr>
          <a:xfrm>
            <a:off x="1096416" y="1297848"/>
            <a:ext cx="9939131" cy="1200329"/>
          </a:xfrm>
          <a:prstGeom prst="roundRect">
            <a:avLst>
              <a:gd name="adj" fmla="val 130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D1B55088-684B-465D-B6B0-8481565E3220}"/>
              </a:ext>
            </a:extLst>
          </p:cNvPr>
          <p:cNvSpPr/>
          <p:nvPr/>
        </p:nvSpPr>
        <p:spPr>
          <a:xfrm>
            <a:off x="1154423" y="928516"/>
            <a:ext cx="13773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Mosiah 5:5</a:t>
            </a:r>
          </a:p>
        </p:txBody>
      </p:sp>
      <p:sp>
        <p:nvSpPr>
          <p:cNvPr id="4" name="Rectángulo 3">
            <a:extLst>
              <a:ext uri="{FF2B5EF4-FFF2-40B4-BE49-F238E27FC236}">
                <a16:creationId xmlns:a16="http://schemas.microsoft.com/office/drawing/2014/main" id="{13F362C2-B953-4882-8FC3-1305B820F0E1}"/>
              </a:ext>
            </a:extLst>
          </p:cNvPr>
          <p:cNvSpPr/>
          <p:nvPr/>
        </p:nvSpPr>
        <p:spPr>
          <a:xfrm>
            <a:off x="1154423" y="1297848"/>
            <a:ext cx="9883154"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we are willing to enter into a covenant with our God to do his will, and to be obedient to his commandments in all things that he shall command us, all the remainder of our days, that we may not bring upon ourselves a never-ending torment, as has been spoken by the angel, that we may not drink out of the cup of the wrath of God.</a:t>
            </a:r>
          </a:p>
        </p:txBody>
      </p:sp>
      <p:sp>
        <p:nvSpPr>
          <p:cNvPr id="5" name="Rectángulo 4">
            <a:extLst>
              <a:ext uri="{FF2B5EF4-FFF2-40B4-BE49-F238E27FC236}">
                <a16:creationId xmlns:a16="http://schemas.microsoft.com/office/drawing/2014/main" id="{B44761BC-AD71-496A-81CF-872F15215EE8}"/>
              </a:ext>
            </a:extLst>
          </p:cNvPr>
          <p:cNvSpPr/>
          <p:nvPr/>
        </p:nvSpPr>
        <p:spPr>
          <a:xfrm>
            <a:off x="1154423" y="2682843"/>
            <a:ext cx="99906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the people willing to do now that their dispositions had changed through the Atonement of Jesus Christ?</a:t>
            </a:r>
          </a:p>
        </p:txBody>
      </p:sp>
      <p:sp>
        <p:nvSpPr>
          <p:cNvPr id="6" name="Rectángulo 5">
            <a:extLst>
              <a:ext uri="{FF2B5EF4-FFF2-40B4-BE49-F238E27FC236}">
                <a16:creationId xmlns:a16="http://schemas.microsoft.com/office/drawing/2014/main" id="{71141B54-CA3D-4618-B23F-B04623AA59E0}"/>
              </a:ext>
            </a:extLst>
          </p:cNvPr>
          <p:cNvSpPr/>
          <p:nvPr/>
        </p:nvSpPr>
        <p:spPr>
          <a:xfrm>
            <a:off x="1154423" y="3329174"/>
            <a:ext cx="98831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words or phrases in Mosiah 5:5 show the sincerity of the people’s desire to make and keep a covenant with God?</a:t>
            </a:r>
          </a:p>
        </p:txBody>
      </p:sp>
      <p:sp>
        <p:nvSpPr>
          <p:cNvPr id="7" name="Rectángulo 6">
            <a:extLst>
              <a:ext uri="{FF2B5EF4-FFF2-40B4-BE49-F238E27FC236}">
                <a16:creationId xmlns:a16="http://schemas.microsoft.com/office/drawing/2014/main" id="{6167E0C9-7139-47DD-9423-E92965CE15AC}"/>
              </a:ext>
            </a:extLst>
          </p:cNvPr>
          <p:cNvSpPr/>
          <p:nvPr/>
        </p:nvSpPr>
        <p:spPr>
          <a:xfrm>
            <a:off x="1154423" y="4002692"/>
            <a:ext cx="98831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words or phrases in Mosiah 5:5 remind you of the promises we renew each time we partake of the sacrament?</a:t>
            </a:r>
          </a:p>
        </p:txBody>
      </p:sp>
      <p:sp>
        <p:nvSpPr>
          <p:cNvPr id="8" name="Rectángulo 7">
            <a:extLst>
              <a:ext uri="{FF2B5EF4-FFF2-40B4-BE49-F238E27FC236}">
                <a16:creationId xmlns:a16="http://schemas.microsoft.com/office/drawing/2014/main" id="{B2045735-EAEA-4028-87D8-6C4C4A131263}"/>
              </a:ext>
            </a:extLst>
          </p:cNvPr>
          <p:cNvSpPr/>
          <p:nvPr/>
        </p:nvSpPr>
        <p:spPr>
          <a:xfrm>
            <a:off x="1154423" y="4714169"/>
            <a:ext cx="98831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making and keeping covenants helps us continue in the process of experiencing a change of heart?</a:t>
            </a:r>
          </a:p>
        </p:txBody>
      </p:sp>
    </p:spTree>
    <p:extLst>
      <p:ext uri="{BB962C8B-B14F-4D97-AF65-F5344CB8AC3E}">
        <p14:creationId xmlns:p14="http://schemas.microsoft.com/office/powerpoint/2010/main" val="101369883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6D53507B-5FFA-4000-B823-A6E30747D929}"/>
              </a:ext>
            </a:extLst>
          </p:cNvPr>
          <p:cNvSpPr/>
          <p:nvPr/>
        </p:nvSpPr>
        <p:spPr>
          <a:xfrm>
            <a:off x="1161153" y="2504496"/>
            <a:ext cx="1633781" cy="56898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ED3D189E-B525-4603-8EC5-9FEDF5C31DA0}"/>
              </a:ext>
            </a:extLst>
          </p:cNvPr>
          <p:cNvSpPr/>
          <p:nvPr/>
        </p:nvSpPr>
        <p:spPr>
          <a:xfrm>
            <a:off x="1094386" y="928516"/>
            <a:ext cx="1561087" cy="56898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14522BC5-5DBF-49F5-ACAD-866809D4E52D}"/>
              </a:ext>
            </a:extLst>
          </p:cNvPr>
          <p:cNvSpPr/>
          <p:nvPr/>
        </p:nvSpPr>
        <p:spPr>
          <a:xfrm>
            <a:off x="1161153" y="2833570"/>
            <a:ext cx="9939131" cy="2142215"/>
          </a:xfrm>
          <a:prstGeom prst="roundRect">
            <a:avLst>
              <a:gd name="adj" fmla="val 130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7AF3019-6264-498F-9845-F9BB1E95AF45}"/>
              </a:ext>
            </a:extLst>
          </p:cNvPr>
          <p:cNvSpPr/>
          <p:nvPr/>
        </p:nvSpPr>
        <p:spPr>
          <a:xfrm>
            <a:off x="1096416" y="1297849"/>
            <a:ext cx="9939131" cy="682780"/>
          </a:xfrm>
          <a:prstGeom prst="roundRect">
            <a:avLst>
              <a:gd name="adj" fmla="val 130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55</a:t>
            </a:r>
          </a:p>
          <a:p>
            <a:pPr algn="just"/>
            <a:endParaRPr lang="en-US" sz="2800" b="1" dirty="0">
              <a:solidFill>
                <a:schemeClr val="accent1">
                  <a:lumMod val="60000"/>
                  <a:lumOff val="40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4D54E8A9-7186-444A-9193-AC17E96A7FCF}"/>
              </a:ext>
            </a:extLst>
          </p:cNvPr>
          <p:cNvSpPr/>
          <p:nvPr/>
        </p:nvSpPr>
        <p:spPr>
          <a:xfrm>
            <a:off x="1161153" y="928516"/>
            <a:ext cx="14943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1:11</a:t>
            </a:r>
          </a:p>
        </p:txBody>
      </p:sp>
      <p:sp>
        <p:nvSpPr>
          <p:cNvPr id="4" name="Rectángulo 3">
            <a:extLst>
              <a:ext uri="{FF2B5EF4-FFF2-40B4-BE49-F238E27FC236}">
                <a16:creationId xmlns:a16="http://schemas.microsoft.com/office/drawing/2014/main" id="{5434FE96-6104-41C8-838A-7395E249F55E}"/>
              </a:ext>
            </a:extLst>
          </p:cNvPr>
          <p:cNvSpPr/>
          <p:nvPr/>
        </p:nvSpPr>
        <p:spPr>
          <a:xfrm>
            <a:off x="1161153" y="1297848"/>
            <a:ext cx="9869694" cy="61555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And now there was no more contention in all the land of Zarahemla, among all the people who belonged to king Benjamin, so that king Benjamin had continual peace all the remainder of his days.</a:t>
            </a:r>
          </a:p>
        </p:txBody>
      </p:sp>
      <p:sp>
        <p:nvSpPr>
          <p:cNvPr id="5" name="Rectángulo 4">
            <a:extLst>
              <a:ext uri="{FF2B5EF4-FFF2-40B4-BE49-F238E27FC236}">
                <a16:creationId xmlns:a16="http://schemas.microsoft.com/office/drawing/2014/main" id="{28A8925A-A232-4261-BF1F-116B3D9C45F5}"/>
              </a:ext>
            </a:extLst>
          </p:cNvPr>
          <p:cNvSpPr/>
          <p:nvPr/>
        </p:nvSpPr>
        <p:spPr>
          <a:xfrm>
            <a:off x="1161153" y="2024592"/>
            <a:ext cx="420018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the significance of a name?</a:t>
            </a:r>
          </a:p>
        </p:txBody>
      </p:sp>
      <p:sp>
        <p:nvSpPr>
          <p:cNvPr id="6" name="Rectángulo 5">
            <a:extLst>
              <a:ext uri="{FF2B5EF4-FFF2-40B4-BE49-F238E27FC236}">
                <a16:creationId xmlns:a16="http://schemas.microsoft.com/office/drawing/2014/main" id="{A76795AA-4808-416D-9E05-1F4CA94CB724}"/>
              </a:ext>
            </a:extLst>
          </p:cNvPr>
          <p:cNvSpPr/>
          <p:nvPr/>
        </p:nvSpPr>
        <p:spPr>
          <a:xfrm>
            <a:off x="1161153" y="2468654"/>
            <a:ext cx="16337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Mosiah 5:7–8</a:t>
            </a:r>
          </a:p>
        </p:txBody>
      </p:sp>
      <p:sp>
        <p:nvSpPr>
          <p:cNvPr id="7" name="Rectángulo 6">
            <a:extLst>
              <a:ext uri="{FF2B5EF4-FFF2-40B4-BE49-F238E27FC236}">
                <a16:creationId xmlns:a16="http://schemas.microsoft.com/office/drawing/2014/main" id="{58DC99D7-A7B8-41EF-B746-52F2363C6C08}"/>
              </a:ext>
            </a:extLst>
          </p:cNvPr>
          <p:cNvSpPr/>
          <p:nvPr/>
        </p:nvSpPr>
        <p:spPr>
          <a:xfrm>
            <a:off x="1161153" y="2837986"/>
            <a:ext cx="9869694"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now, because of the covenant which ye have made ye shall be called the children of Christ, his sons, and his daughters; for behold, this day he hath spiritually begotten you; for ye say that your hearts are changed through faith on his name; therefore, ye are born of him and have become his sons and his daughters.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under this head ye are made free, and there is no other head whereby ye can be made free. There is no other name given whereby salvation cometh; therefore, I would that ye should take upon you the name of Christ, all you that have entered into the covenant with God that ye should be obedient unto the end of your lives.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964E159-2680-4E1B-BDFB-BCA1237A25FD}"/>
              </a:ext>
            </a:extLst>
          </p:cNvPr>
          <p:cNvSpPr/>
          <p:nvPr/>
        </p:nvSpPr>
        <p:spPr>
          <a:xfrm>
            <a:off x="1161153" y="5088810"/>
            <a:ext cx="4504759" cy="323165"/>
          </a:xfrm>
          <a:prstGeom prst="rect">
            <a:avLst/>
          </a:prstGeom>
        </p:spPr>
        <p:txBody>
          <a:bodyPr wrap="none">
            <a:spAutoFit/>
          </a:bodyPr>
          <a:lstStyle/>
          <a:p>
            <a:pPr algn="just"/>
            <a:r>
              <a:rPr lang="en-US" sz="1500" b="1" dirty="0">
                <a:solidFill>
                  <a:schemeClr val="bg1"/>
                </a:solidFill>
                <a:latin typeface="Arial" panose="020B0604020202020204" pitchFamily="34" charset="0"/>
                <a:cs typeface="Arial" panose="020B0604020202020204" pitchFamily="34" charset="0"/>
              </a:rPr>
              <a:t>What name did King Benjamin give his people?</a:t>
            </a:r>
          </a:p>
        </p:txBody>
      </p:sp>
      <p:sp>
        <p:nvSpPr>
          <p:cNvPr id="9" name="Rectángulo 8">
            <a:extLst>
              <a:ext uri="{FF2B5EF4-FFF2-40B4-BE49-F238E27FC236}">
                <a16:creationId xmlns:a16="http://schemas.microsoft.com/office/drawing/2014/main" id="{F69D0DBF-FE96-43AA-AF04-86C14C6228B4}"/>
              </a:ext>
            </a:extLst>
          </p:cNvPr>
          <p:cNvSpPr/>
          <p:nvPr/>
        </p:nvSpPr>
        <p:spPr>
          <a:xfrm>
            <a:off x="1161153" y="5494650"/>
            <a:ext cx="9869694" cy="553998"/>
          </a:xfrm>
          <a:prstGeom prst="rect">
            <a:avLst/>
          </a:prstGeom>
        </p:spPr>
        <p:txBody>
          <a:bodyPr wrap="square">
            <a:spAutoFit/>
          </a:bodyPr>
          <a:lstStyle/>
          <a:p>
            <a:pPr algn="just"/>
            <a:r>
              <a:rPr lang="en-US" sz="1500" b="1" dirty="0">
                <a:solidFill>
                  <a:schemeClr val="bg1"/>
                </a:solidFill>
                <a:latin typeface="Arial" panose="020B0604020202020204" pitchFamily="34" charset="0"/>
                <a:cs typeface="Arial" panose="020B0604020202020204" pitchFamily="34" charset="0"/>
              </a:rPr>
              <a:t>What words and phrases did you notice? What do those words and phrases teach you about the name of Christ?</a:t>
            </a:r>
          </a:p>
        </p:txBody>
      </p:sp>
      <p:sp>
        <p:nvSpPr>
          <p:cNvPr id="10" name="Rectángulo 9">
            <a:extLst>
              <a:ext uri="{FF2B5EF4-FFF2-40B4-BE49-F238E27FC236}">
                <a16:creationId xmlns:a16="http://schemas.microsoft.com/office/drawing/2014/main" id="{2E9B8301-8F86-458A-A515-6583B5DD7914}"/>
              </a:ext>
            </a:extLst>
          </p:cNvPr>
          <p:cNvSpPr/>
          <p:nvPr/>
        </p:nvSpPr>
        <p:spPr>
          <a:xfrm>
            <a:off x="2534653" y="5988567"/>
            <a:ext cx="6728618" cy="646331"/>
          </a:xfrm>
          <a:prstGeom prst="rect">
            <a:avLst/>
          </a:prstGeom>
        </p:spPr>
        <p:txBody>
          <a:bodyPr wrap="square">
            <a:spAutoFit/>
          </a:bodyPr>
          <a:lstStyle/>
          <a:p>
            <a:pPr algn="ctr"/>
            <a:r>
              <a:rPr lang="en-US" i="1" dirty="0">
                <a:solidFill>
                  <a:schemeClr val="accent1">
                    <a:lumMod val="75000"/>
                  </a:schemeClr>
                </a:solidFill>
                <a:effectLst>
                  <a:outerShdw blurRad="38100" dist="38100" dir="2700000" algn="tl">
                    <a:srgbClr val="000000">
                      <a:alpha val="43137"/>
                    </a:srgbClr>
                  </a:outerShdw>
                </a:effectLst>
              </a:rPr>
              <a:t>We take upon ourselves the name of Jesus Christ when we make and keep sacred covenants.</a:t>
            </a:r>
          </a:p>
        </p:txBody>
      </p:sp>
    </p:spTree>
    <p:extLst>
      <p:ext uri="{BB962C8B-B14F-4D97-AF65-F5344CB8AC3E}">
        <p14:creationId xmlns:p14="http://schemas.microsoft.com/office/powerpoint/2010/main" val="27820162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plus(in)">
                                      <p:cBhvr>
                                        <p:cTn id="14" dur="2000"/>
                                        <p:tgtEl>
                                          <p:spTgt spid="14"/>
                                        </p:tgtEl>
                                      </p:cBhvr>
                                    </p:animEffect>
                                  </p:childTnLst>
                                </p:cTn>
                              </p:par>
                              <p:par>
                                <p:cTn id="15" presetID="1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plus(in)">
                                      <p:cBhvr>
                                        <p:cTn id="17" dur="2000"/>
                                        <p:tgtEl>
                                          <p:spTgt spid="12"/>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anim calcmode="lin" valueType="num">
                                      <p:cBhvr>
                                        <p:cTn id="36" dur="400" fill="hold"/>
                                        <p:tgtEl>
                                          <p:spTgt spid="9"/>
                                        </p:tgtEl>
                                        <p:attrNameLst>
                                          <p:attrName>ppt_x</p:attrName>
                                        </p:attrNameLst>
                                      </p:cBhvr>
                                      <p:tavLst>
                                        <p:tav tm="0">
                                          <p:val>
                                            <p:strVal val="#ppt_x"/>
                                          </p:val>
                                        </p:tav>
                                        <p:tav tm="100000">
                                          <p:val>
                                            <p:strVal val="#ppt_x"/>
                                          </p:val>
                                        </p:tav>
                                      </p:tavLst>
                                    </p:anim>
                                    <p:anim calcmode="lin" valueType="num">
                                      <p:cBhvr>
                                        <p:cTn id="37" dur="400" fill="hold"/>
                                        <p:tgtEl>
                                          <p:spTgt spid="9"/>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800" decel="100000"/>
                                        <p:tgtEl>
                                          <p:spTgt spid="10"/>
                                        </p:tgtEl>
                                      </p:cBhvr>
                                    </p:animEffect>
                                    <p:anim calcmode="lin" valueType="num">
                                      <p:cBhvr>
                                        <p:cTn id="45" dur="800" decel="100000" fill="hold"/>
                                        <p:tgtEl>
                                          <p:spTgt spid="10"/>
                                        </p:tgtEl>
                                        <p:attrNameLst>
                                          <p:attrName>style.rotation</p:attrName>
                                        </p:attrNameLst>
                                      </p:cBhvr>
                                      <p:tavLst>
                                        <p:tav tm="0">
                                          <p:val>
                                            <p:fltVal val="-90"/>
                                          </p:val>
                                        </p:tav>
                                        <p:tav tm="100000">
                                          <p:val>
                                            <p:fltVal val="0"/>
                                          </p:val>
                                        </p:tav>
                                      </p:tavLst>
                                    </p:anim>
                                    <p:anim calcmode="lin" valueType="num">
                                      <p:cBhvr>
                                        <p:cTn id="46" dur="800" decel="100000" fill="hold"/>
                                        <p:tgtEl>
                                          <p:spTgt spid="10"/>
                                        </p:tgtEl>
                                        <p:attrNameLst>
                                          <p:attrName>ppt_x</p:attrName>
                                        </p:attrNameLst>
                                      </p:cBhvr>
                                      <p:tavLst>
                                        <p:tav tm="0">
                                          <p:val>
                                            <p:strVal val="#ppt_x+0.4"/>
                                          </p:val>
                                        </p:tav>
                                        <p:tav tm="100000">
                                          <p:val>
                                            <p:strVal val="#ppt_x-0.05"/>
                                          </p:val>
                                        </p:tav>
                                      </p:tavLst>
                                    </p:anim>
                                    <p:anim calcmode="lin" valueType="num">
                                      <p:cBhvr>
                                        <p:cTn id="47" dur="800" decel="100000" fill="hold"/>
                                        <p:tgtEl>
                                          <p:spTgt spid="10"/>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1571</Words>
  <Application>Microsoft Office PowerPoint</Application>
  <PresentationFormat>Panorámica</PresentationFormat>
  <Paragraphs>70</Paragraphs>
  <Slides>15</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MingLiU-ExtB</vt:lpstr>
      <vt:lpstr>Algerian</vt:lpstr>
      <vt:lpstr>Arial</vt:lpstr>
      <vt:lpstr>Bahnschrift SemiLight</vt:lpstr>
      <vt:lpstr>Calibri</vt:lpstr>
      <vt:lpstr>Century Gothic</vt:lpstr>
      <vt:lpstr>Comic Sans MS</vt:lpstr>
      <vt:lpstr>Constantia</vt:lpstr>
      <vt:lpstr>Dante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6517</cp:revision>
  <dcterms:created xsi:type="dcterms:W3CDTF">2018-08-29T04:26:39Z</dcterms:created>
  <dcterms:modified xsi:type="dcterms:W3CDTF">2020-03-04T00:23:21Z</dcterms:modified>
</cp:coreProperties>
</file>