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00"/>
    <a:srgbClr val="E97159"/>
    <a:srgbClr val="D8C0D3"/>
    <a:srgbClr val="B9DF63"/>
    <a:srgbClr val="4D6F0F"/>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churchofjesuschrist.org/#note6a"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7JjwhVAPXtc?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zeA8o-VFdWQ?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VsUu-7i5IL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1107996"/>
          </a:xfrm>
          <a:prstGeom prst="rect">
            <a:avLst/>
          </a:prstGeom>
          <a:noFill/>
        </p:spPr>
        <p:txBody>
          <a:bodyPr wrap="square" rtlCol="0">
            <a:spAutoFit/>
          </a:bodyPr>
          <a:lstStyle/>
          <a:p>
            <a:pPr algn="ctr"/>
            <a:r>
              <a:rPr lang="en-US" sz="6600" b="1" dirty="0">
                <a:solidFill>
                  <a:schemeClr val="accent2">
                    <a:lumMod val="50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2B49A9C-730C-4075-8647-6505E71F6A0F}"/>
              </a:ext>
            </a:extLst>
          </p:cNvPr>
          <p:cNvSpPr/>
          <p:nvPr/>
        </p:nvSpPr>
        <p:spPr>
          <a:xfrm>
            <a:off x="1046921"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1:1-18</a:t>
            </a:r>
          </a:p>
        </p:txBody>
      </p:sp>
      <p:sp>
        <p:nvSpPr>
          <p:cNvPr id="4" name="Rectángulo 3">
            <a:extLst>
              <a:ext uri="{FF2B5EF4-FFF2-40B4-BE49-F238E27FC236}">
                <a16:creationId xmlns:a16="http://schemas.microsoft.com/office/drawing/2014/main" id="{DF219594-FAF7-4772-B0EA-1F9C5651B354}"/>
              </a:ext>
            </a:extLst>
          </p:cNvPr>
          <p:cNvSpPr/>
          <p:nvPr/>
        </p:nvSpPr>
        <p:spPr>
          <a:xfrm>
            <a:off x="2047460" y="2459504"/>
            <a:ext cx="8097079" cy="1938992"/>
          </a:xfrm>
          <a:prstGeom prst="rect">
            <a:avLst/>
          </a:prstGeom>
        </p:spPr>
        <p:txBody>
          <a:bodyPr wrap="square">
            <a:spAutoFit/>
          </a:bodyPr>
          <a:lstStyle/>
          <a:p>
            <a:pPr algn="ctr"/>
            <a:r>
              <a:rPr lang="en-US" sz="4000" dirty="0">
                <a:solidFill>
                  <a:schemeClr val="accent1">
                    <a:lumMod val="75000"/>
                  </a:schemeClr>
                </a:solidFill>
                <a:latin typeface="Comic Sans MS" panose="030F0702030302020204" pitchFamily="66" charset="0"/>
              </a:rPr>
              <a:t>“King Benjamin teaches his sons the importance of the scriptures”</a:t>
            </a:r>
          </a:p>
        </p:txBody>
      </p:sp>
    </p:spTree>
    <p:extLst>
      <p:ext uri="{BB962C8B-B14F-4D97-AF65-F5344CB8AC3E}">
        <p14:creationId xmlns:p14="http://schemas.microsoft.com/office/powerpoint/2010/main" val="40334409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8B11E2D-CB78-4FAC-BA76-C7377F720A8F}"/>
              </a:ext>
            </a:extLst>
          </p:cNvPr>
          <p:cNvSpPr/>
          <p:nvPr/>
        </p:nvSpPr>
        <p:spPr>
          <a:xfrm>
            <a:off x="1046919" y="1913141"/>
            <a:ext cx="1582484"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C1BBE92E-9742-42FC-A858-DC7C6377A750}"/>
              </a:ext>
            </a:extLst>
          </p:cNvPr>
          <p:cNvSpPr/>
          <p:nvPr/>
        </p:nvSpPr>
        <p:spPr>
          <a:xfrm>
            <a:off x="1046919" y="2282473"/>
            <a:ext cx="9846365" cy="4185761"/>
          </a:xfrm>
          <a:prstGeom prst="roundRect">
            <a:avLst>
              <a:gd name="adj" fmla="val 780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DE16BAB3-9683-44AF-BE4F-E471A96A03EB}"/>
              </a:ext>
            </a:extLst>
          </p:cNvPr>
          <p:cNvSpPr/>
          <p:nvPr/>
        </p:nvSpPr>
        <p:spPr>
          <a:xfrm>
            <a:off x="1046920" y="985487"/>
            <a:ext cx="70634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your life be like if you never had the scriptures?</a:t>
            </a:r>
          </a:p>
        </p:txBody>
      </p:sp>
      <p:sp>
        <p:nvSpPr>
          <p:cNvPr id="4" name="Rectángulo 3">
            <a:extLst>
              <a:ext uri="{FF2B5EF4-FFF2-40B4-BE49-F238E27FC236}">
                <a16:creationId xmlns:a16="http://schemas.microsoft.com/office/drawing/2014/main" id="{658E290A-7DC2-4B1A-AD04-70B2E9E303D8}"/>
              </a:ext>
            </a:extLst>
          </p:cNvPr>
          <p:cNvSpPr/>
          <p:nvPr/>
        </p:nvSpPr>
        <p:spPr>
          <a:xfrm>
            <a:off x="1139684" y="-369332"/>
            <a:ext cx="74212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truths would be the most difficult for you to live without?</a:t>
            </a:r>
          </a:p>
        </p:txBody>
      </p:sp>
      <p:sp>
        <p:nvSpPr>
          <p:cNvPr id="5" name="Rectángulo 4">
            <a:extLst>
              <a:ext uri="{FF2B5EF4-FFF2-40B4-BE49-F238E27FC236}">
                <a16:creationId xmlns:a16="http://schemas.microsoft.com/office/drawing/2014/main" id="{9FE98128-BD51-4376-B1A7-1AC91F7293BF}"/>
              </a:ext>
            </a:extLst>
          </p:cNvPr>
          <p:cNvSpPr/>
          <p:nvPr/>
        </p:nvSpPr>
        <p:spPr>
          <a:xfrm>
            <a:off x="1046919" y="1913141"/>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1:3-8</a:t>
            </a:r>
          </a:p>
        </p:txBody>
      </p:sp>
      <p:sp>
        <p:nvSpPr>
          <p:cNvPr id="6" name="Rectángulo 5">
            <a:extLst>
              <a:ext uri="{FF2B5EF4-FFF2-40B4-BE49-F238E27FC236}">
                <a16:creationId xmlns:a16="http://schemas.microsoft.com/office/drawing/2014/main" id="{D1206175-AEA2-440E-8085-BEA5121575B7}"/>
              </a:ext>
            </a:extLst>
          </p:cNvPr>
          <p:cNvSpPr/>
          <p:nvPr/>
        </p:nvSpPr>
        <p:spPr>
          <a:xfrm>
            <a:off x="1046919" y="2282473"/>
            <a:ext cx="9846365" cy="4185761"/>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he also taught them concerning the records which were engraven on the plates of brass, saying: My sons, I would that ye should remember that were it not for these plates, which contain these records and these commandments, we must have suffered in ignorance, even at this present time, not knowing the mysteries of God.</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For it were not possible that our father, Lehi, could have remembered all these things, to have taught them to his children, except it were for the help of these plates; for he having been taught in the language of the Egyptians therefore he could read these engravings, and teach them to his children, that thereby they could teach them to their children, and so fulfilling the commandments of God, even down to this present time.</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I say unto you, my sons, were it not for these things, which have been kept and preserved by the hand of God, that we might read and understand of his mysteries, and have his commandments always before our eyes, that even our fathers would have dwindled in unbelief, and we should have been like unto our brethren, the Lamanites, who know nothing concerning these things, or even do not believe them when they are taught them, because of the traditions of their fathers, which are not correct.</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O my sons, I would that ye should remember that these sayings are true, and also that these records are </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a:t>
            </a:r>
            <a:r>
              <a:rPr lang="en-US" sz="1400" dirty="0">
                <a:solidFill>
                  <a:schemeClr val="bg1"/>
                </a:solidFill>
                <a:latin typeface="Arial" panose="020B0604020202020204" pitchFamily="34" charset="0"/>
                <a:cs typeface="Arial" panose="020B0604020202020204" pitchFamily="34" charset="0"/>
              </a:rPr>
              <a:t>rue. And behold, also the plates of Nephi, which contain the records and the sayings of our fathers from the time they left Jerusalem until now, and they are true; and we can know of their surety because we have them before our eyes.</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And now, my sons, I would that ye should remember to search them diligently, that ye may profit thereby; and I would that ye should keep the commandments of God, that ye may prosper in the land according to the promises which the Lord made unto our fathers.</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many more things did king Benjamin teach his sons, which are not written in this book.</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671827"/>
      </p:ext>
    </p:extLst>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86 1.85185E-6 L 0.19544 0.07222 C 0.24127 0.0875 0.26744 0.11018 0.26744 0.13403 C 0.26744 0.16111 0.24127 0.18264 0.19544 0.19791 L -0.0086 0.27037 " pathEditMode="relative" rAng="0" ptsTypes="AAAAA">
                                      <p:cBhvr>
                                        <p:cTn id="6" dur="2000" fill="hold"/>
                                        <p:tgtEl>
                                          <p:spTgt spid="4"/>
                                        </p:tgtEl>
                                        <p:attrNameLst>
                                          <p:attrName>ppt_x</p:attrName>
                                          <p:attrName>ppt_y</p:attrName>
                                        </p:attrNameLst>
                                      </p:cBhvr>
                                      <p:rCtr x="13802" y="13519"/>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51FF76C-6838-451C-B827-827A3F3A12F0}"/>
              </a:ext>
            </a:extLst>
          </p:cNvPr>
          <p:cNvSpPr/>
          <p:nvPr/>
        </p:nvSpPr>
        <p:spPr>
          <a:xfrm>
            <a:off x="1046920" y="1113182"/>
            <a:ext cx="85344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did King Benjamin believe the scriptures would help his sons?</a:t>
            </a:r>
          </a:p>
        </p:txBody>
      </p:sp>
      <p:sp>
        <p:nvSpPr>
          <p:cNvPr id="4" name="Rectángulo 3">
            <a:extLst>
              <a:ext uri="{FF2B5EF4-FFF2-40B4-BE49-F238E27FC236}">
                <a16:creationId xmlns:a16="http://schemas.microsoft.com/office/drawing/2014/main" id="{5E107956-7153-4302-A772-F68DCFCB20A1}"/>
              </a:ext>
            </a:extLst>
          </p:cNvPr>
          <p:cNvSpPr/>
          <p:nvPr/>
        </p:nvSpPr>
        <p:spPr>
          <a:xfrm>
            <a:off x="1046920" y="1588165"/>
            <a:ext cx="983311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King Benjamin suggest is the relationship between searching the scriptures and keeping the commandments of God?</a:t>
            </a:r>
          </a:p>
        </p:txBody>
      </p:sp>
      <p:sp>
        <p:nvSpPr>
          <p:cNvPr id="5" name="Rectángulo 4">
            <a:extLst>
              <a:ext uri="{FF2B5EF4-FFF2-40B4-BE49-F238E27FC236}">
                <a16:creationId xmlns:a16="http://schemas.microsoft.com/office/drawing/2014/main" id="{EF63F06C-6739-49BD-B539-40338EB957C2}"/>
              </a:ext>
            </a:extLst>
          </p:cNvPr>
          <p:cNvSpPr/>
          <p:nvPr/>
        </p:nvSpPr>
        <p:spPr>
          <a:xfrm>
            <a:off x="2975113" y="2366859"/>
            <a:ext cx="6241774" cy="646331"/>
          </a:xfrm>
          <a:prstGeom prst="rect">
            <a:avLst/>
          </a:prstGeom>
        </p:spPr>
        <p:txBody>
          <a:bodyPr wrap="square">
            <a:spAutoFit/>
          </a:bodyPr>
          <a:lstStyle/>
          <a:p>
            <a:pPr algn="ctr"/>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Searching the scriptures helps us know and keep the commandments.</a:t>
            </a:r>
          </a:p>
        </p:txBody>
      </p:sp>
      <p:sp>
        <p:nvSpPr>
          <p:cNvPr id="6" name="Rectángulo 5">
            <a:extLst>
              <a:ext uri="{FF2B5EF4-FFF2-40B4-BE49-F238E27FC236}">
                <a16:creationId xmlns:a16="http://schemas.microsoft.com/office/drawing/2014/main" id="{7C43B3F1-21B6-4E2B-9E6F-D412C4B1C30F}"/>
              </a:ext>
            </a:extLst>
          </p:cNvPr>
          <p:cNvSpPr/>
          <p:nvPr/>
        </p:nvSpPr>
        <p:spPr>
          <a:xfrm>
            <a:off x="1046920" y="3130761"/>
            <a:ext cx="760675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scripture study helped you keep the commandments?</a:t>
            </a:r>
          </a:p>
        </p:txBody>
      </p:sp>
      <p:sp>
        <p:nvSpPr>
          <p:cNvPr id="7" name="Rectángulo 6">
            <a:extLst>
              <a:ext uri="{FF2B5EF4-FFF2-40B4-BE49-F238E27FC236}">
                <a16:creationId xmlns:a16="http://schemas.microsoft.com/office/drawing/2014/main" id="{D257B340-1DDD-4371-9F72-6C64B35BF89A}"/>
              </a:ext>
            </a:extLst>
          </p:cNvPr>
          <p:cNvSpPr/>
          <p:nvPr/>
        </p:nvSpPr>
        <p:spPr>
          <a:xfrm>
            <a:off x="1749286" y="3766919"/>
            <a:ext cx="8693428"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announcement did King Benjamin plan to make about his son Mosiah?</a:t>
            </a:r>
          </a:p>
        </p:txBody>
      </p:sp>
      <p:sp>
        <p:nvSpPr>
          <p:cNvPr id="8" name="Rectángulo 7">
            <a:extLst>
              <a:ext uri="{FF2B5EF4-FFF2-40B4-BE49-F238E27FC236}">
                <a16:creationId xmlns:a16="http://schemas.microsoft.com/office/drawing/2014/main" id="{10CAF3F2-FBE0-4487-A151-B0DAB25E54A1}"/>
              </a:ext>
            </a:extLst>
          </p:cNvPr>
          <p:cNvSpPr/>
          <p:nvPr/>
        </p:nvSpPr>
        <p:spPr>
          <a:xfrm>
            <a:off x="2054084" y="4268614"/>
            <a:ext cx="7407968"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did King Benjamin say about “a name” to distinguish the people?</a:t>
            </a:r>
          </a:p>
        </p:txBody>
      </p:sp>
      <p:sp>
        <p:nvSpPr>
          <p:cNvPr id="9" name="Rectángulo 8">
            <a:extLst>
              <a:ext uri="{FF2B5EF4-FFF2-40B4-BE49-F238E27FC236}">
                <a16:creationId xmlns:a16="http://schemas.microsoft.com/office/drawing/2014/main" id="{7DCE52CE-2172-4B63-8C14-2818C7695E39}"/>
              </a:ext>
            </a:extLst>
          </p:cNvPr>
          <p:cNvSpPr/>
          <p:nvPr/>
        </p:nvSpPr>
        <p:spPr>
          <a:xfrm>
            <a:off x="2577545" y="4785043"/>
            <a:ext cx="636104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objects did King Benjamin ask Mosiah to take care of?</a:t>
            </a:r>
          </a:p>
        </p:txBody>
      </p:sp>
    </p:spTree>
    <p:extLst>
      <p:ext uri="{BB962C8B-B14F-4D97-AF65-F5344CB8AC3E}">
        <p14:creationId xmlns:p14="http://schemas.microsoft.com/office/powerpoint/2010/main" val="209406774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style.rotation</p:attrName>
                                        </p:attrNameLst>
                                      </p:cBhvr>
                                      <p:tavLst>
                                        <p:tav tm="0">
                                          <p:val>
                                            <p:fltVal val="720"/>
                                          </p:val>
                                        </p:tav>
                                        <p:tav tm="100000">
                                          <p:val>
                                            <p:fltVal val="0"/>
                                          </p:val>
                                        </p:tav>
                                      </p:tavLst>
                                    </p:anim>
                                    <p:anim calcmode="lin" valueType="num">
                                      <p:cBhvr>
                                        <p:cTn id="38" dur="2000" fill="hold"/>
                                        <p:tgtEl>
                                          <p:spTgt spid="9"/>
                                        </p:tgtEl>
                                        <p:attrNameLst>
                                          <p:attrName>ppt_h</p:attrName>
                                        </p:attrNameLst>
                                      </p:cBhvr>
                                      <p:tavLst>
                                        <p:tav tm="0">
                                          <p:val>
                                            <p:fltVal val="0"/>
                                          </p:val>
                                        </p:tav>
                                        <p:tav tm="100000">
                                          <p:val>
                                            <p:strVal val="#ppt_h"/>
                                          </p:val>
                                        </p:tav>
                                      </p:tavLst>
                                    </p:anim>
                                    <p:anim calcmode="lin" valueType="num">
                                      <p:cBhvr>
                                        <p:cTn id="39"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The Blessings of Scripture-400th Anniversary of the KJV Bible">
            <a:hlinkClick r:id="" action="ppaction://media"/>
            <a:extLst>
              <a:ext uri="{FF2B5EF4-FFF2-40B4-BE49-F238E27FC236}">
                <a16:creationId xmlns:a16="http://schemas.microsoft.com/office/drawing/2014/main" id="{3824CA0D-0377-4B9F-ABBC-9D5F49A09E43}"/>
              </a:ext>
            </a:extLst>
          </p:cNvPr>
          <p:cNvPicPr>
            <a:picLocks noRot="1" noChangeAspect="1"/>
          </p:cNvPicPr>
          <p:nvPr>
            <a:videoFile r:link="rId1"/>
          </p:nvPr>
        </p:nvPicPr>
        <p:blipFill>
          <a:blip r:embed="rId3"/>
          <a:stretch>
            <a:fillRect/>
          </a:stretch>
        </p:blipFill>
        <p:spPr>
          <a:xfrm>
            <a:off x="2297044" y="1316934"/>
            <a:ext cx="7907131" cy="4447761"/>
          </a:xfrm>
          <a:prstGeom prst="rect">
            <a:avLst/>
          </a:prstGeom>
          <a:ln>
            <a:noFill/>
          </a:ln>
          <a:effectLst>
            <a:softEdge rad="112500"/>
          </a:effectLst>
        </p:spPr>
      </p:pic>
    </p:spTree>
    <p:extLst>
      <p:ext uri="{BB962C8B-B14F-4D97-AF65-F5344CB8AC3E}">
        <p14:creationId xmlns:p14="http://schemas.microsoft.com/office/powerpoint/2010/main" val="17895195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The Power of the Scriptures">
            <a:hlinkClick r:id="" action="ppaction://media"/>
            <a:extLst>
              <a:ext uri="{FF2B5EF4-FFF2-40B4-BE49-F238E27FC236}">
                <a16:creationId xmlns:a16="http://schemas.microsoft.com/office/drawing/2014/main" id="{B8C4BCAA-10B5-4289-9FDC-52C47CD670DA}"/>
              </a:ext>
            </a:extLst>
          </p:cNvPr>
          <p:cNvPicPr>
            <a:picLocks noRot="1" noChangeAspect="1"/>
          </p:cNvPicPr>
          <p:nvPr>
            <a:videoFile r:link="rId1"/>
          </p:nvPr>
        </p:nvPicPr>
        <p:blipFill>
          <a:blip r:embed="rId3"/>
          <a:stretch>
            <a:fillRect/>
          </a:stretch>
        </p:blipFill>
        <p:spPr>
          <a:xfrm>
            <a:off x="2179247" y="1436204"/>
            <a:ext cx="8024928" cy="45140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4106180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Book of Mormon: Messages from Heaven">
            <a:hlinkClick r:id="" action="ppaction://media"/>
            <a:extLst>
              <a:ext uri="{FF2B5EF4-FFF2-40B4-BE49-F238E27FC236}">
                <a16:creationId xmlns:a16="http://schemas.microsoft.com/office/drawing/2014/main" id="{98BB45DD-D35E-4803-8611-6BD34F76052F}"/>
              </a:ext>
            </a:extLst>
          </p:cNvPr>
          <p:cNvPicPr>
            <a:picLocks noRot="1" noChangeAspect="1"/>
          </p:cNvPicPr>
          <p:nvPr>
            <a:videoFile r:link="rId1"/>
          </p:nvPr>
        </p:nvPicPr>
        <p:blipFill>
          <a:blip r:embed="rId3"/>
          <a:stretch>
            <a:fillRect/>
          </a:stretch>
        </p:blipFill>
        <p:spPr>
          <a:xfrm>
            <a:off x="2369194" y="1251502"/>
            <a:ext cx="7742215" cy="4354996"/>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9674227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349317C3-A1B6-4E58-84AA-8E2B75BBD697}"/>
              </a:ext>
            </a:extLst>
          </p:cNvPr>
          <p:cNvSpPr/>
          <p:nvPr/>
        </p:nvSpPr>
        <p:spPr>
          <a:xfrm>
            <a:off x="2111576" y="3044279"/>
            <a:ext cx="7968848" cy="769441"/>
          </a:xfrm>
          <a:prstGeom prst="rect">
            <a:avLst/>
          </a:prstGeom>
        </p:spPr>
        <p:txBody>
          <a:bodyPr wrap="none">
            <a:spAutoFit/>
          </a:bodyPr>
          <a:lstStyle/>
          <a:p>
            <a:r>
              <a:rPr lang="en-US" sz="4400" dirty="0">
                <a:solidFill>
                  <a:schemeClr val="accent2">
                    <a:lumMod val="50000"/>
                  </a:schemeClr>
                </a:solidFill>
                <a:latin typeface="Algerian" panose="04020705040A02060702" pitchFamily="82" charset="0"/>
              </a:rPr>
              <a:t>Words of Mormon–Mosiah 1</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C19A59E-E145-4B56-AA72-44111A5EBBC0}"/>
              </a:ext>
            </a:extLst>
          </p:cNvPr>
          <p:cNvSpPr/>
          <p:nvPr/>
        </p:nvSpPr>
        <p:spPr>
          <a:xfrm>
            <a:off x="1242947" y="928516"/>
            <a:ext cx="29209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Words of Mormon 1:1–11</a:t>
            </a:r>
          </a:p>
        </p:txBody>
      </p:sp>
      <p:sp>
        <p:nvSpPr>
          <p:cNvPr id="4" name="Rectángulo 3">
            <a:extLst>
              <a:ext uri="{FF2B5EF4-FFF2-40B4-BE49-F238E27FC236}">
                <a16:creationId xmlns:a16="http://schemas.microsoft.com/office/drawing/2014/main" id="{F6DC7C5C-ED22-44C7-A0E2-E8D520FF5EEB}"/>
              </a:ext>
            </a:extLst>
          </p:cNvPr>
          <p:cNvSpPr/>
          <p:nvPr/>
        </p:nvSpPr>
        <p:spPr>
          <a:xfrm>
            <a:off x="2145473" y="2367171"/>
            <a:ext cx="7901053" cy="2123658"/>
          </a:xfrm>
          <a:prstGeom prst="rect">
            <a:avLst/>
          </a:prstGeom>
        </p:spPr>
        <p:txBody>
          <a:bodyPr wrap="square">
            <a:spAutoFit/>
          </a:bodyPr>
          <a:lstStyle/>
          <a:p>
            <a:pPr algn="ctr"/>
            <a:r>
              <a:rPr lang="en-US" sz="4400" dirty="0">
                <a:solidFill>
                  <a:srgbClr val="FF0000"/>
                </a:solidFill>
              </a:rPr>
              <a:t>“Mormon testifies that God has preserved various records for a wise purpose”</a:t>
            </a:r>
          </a:p>
        </p:txBody>
      </p:sp>
    </p:spTree>
    <p:extLst>
      <p:ext uri="{BB962C8B-B14F-4D97-AF65-F5344CB8AC3E}">
        <p14:creationId xmlns:p14="http://schemas.microsoft.com/office/powerpoint/2010/main" val="14496832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AF5BEA0-3D2C-4A6F-8F74-A247D7CB9C41}"/>
              </a:ext>
            </a:extLst>
          </p:cNvPr>
          <p:cNvSpPr/>
          <p:nvPr/>
        </p:nvSpPr>
        <p:spPr>
          <a:xfrm>
            <a:off x="742122" y="928516"/>
            <a:ext cx="69043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learn about Words of Mormon from these dates?</a:t>
            </a:r>
          </a:p>
        </p:txBody>
      </p:sp>
      <p:pic>
        <p:nvPicPr>
          <p:cNvPr id="1026" name="Picture 2" descr="Resultado de imagen para Mormon Abridging the Plates (62520; Gospel Art Book [2009], no. 73)">
            <a:extLst>
              <a:ext uri="{FF2B5EF4-FFF2-40B4-BE49-F238E27FC236}">
                <a16:creationId xmlns:a16="http://schemas.microsoft.com/office/drawing/2014/main" id="{F0CBD758-B76C-4B2C-8FEF-48765BA01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157" y="1616145"/>
            <a:ext cx="3542679" cy="47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776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750" fill="hold"/>
                                        <p:tgtEl>
                                          <p:spTgt spid="1026"/>
                                        </p:tgtEl>
                                        <p:attrNameLst>
                                          <p:attrName>ppt_w</p:attrName>
                                        </p:attrNameLst>
                                      </p:cBhvr>
                                      <p:tavLst>
                                        <p:tav tm="0">
                                          <p:val>
                                            <p:fltVal val="0"/>
                                          </p:val>
                                        </p:tav>
                                        <p:tav tm="100000">
                                          <p:val>
                                            <p:strVal val="#ppt_w"/>
                                          </p:val>
                                        </p:tav>
                                      </p:tavLst>
                                    </p:anim>
                                    <p:anim calcmode="lin" valueType="num">
                                      <p:cBhvr>
                                        <p:cTn id="8" dur="1750" fill="hold"/>
                                        <p:tgtEl>
                                          <p:spTgt spid="1026"/>
                                        </p:tgtEl>
                                        <p:attrNameLst>
                                          <p:attrName>ppt_h</p:attrName>
                                        </p:attrNameLst>
                                      </p:cBhvr>
                                      <p:tavLst>
                                        <p:tav tm="0">
                                          <p:val>
                                            <p:fltVal val="0"/>
                                          </p:val>
                                        </p:tav>
                                        <p:tav tm="100000">
                                          <p:val>
                                            <p:strVal val="#ppt_h"/>
                                          </p:val>
                                        </p:tav>
                                      </p:tavLst>
                                    </p:anim>
                                    <p:animEffect transition="in" filter="fade">
                                      <p:cBhvr>
                                        <p:cTn id="9" dur="1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DD99E1A-4BA1-4605-9FE2-2E93BD4B35FF}"/>
              </a:ext>
            </a:extLst>
          </p:cNvPr>
          <p:cNvSpPr/>
          <p:nvPr/>
        </p:nvSpPr>
        <p:spPr>
          <a:xfrm>
            <a:off x="1046920" y="928516"/>
            <a:ext cx="2822248"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BDB99648-0E7F-4F1B-AF98-2F783B46475B}"/>
              </a:ext>
            </a:extLst>
          </p:cNvPr>
          <p:cNvSpPr/>
          <p:nvPr/>
        </p:nvSpPr>
        <p:spPr>
          <a:xfrm>
            <a:off x="1046922" y="1272214"/>
            <a:ext cx="9846365" cy="3558653"/>
          </a:xfrm>
          <a:prstGeom prst="roundRect">
            <a:avLst>
              <a:gd name="adj" fmla="val 780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B2BCCED-EC29-47D4-8730-8209F5789D32}"/>
              </a:ext>
            </a:extLst>
          </p:cNvPr>
          <p:cNvSpPr/>
          <p:nvPr/>
        </p:nvSpPr>
        <p:spPr>
          <a:xfrm>
            <a:off x="1046921" y="928516"/>
            <a:ext cx="28222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Words of Mormon 1:3-6 </a:t>
            </a:r>
          </a:p>
        </p:txBody>
      </p:sp>
      <p:sp>
        <p:nvSpPr>
          <p:cNvPr id="4" name="Rectángulo 3">
            <a:extLst>
              <a:ext uri="{FF2B5EF4-FFF2-40B4-BE49-F238E27FC236}">
                <a16:creationId xmlns:a16="http://schemas.microsoft.com/office/drawing/2014/main" id="{601A96E6-C15E-4748-BEEA-65D02C868298}"/>
              </a:ext>
            </a:extLst>
          </p:cNvPr>
          <p:cNvSpPr/>
          <p:nvPr/>
        </p:nvSpPr>
        <p:spPr>
          <a:xfrm>
            <a:off x="1046921" y="1297848"/>
            <a:ext cx="9846366" cy="3631763"/>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now, I speak somewhat concerning that which I have written; for after I had made an abridgment from the plates of Nephi, down to the reign of this king Benjamin, of whom Amaleki spake, I searched among the records which had been delivered into my hands, and I found these plates, which contained this small account of the prophets, from Jacob down to the reign of this king Benjamin, and also many of the words of Nephi.</a:t>
            </a:r>
          </a:p>
          <a:p>
            <a:pPr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things which are upon these plates pleasing me, because of the prophecies of the coming of Christ; and my fathers knowing that many of them have been fulfilled; yea, and I also know that as many things as have been prophesied concerning us down to this day have been fulfilled, and as many as go beyond this day must surely come to pass—</a:t>
            </a:r>
          </a:p>
          <a:p>
            <a:pPr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Wherefore, I chose these things, to finish my record upon them, which remainder of my record I shall take from the plates of Nephi; and I cannot write the hundredth part of the things of my people.</a:t>
            </a:r>
          </a:p>
          <a:p>
            <a:pPr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But behold, I shall take these plates, which contain these prophesyings and revelations, and put them with the remainder of my record, for they are choice unto me; and I know they will be choice unto my brethren.</a:t>
            </a:r>
          </a:p>
        </p:txBody>
      </p:sp>
      <p:sp>
        <p:nvSpPr>
          <p:cNvPr id="5" name="Rectángulo 4">
            <a:extLst>
              <a:ext uri="{FF2B5EF4-FFF2-40B4-BE49-F238E27FC236}">
                <a16:creationId xmlns:a16="http://schemas.microsoft.com/office/drawing/2014/main" id="{AA209145-7E75-4E54-808D-85A355270F69}"/>
              </a:ext>
            </a:extLst>
          </p:cNvPr>
          <p:cNvSpPr/>
          <p:nvPr/>
        </p:nvSpPr>
        <p:spPr>
          <a:xfrm>
            <a:off x="1046920" y="4996520"/>
            <a:ext cx="68646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Mormon find pleasing in the small plates of Nephi?</a:t>
            </a:r>
          </a:p>
        </p:txBody>
      </p:sp>
      <p:sp>
        <p:nvSpPr>
          <p:cNvPr id="6" name="Rectángulo 5">
            <a:extLst>
              <a:ext uri="{FF2B5EF4-FFF2-40B4-BE49-F238E27FC236}">
                <a16:creationId xmlns:a16="http://schemas.microsoft.com/office/drawing/2014/main" id="{DC25E74E-16E0-4150-B061-A0F906923F94}"/>
              </a:ext>
            </a:extLst>
          </p:cNvPr>
          <p:cNvSpPr/>
          <p:nvPr/>
        </p:nvSpPr>
        <p:spPr>
          <a:xfrm>
            <a:off x="1046920" y="5405304"/>
            <a:ext cx="5929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Mormon do with the small plates of Nephi?</a:t>
            </a:r>
          </a:p>
        </p:txBody>
      </p:sp>
    </p:spTree>
    <p:extLst>
      <p:ext uri="{BB962C8B-B14F-4D97-AF65-F5344CB8AC3E}">
        <p14:creationId xmlns:p14="http://schemas.microsoft.com/office/powerpoint/2010/main" val="371122625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CB72892-AD53-4317-9A4E-EBBF377BBAB5}"/>
              </a:ext>
            </a:extLst>
          </p:cNvPr>
          <p:cNvSpPr/>
          <p:nvPr/>
        </p:nvSpPr>
        <p:spPr>
          <a:xfrm>
            <a:off x="893250" y="938097"/>
            <a:ext cx="2613216"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E6EF51F-1C09-419E-BD40-5ED2DC08D364}"/>
              </a:ext>
            </a:extLst>
          </p:cNvPr>
          <p:cNvSpPr/>
          <p:nvPr/>
        </p:nvSpPr>
        <p:spPr>
          <a:xfrm>
            <a:off x="893251" y="1339658"/>
            <a:ext cx="10079548" cy="881520"/>
          </a:xfrm>
          <a:prstGeom prst="roundRect">
            <a:avLst>
              <a:gd name="adj" fmla="val 780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974ACFE-5FAC-497B-AA6A-D59CEB586BBF}"/>
              </a:ext>
            </a:extLst>
          </p:cNvPr>
          <p:cNvSpPr/>
          <p:nvPr/>
        </p:nvSpPr>
        <p:spPr>
          <a:xfrm>
            <a:off x="893252" y="928516"/>
            <a:ext cx="26132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Words of Mormon 1:7 </a:t>
            </a:r>
          </a:p>
        </p:txBody>
      </p:sp>
      <p:sp>
        <p:nvSpPr>
          <p:cNvPr id="4" name="Rectángulo 3">
            <a:extLst>
              <a:ext uri="{FF2B5EF4-FFF2-40B4-BE49-F238E27FC236}">
                <a16:creationId xmlns:a16="http://schemas.microsoft.com/office/drawing/2014/main" id="{038AB07E-98B6-4877-9A22-FC3C63BCC5FE}"/>
              </a:ext>
            </a:extLst>
          </p:cNvPr>
          <p:cNvSpPr/>
          <p:nvPr/>
        </p:nvSpPr>
        <p:spPr>
          <a:xfrm>
            <a:off x="893252" y="1297848"/>
            <a:ext cx="1007954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do this for a wise purpose; for thus it </a:t>
            </a:r>
            <a:r>
              <a:rPr lang="en-US" dirty="0" err="1">
                <a:solidFill>
                  <a:schemeClr val="bg1"/>
                </a:solidFill>
                <a:latin typeface="Arial" panose="020B0604020202020204" pitchFamily="34" charset="0"/>
                <a:cs typeface="Arial" panose="020B0604020202020204" pitchFamily="34" charset="0"/>
              </a:rPr>
              <a:t>whispereth</a:t>
            </a:r>
            <a:r>
              <a:rPr lang="en-US" dirty="0">
                <a:solidFill>
                  <a:schemeClr val="bg1"/>
                </a:solidFill>
                <a:latin typeface="Arial" panose="020B0604020202020204" pitchFamily="34" charset="0"/>
                <a:cs typeface="Arial" panose="020B0604020202020204" pitchFamily="34" charset="0"/>
              </a:rPr>
              <a:t> me, according to the workings of the Spirit of the Lord which is in me. And now, I do not know all things; but the Lord knoweth all things which are to come; wherefore, he worketh in me to do according to his will.</a:t>
            </a:r>
          </a:p>
        </p:txBody>
      </p:sp>
      <p:sp>
        <p:nvSpPr>
          <p:cNvPr id="5" name="Rectángulo 4">
            <a:extLst>
              <a:ext uri="{FF2B5EF4-FFF2-40B4-BE49-F238E27FC236}">
                <a16:creationId xmlns:a16="http://schemas.microsoft.com/office/drawing/2014/main" id="{8831C53B-7ED1-4464-B0E9-E058D9620860}"/>
              </a:ext>
            </a:extLst>
          </p:cNvPr>
          <p:cNvSpPr/>
          <p:nvPr/>
        </p:nvSpPr>
        <p:spPr>
          <a:xfrm>
            <a:off x="893252" y="2405844"/>
            <a:ext cx="93374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Mormon include the small plates with his abridgment of the large plates?</a:t>
            </a:r>
          </a:p>
        </p:txBody>
      </p:sp>
      <p:sp>
        <p:nvSpPr>
          <p:cNvPr id="6" name="Rectángulo 5">
            <a:extLst>
              <a:ext uri="{FF2B5EF4-FFF2-40B4-BE49-F238E27FC236}">
                <a16:creationId xmlns:a16="http://schemas.microsoft.com/office/drawing/2014/main" id="{A281050F-FC40-4D40-8ED3-784ED5EE8A59}"/>
              </a:ext>
            </a:extLst>
          </p:cNvPr>
          <p:cNvSpPr/>
          <p:nvPr/>
        </p:nvSpPr>
        <p:spPr>
          <a:xfrm>
            <a:off x="2617304" y="2959842"/>
            <a:ext cx="6957391"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knows all things and that the Lord can work through us to accomplish His will.</a:t>
            </a:r>
          </a:p>
        </p:txBody>
      </p:sp>
      <p:sp>
        <p:nvSpPr>
          <p:cNvPr id="7" name="Rectángulo 6">
            <a:extLst>
              <a:ext uri="{FF2B5EF4-FFF2-40B4-BE49-F238E27FC236}">
                <a16:creationId xmlns:a16="http://schemas.microsoft.com/office/drawing/2014/main" id="{93AD538D-8A24-49FC-BD97-D9A7EB6E3FE9}"/>
              </a:ext>
            </a:extLst>
          </p:cNvPr>
          <p:cNvSpPr/>
          <p:nvPr/>
        </p:nvSpPr>
        <p:spPr>
          <a:xfrm>
            <a:off x="893251" y="3606890"/>
            <a:ext cx="93374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these doctrines have helped Mormon act on the prompting he received?</a:t>
            </a:r>
          </a:p>
        </p:txBody>
      </p:sp>
      <p:sp>
        <p:nvSpPr>
          <p:cNvPr id="8" name="Rectángulo 7">
            <a:extLst>
              <a:ext uri="{FF2B5EF4-FFF2-40B4-BE49-F238E27FC236}">
                <a16:creationId xmlns:a16="http://schemas.microsoft.com/office/drawing/2014/main" id="{6C27899B-9FBA-4BC3-9531-D9A11D74B3CB}"/>
              </a:ext>
            </a:extLst>
          </p:cNvPr>
          <p:cNvSpPr/>
          <p:nvPr/>
        </p:nvSpPr>
        <p:spPr>
          <a:xfrm>
            <a:off x="893251" y="4004527"/>
            <a:ext cx="88205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these truths help you when you receive promptings from the Spirit?</a:t>
            </a:r>
          </a:p>
        </p:txBody>
      </p:sp>
      <p:sp>
        <p:nvSpPr>
          <p:cNvPr id="9" name="Rectángulo 8">
            <a:extLst>
              <a:ext uri="{FF2B5EF4-FFF2-40B4-BE49-F238E27FC236}">
                <a16:creationId xmlns:a16="http://schemas.microsoft.com/office/drawing/2014/main" id="{6D623330-4BE1-4528-95E9-2959E6FF134B}"/>
              </a:ext>
            </a:extLst>
          </p:cNvPr>
          <p:cNvSpPr/>
          <p:nvPr/>
        </p:nvSpPr>
        <p:spPr>
          <a:xfrm>
            <a:off x="893251" y="4484770"/>
            <a:ext cx="90856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Did you know how everything would turn out if you followed this prompting?</a:t>
            </a:r>
          </a:p>
        </p:txBody>
      </p:sp>
      <p:sp>
        <p:nvSpPr>
          <p:cNvPr id="10" name="Rectángulo 9">
            <a:extLst>
              <a:ext uri="{FF2B5EF4-FFF2-40B4-BE49-F238E27FC236}">
                <a16:creationId xmlns:a16="http://schemas.microsoft.com/office/drawing/2014/main" id="{F77B0F0F-9B6F-42FA-9712-7458B0821DAD}"/>
              </a:ext>
            </a:extLst>
          </p:cNvPr>
          <p:cNvSpPr/>
          <p:nvPr/>
        </p:nvSpPr>
        <p:spPr>
          <a:xfrm>
            <a:off x="893251" y="4953562"/>
            <a:ext cx="76941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gave you the determination and faith to act on the prompting?</a:t>
            </a:r>
          </a:p>
        </p:txBody>
      </p:sp>
    </p:spTree>
    <p:extLst>
      <p:ext uri="{BB962C8B-B14F-4D97-AF65-F5344CB8AC3E}">
        <p14:creationId xmlns:p14="http://schemas.microsoft.com/office/powerpoint/2010/main" val="479101056"/>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up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
                                        <p:tgtEl>
                                          <p:spTgt spid="8"/>
                                        </p:tgtEl>
                                      </p:cBhvr>
                                    </p:animEffect>
                                    <p:anim calcmode="lin" valueType="num">
                                      <p:cBhvr>
                                        <p:cTn id="25" dur="400" fill="hold"/>
                                        <p:tgtEl>
                                          <p:spTgt spid="8"/>
                                        </p:tgtEl>
                                        <p:attrNameLst>
                                          <p:attrName>ppt_x</p:attrName>
                                        </p:attrNameLst>
                                      </p:cBhvr>
                                      <p:tavLst>
                                        <p:tav tm="0">
                                          <p:val>
                                            <p:strVal val="#ppt_x"/>
                                          </p:val>
                                        </p:tav>
                                        <p:tav tm="100000">
                                          <p:val>
                                            <p:strVal val="#ppt_x"/>
                                          </p:val>
                                        </p:tav>
                                      </p:tavLst>
                                    </p:anim>
                                    <p:anim calcmode="lin" valueType="num">
                                      <p:cBhvr>
                                        <p:cTn id="26" dur="400" fill="hold"/>
                                        <p:tgtEl>
                                          <p:spTgt spid="8"/>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Scale>
                                      <p:cBhvr>
                                        <p:cTn id="3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0"/>
                                        </p:tgtEl>
                                        <p:attrNameLst>
                                          <p:attrName>ppt_x</p:attrName>
                                          <p:attrName>ppt_y</p:attrName>
                                        </p:attrNameLst>
                                      </p:cBhvr>
                                    </p:animMotion>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FAF63C9-3F29-4648-BA13-D606BEA80984}"/>
              </a:ext>
            </a:extLst>
          </p:cNvPr>
          <p:cNvSpPr/>
          <p:nvPr/>
        </p:nvSpPr>
        <p:spPr>
          <a:xfrm>
            <a:off x="1060172" y="928516"/>
            <a:ext cx="2562348"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C04CFA3-2A44-4CD0-9935-A3FED417F02B}"/>
              </a:ext>
            </a:extLst>
          </p:cNvPr>
          <p:cNvSpPr/>
          <p:nvPr/>
        </p:nvSpPr>
        <p:spPr>
          <a:xfrm>
            <a:off x="1060172" y="1308007"/>
            <a:ext cx="9846365" cy="913171"/>
          </a:xfrm>
          <a:prstGeom prst="roundRect">
            <a:avLst>
              <a:gd name="adj" fmla="val 780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A62FEEA-5B25-413E-8D94-AF49D893588D}"/>
              </a:ext>
            </a:extLst>
          </p:cNvPr>
          <p:cNvSpPr/>
          <p:nvPr/>
        </p:nvSpPr>
        <p:spPr>
          <a:xfrm>
            <a:off x="1060169" y="978606"/>
            <a:ext cx="25756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Words of Mormon 1:8</a:t>
            </a:r>
          </a:p>
        </p:txBody>
      </p:sp>
      <p:sp>
        <p:nvSpPr>
          <p:cNvPr id="4" name="Rectángulo 3">
            <a:extLst>
              <a:ext uri="{FF2B5EF4-FFF2-40B4-BE49-F238E27FC236}">
                <a16:creationId xmlns:a16="http://schemas.microsoft.com/office/drawing/2014/main" id="{91B59C0D-40ED-4678-B543-066F51FCD76E}"/>
              </a:ext>
            </a:extLst>
          </p:cNvPr>
          <p:cNvSpPr/>
          <p:nvPr/>
        </p:nvSpPr>
        <p:spPr>
          <a:xfrm>
            <a:off x="1046921" y="1297848"/>
            <a:ext cx="985961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my prayer to God is concerning my brethren, that they may once again come to the knowledge of God, yea, the redemption of Christ; that they may once again be a delightsome people.</a:t>
            </a:r>
          </a:p>
        </p:txBody>
      </p:sp>
      <p:sp>
        <p:nvSpPr>
          <p:cNvPr id="5" name="Rectángulo 4">
            <a:extLst>
              <a:ext uri="{FF2B5EF4-FFF2-40B4-BE49-F238E27FC236}">
                <a16:creationId xmlns:a16="http://schemas.microsoft.com/office/drawing/2014/main" id="{C0E03670-07BD-4EC7-B6F6-E2B77C990DC3}"/>
              </a:ext>
            </a:extLst>
          </p:cNvPr>
          <p:cNvSpPr/>
          <p:nvPr/>
        </p:nvSpPr>
        <p:spPr>
          <a:xfrm>
            <a:off x="1046921" y="2267344"/>
            <a:ext cx="94222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Mormon’s obedience to the promptings of the Holy Spirit blessed your life?</a:t>
            </a:r>
          </a:p>
        </p:txBody>
      </p:sp>
      <p:sp>
        <p:nvSpPr>
          <p:cNvPr id="6" name="Rectángulo 5">
            <a:extLst>
              <a:ext uri="{FF2B5EF4-FFF2-40B4-BE49-F238E27FC236}">
                <a16:creationId xmlns:a16="http://schemas.microsoft.com/office/drawing/2014/main" id="{3799D842-55E1-462C-9A83-78A6D2EBFD18}"/>
              </a:ext>
            </a:extLst>
          </p:cNvPr>
          <p:cNvSpPr/>
          <p:nvPr/>
        </p:nvSpPr>
        <p:spPr>
          <a:xfrm>
            <a:off x="1046920" y="2682842"/>
            <a:ext cx="98596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teachings in 1 Nephi through Omni that you are grateful to have? Why are you grateful for those teachings?</a:t>
            </a:r>
          </a:p>
        </p:txBody>
      </p:sp>
      <p:sp>
        <p:nvSpPr>
          <p:cNvPr id="7" name="Rectángulo 6">
            <a:extLst>
              <a:ext uri="{FF2B5EF4-FFF2-40B4-BE49-F238E27FC236}">
                <a16:creationId xmlns:a16="http://schemas.microsoft.com/office/drawing/2014/main" id="{374265F1-D015-4178-96D5-E471116CCB83}"/>
              </a:ext>
            </a:extLst>
          </p:cNvPr>
          <p:cNvSpPr/>
          <p:nvPr/>
        </p:nvSpPr>
        <p:spPr>
          <a:xfrm>
            <a:off x="1046920" y="3283006"/>
            <a:ext cx="84018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our willingness to follow spiritual promptings influence our lives?</a:t>
            </a:r>
          </a:p>
        </p:txBody>
      </p:sp>
    </p:spTree>
    <p:extLst>
      <p:ext uri="{BB962C8B-B14F-4D97-AF65-F5344CB8AC3E}">
        <p14:creationId xmlns:p14="http://schemas.microsoft.com/office/powerpoint/2010/main" val="1159435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5890C5E-D12B-4461-8FB9-C07971A078E7}"/>
              </a:ext>
            </a:extLst>
          </p:cNvPr>
          <p:cNvSpPr/>
          <p:nvPr/>
        </p:nvSpPr>
        <p:spPr>
          <a:xfrm>
            <a:off x="1046921" y="928516"/>
            <a:ext cx="304923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Words of Mormon 1:12-18</a:t>
            </a:r>
          </a:p>
        </p:txBody>
      </p:sp>
      <p:sp>
        <p:nvSpPr>
          <p:cNvPr id="4" name="Rectángulo 3">
            <a:extLst>
              <a:ext uri="{FF2B5EF4-FFF2-40B4-BE49-F238E27FC236}">
                <a16:creationId xmlns:a16="http://schemas.microsoft.com/office/drawing/2014/main" id="{779B049B-914B-4CA8-8C37-98DF9094719F}"/>
              </a:ext>
            </a:extLst>
          </p:cNvPr>
          <p:cNvSpPr/>
          <p:nvPr/>
        </p:nvSpPr>
        <p:spPr>
          <a:xfrm>
            <a:off x="2158864" y="2828835"/>
            <a:ext cx="7874271" cy="1200329"/>
          </a:xfrm>
          <a:prstGeom prst="rect">
            <a:avLst/>
          </a:prstGeom>
        </p:spPr>
        <p:txBody>
          <a:bodyPr wrap="none">
            <a:spAutoFit/>
          </a:bodyPr>
          <a:lstStyle/>
          <a:p>
            <a:pPr algn="ctr"/>
            <a:r>
              <a:rPr lang="en-US" sz="3600" dirty="0">
                <a:solidFill>
                  <a:schemeClr val="accent2">
                    <a:lumMod val="50000"/>
                  </a:schemeClr>
                </a:solidFill>
                <a:latin typeface="Arial Rounded MT Bold" panose="020F0704030504030204" pitchFamily="34" charset="0"/>
              </a:rPr>
              <a:t>“King Benjamin establishes peace </a:t>
            </a:r>
          </a:p>
          <a:p>
            <a:pPr algn="ctr"/>
            <a:r>
              <a:rPr lang="en-US" sz="3600" dirty="0">
                <a:solidFill>
                  <a:schemeClr val="accent2">
                    <a:lumMod val="50000"/>
                  </a:schemeClr>
                </a:solidFill>
                <a:latin typeface="Arial Rounded MT Bold" panose="020F0704030504030204" pitchFamily="34" charset="0"/>
              </a:rPr>
              <a:t>in the land”</a:t>
            </a:r>
          </a:p>
        </p:txBody>
      </p:sp>
    </p:spTree>
    <p:extLst>
      <p:ext uri="{BB962C8B-B14F-4D97-AF65-F5344CB8AC3E}">
        <p14:creationId xmlns:p14="http://schemas.microsoft.com/office/powerpoint/2010/main" val="31431697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7C10BDE-87EF-4668-9960-3C75A200EB9C}"/>
              </a:ext>
            </a:extLst>
          </p:cNvPr>
          <p:cNvSpPr/>
          <p:nvPr/>
        </p:nvSpPr>
        <p:spPr>
          <a:xfrm>
            <a:off x="1160017" y="912726"/>
            <a:ext cx="3001165"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C25A1CE-EF19-49E6-8D53-CAC57523A704}"/>
              </a:ext>
            </a:extLst>
          </p:cNvPr>
          <p:cNvSpPr/>
          <p:nvPr/>
        </p:nvSpPr>
        <p:spPr>
          <a:xfrm>
            <a:off x="1160020" y="1282058"/>
            <a:ext cx="9587494" cy="4001095"/>
          </a:xfrm>
          <a:prstGeom prst="roundRect">
            <a:avLst>
              <a:gd name="adj" fmla="val 780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51</a:t>
            </a:r>
          </a:p>
          <a:p>
            <a:pPr algn="just"/>
            <a:endParaRPr lang="en-US" sz="2800" b="1" dirty="0">
              <a:solidFill>
                <a:schemeClr val="accent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DBE90E4-4977-4E37-AA60-8C7346507FEC}"/>
              </a:ext>
            </a:extLst>
          </p:cNvPr>
          <p:cNvSpPr/>
          <p:nvPr/>
        </p:nvSpPr>
        <p:spPr>
          <a:xfrm>
            <a:off x="1160019" y="928516"/>
            <a:ext cx="31133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Words of Mormon 1:12-18 </a:t>
            </a:r>
          </a:p>
        </p:txBody>
      </p:sp>
      <p:sp>
        <p:nvSpPr>
          <p:cNvPr id="4" name="Rectángulo 3">
            <a:extLst>
              <a:ext uri="{FF2B5EF4-FFF2-40B4-BE49-F238E27FC236}">
                <a16:creationId xmlns:a16="http://schemas.microsoft.com/office/drawing/2014/main" id="{FBFDFDD2-C50D-45CC-9301-FBFAAFC4D50F}"/>
              </a:ext>
            </a:extLst>
          </p:cNvPr>
          <p:cNvSpPr/>
          <p:nvPr/>
        </p:nvSpPr>
        <p:spPr>
          <a:xfrm>
            <a:off x="1160019" y="1297848"/>
            <a:ext cx="9587494" cy="397031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now, concerning this king Benjamin—he had somewhat of contentions among his own people.</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it came to pass also that the armies of the Lamanites came down out of the land of Nephi, to battle against his people. But behold, king Benjamin gathered together his armies, and he did stand against them; and he did fight with the strength of his own arm, with the sword of Laban.</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in the strength of the Lord they did contend against their enemies, until they had slain many thousands of the Lamanites. And it came to pass that they did contend against the Lamanites until they had driven them out of all the lands of their inheritance.</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it came to pass that after there had been false Christs, and their mouths had been shut, and they punished according to their crimes;</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after there had been false prophets, and false preachers and teachers among the people, and all these having been punished according to their crimes; and after there having been much contention and many dissensions away unto the Lamanites, behold, it came to pass that king Benjamin, with the assistance of the holy prophets who were among his people—</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For behold, king Benjamin was a holy man, and he did reign over his people in righteousness; and there were many holy men in the land, and they did speak the word of God with power and with authority; and they did use much sharpness because of the stiffneckedness of the people—</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Wherefore, with the help of these, king Benjamin, by laboring with all the might of his body and the faculty of his whole soul, and also the prophets, did once more establish peace in the land.</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99DF21F-4DA5-42AF-94EF-AB6073A5BD6B}"/>
              </a:ext>
            </a:extLst>
          </p:cNvPr>
          <p:cNvSpPr/>
          <p:nvPr/>
        </p:nvSpPr>
        <p:spPr>
          <a:xfrm>
            <a:off x="1185616" y="5283153"/>
            <a:ext cx="85149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we follow the inspired leadership of prophets, we can establish peace.</a:t>
            </a:r>
          </a:p>
        </p:txBody>
      </p:sp>
      <p:sp>
        <p:nvSpPr>
          <p:cNvPr id="6" name="Rectángulo 5">
            <a:extLst>
              <a:ext uri="{FF2B5EF4-FFF2-40B4-BE49-F238E27FC236}">
                <a16:creationId xmlns:a16="http://schemas.microsoft.com/office/drawing/2014/main" id="{2B87A0BA-9E21-499D-997E-715CF15EE439}"/>
              </a:ext>
            </a:extLst>
          </p:cNvPr>
          <p:cNvSpPr/>
          <p:nvPr/>
        </p:nvSpPr>
        <p:spPr>
          <a:xfrm>
            <a:off x="1185616" y="5667472"/>
            <a:ext cx="67259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the strength of the Lord, we can overcome challenges.</a:t>
            </a:r>
          </a:p>
        </p:txBody>
      </p:sp>
      <p:sp>
        <p:nvSpPr>
          <p:cNvPr id="7" name="Rectángulo 6">
            <a:extLst>
              <a:ext uri="{FF2B5EF4-FFF2-40B4-BE49-F238E27FC236}">
                <a16:creationId xmlns:a16="http://schemas.microsoft.com/office/drawing/2014/main" id="{0556A42F-D5F2-488D-A32B-DE6F04452212}"/>
              </a:ext>
            </a:extLst>
          </p:cNvPr>
          <p:cNvSpPr/>
          <p:nvPr/>
        </p:nvSpPr>
        <p:spPr>
          <a:xfrm>
            <a:off x="1185616" y="6051791"/>
            <a:ext cx="68584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We are called to labor with all our might to establish peace.</a:t>
            </a:r>
          </a:p>
        </p:txBody>
      </p:sp>
    </p:spTree>
    <p:extLst>
      <p:ext uri="{BB962C8B-B14F-4D97-AF65-F5344CB8AC3E}">
        <p14:creationId xmlns:p14="http://schemas.microsoft.com/office/powerpoint/2010/main" val="1636535820"/>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1520</Words>
  <Application>Microsoft Office PowerPoint</Application>
  <PresentationFormat>Panorámica</PresentationFormat>
  <Paragraphs>72</Paragraphs>
  <Slides>15</Slides>
  <Notes>0</Notes>
  <HiddenSlides>0</HiddenSlides>
  <MMClips>3</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Algerian</vt:lpstr>
      <vt:lpstr>Arial</vt:lpstr>
      <vt:lpstr>Arial Rounded MT Bold</vt:lpstr>
      <vt:lpstr>Bahnschrift SemiLight</vt:lpstr>
      <vt:lpstr>Calibri</vt:lpstr>
      <vt:lpstr>Century Gothic</vt:lpstr>
      <vt:lpstr>Comic Sans MS</vt:lpstr>
      <vt:lpstr>Gabriola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6442</cp:revision>
  <dcterms:created xsi:type="dcterms:W3CDTF">2018-08-29T04:26:39Z</dcterms:created>
  <dcterms:modified xsi:type="dcterms:W3CDTF">2020-03-01T00:48:53Z</dcterms:modified>
</cp:coreProperties>
</file>