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 id="573" r:id="rId15"/>
    <p:sldId id="572" r:id="rId16"/>
    <p:sldId id="5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7159"/>
    <a:srgbClr val="D8C0D3"/>
    <a:srgbClr val="B9DF63"/>
    <a:srgbClr val="4D6F0F"/>
    <a:srgbClr val="FFCCFF"/>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varScale="1">
        <p:scale>
          <a:sx n="72" d="100"/>
          <a:sy n="72" d="100"/>
        </p:scale>
        <p:origin x="45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churchofjesuschrist.org/#note27d"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zndsJTdGwLQ?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jUfbSZqhwQg?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TDdde1Pi1l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830997"/>
          </a:xfrm>
          <a:prstGeom prst="rect">
            <a:avLst/>
          </a:prstGeom>
          <a:noFill/>
        </p:spPr>
        <p:txBody>
          <a:bodyPr wrap="square" rtlCol="0">
            <a:spAutoFit/>
          </a:bodyPr>
          <a:lstStyle/>
          <a:p>
            <a:pPr algn="ctr"/>
            <a:r>
              <a:rPr lang="en-US" sz="4800" b="1" dirty="0">
                <a:solidFill>
                  <a:schemeClr val="bg1">
                    <a:lumMod val="75000"/>
                    <a:lumOff val="25000"/>
                  </a:schemeClr>
                </a:solidFill>
                <a:effectLst>
                  <a:outerShdw blurRad="38100" dist="38100" dir="2700000" algn="tl">
                    <a:srgbClr val="000000">
                      <a:alpha val="43137"/>
                    </a:srgbClr>
                  </a:outerShdw>
                </a:effectLst>
                <a:latin typeface="Blackadder ITC" panose="04020505050007020D02" pitchFamily="82" charset="0"/>
                <a:ea typeface="Cambria" panose="02040503050406030204" pitchFamily="18" charset="0"/>
                <a:cs typeface="Courier New" panose="02070309020205020404" pitchFamily="49" charset="0"/>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90ED1AD-EAE1-4D85-8FD2-B2BCEB818603}"/>
              </a:ext>
            </a:extLst>
          </p:cNvPr>
          <p:cNvSpPr/>
          <p:nvPr/>
        </p:nvSpPr>
        <p:spPr>
          <a:xfrm>
            <a:off x="1524000" y="2151727"/>
            <a:ext cx="9144000" cy="2554545"/>
          </a:xfrm>
          <a:prstGeom prst="rect">
            <a:avLst/>
          </a:prstGeom>
        </p:spPr>
        <p:txBody>
          <a:bodyPr wrap="square">
            <a:spAutoFit/>
          </a:bodyPr>
          <a:lstStyle/>
          <a:p>
            <a:pPr algn="ctr"/>
            <a:r>
              <a:rPr lang="en-US" sz="4000" dirty="0">
                <a:solidFill>
                  <a:schemeClr val="accent1">
                    <a:lumMod val="50000"/>
                  </a:schemeClr>
                </a:solidFill>
                <a:latin typeface="Comic Sans MS" panose="030F0702030302020204" pitchFamily="66" charset="0"/>
              </a:rPr>
              <a:t>“Enos prays for the spiritual welfare of the Nephites and the Lamanites, and he labors diligently for their salvation”</a:t>
            </a:r>
          </a:p>
        </p:txBody>
      </p:sp>
      <p:sp>
        <p:nvSpPr>
          <p:cNvPr id="4" name="Rectángulo 3">
            <a:extLst>
              <a:ext uri="{FF2B5EF4-FFF2-40B4-BE49-F238E27FC236}">
                <a16:creationId xmlns:a16="http://schemas.microsoft.com/office/drawing/2014/main" id="{C86952C1-759C-43C3-A7C3-1B6A567F3304}"/>
              </a:ext>
            </a:extLst>
          </p:cNvPr>
          <p:cNvSpPr/>
          <p:nvPr/>
        </p:nvSpPr>
        <p:spPr>
          <a:xfrm>
            <a:off x="1046921" y="1113182"/>
            <a:ext cx="14798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Enos 1:9-27</a:t>
            </a:r>
          </a:p>
        </p:txBody>
      </p:sp>
    </p:spTree>
    <p:extLst>
      <p:ext uri="{BB962C8B-B14F-4D97-AF65-F5344CB8AC3E}">
        <p14:creationId xmlns:p14="http://schemas.microsoft.com/office/powerpoint/2010/main" val="225063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1D397E8-F714-4AEB-8B37-F1088739228B}"/>
              </a:ext>
            </a:extLst>
          </p:cNvPr>
          <p:cNvSpPr/>
          <p:nvPr/>
        </p:nvSpPr>
        <p:spPr>
          <a:xfrm>
            <a:off x="834887" y="1103319"/>
            <a:ext cx="1585910" cy="8672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esquinas redondeadas 4">
            <a:extLst>
              <a:ext uri="{FF2B5EF4-FFF2-40B4-BE49-F238E27FC236}">
                <a16:creationId xmlns:a16="http://schemas.microsoft.com/office/drawing/2014/main" id="{DB8B3A65-E4CF-4D31-8472-F85086C20D10}"/>
              </a:ext>
            </a:extLst>
          </p:cNvPr>
          <p:cNvSpPr/>
          <p:nvPr/>
        </p:nvSpPr>
        <p:spPr>
          <a:xfrm>
            <a:off x="834887" y="1462786"/>
            <a:ext cx="10084904" cy="3785651"/>
          </a:xfrm>
          <a:prstGeom prst="roundRect">
            <a:avLst>
              <a:gd name="adj" fmla="val 10366"/>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5905A43-CB4B-48BA-BEE6-D0E4987F58B1}"/>
              </a:ext>
            </a:extLst>
          </p:cNvPr>
          <p:cNvSpPr/>
          <p:nvPr/>
        </p:nvSpPr>
        <p:spPr>
          <a:xfrm>
            <a:off x="940905" y="1462787"/>
            <a:ext cx="9978886" cy="3785652"/>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Now, it came to pass that when I had heard these words I began to feel a desire for the welfare of my brethren, the Nephites; wherefore, I did pour out my whole soul unto God for them.</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while I was thus struggling in the spirit, behold, the voice of the Lord came into my mind again, saying: I will visit thy brethren according to their diligence in keeping my commandments. I have given unto them this land, and it is a holy land; and I curse it not save it be for the cause of iniquity; wherefore, I will visit thy brethren according as I have said; and their transgressions will I bring down with sorrow upon their own heads.</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And after I, Enos, had heard these words, my faith began to be unshaken in the Lord; and I prayed unto him with many long strugglings for my brethren, the Lamanites.</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And it came to pass that after I had prayed and labored with all diligence, the Lord said unto me: I will grant unto thee according to thy desires, because of thy faith.</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now behold, this was the desire which I desired of him—that if it should so be, that my people, the Nephites, should fall into transgression, and by any means be destroyed, and the Lamanites should not be destroyed, that the Lord God would preserve a record of my people, the Nephites; even if it so be by the power of his holy arm, that it might be brought forth at some future day unto the Lamanites, that, perhaps, they might be brought unto salvation—</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For at the present our strugglings were vain in restoring them to the true faith. And they swore in their wrath that, if it were possible, they would destroy our records and us, and also all the traditions of our fathers.</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F8B6EE62-F318-4ED6-83DC-DBAFE361953F}"/>
              </a:ext>
            </a:extLst>
          </p:cNvPr>
          <p:cNvSpPr/>
          <p:nvPr/>
        </p:nvSpPr>
        <p:spPr>
          <a:xfrm>
            <a:off x="940905" y="1113182"/>
            <a:ext cx="14798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Enos 1:9-14</a:t>
            </a:r>
          </a:p>
        </p:txBody>
      </p:sp>
    </p:spTree>
    <p:extLst>
      <p:ext uri="{BB962C8B-B14F-4D97-AF65-F5344CB8AC3E}">
        <p14:creationId xmlns:p14="http://schemas.microsoft.com/office/powerpoint/2010/main" val="31855386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diagonales redondeadas 10">
            <a:extLst>
              <a:ext uri="{FF2B5EF4-FFF2-40B4-BE49-F238E27FC236}">
                <a16:creationId xmlns:a16="http://schemas.microsoft.com/office/drawing/2014/main" id="{98A3419B-E92C-4FDE-A89B-99FEDA2DD338}"/>
              </a:ext>
            </a:extLst>
          </p:cNvPr>
          <p:cNvSpPr/>
          <p:nvPr/>
        </p:nvSpPr>
        <p:spPr>
          <a:xfrm>
            <a:off x="901148" y="5073712"/>
            <a:ext cx="10151165" cy="1200329"/>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Elipse 1">
            <a:extLst>
              <a:ext uri="{FF2B5EF4-FFF2-40B4-BE49-F238E27FC236}">
                <a16:creationId xmlns:a16="http://schemas.microsoft.com/office/drawing/2014/main" id="{CB2ECC0D-D3BF-4462-A490-B165508690C3}"/>
              </a:ext>
            </a:extLst>
          </p:cNvPr>
          <p:cNvSpPr/>
          <p:nvPr/>
        </p:nvSpPr>
        <p:spPr>
          <a:xfrm>
            <a:off x="4333460" y="877236"/>
            <a:ext cx="2650435" cy="2623930"/>
          </a:xfrm>
          <a:prstGeom prst="ellipse">
            <a:avLst/>
          </a:prstGeom>
          <a:solidFill>
            <a:schemeClr val="tx1"/>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ipse 3">
            <a:extLst>
              <a:ext uri="{FF2B5EF4-FFF2-40B4-BE49-F238E27FC236}">
                <a16:creationId xmlns:a16="http://schemas.microsoft.com/office/drawing/2014/main" id="{E5A5367A-1840-4889-8410-D611B143398E}"/>
              </a:ext>
            </a:extLst>
          </p:cNvPr>
          <p:cNvSpPr/>
          <p:nvPr/>
        </p:nvSpPr>
        <p:spPr>
          <a:xfrm>
            <a:off x="4744278" y="1301306"/>
            <a:ext cx="1795668" cy="1815548"/>
          </a:xfrm>
          <a:prstGeom prst="ellipse">
            <a:avLst/>
          </a:prstGeom>
          <a:solidFill>
            <a:schemeClr val="tx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lipse 4">
            <a:extLst>
              <a:ext uri="{FF2B5EF4-FFF2-40B4-BE49-F238E27FC236}">
                <a16:creationId xmlns:a16="http://schemas.microsoft.com/office/drawing/2014/main" id="{87F3FBCF-F0FB-4E75-BF8D-65006AA8D53C}"/>
              </a:ext>
            </a:extLst>
          </p:cNvPr>
          <p:cNvSpPr/>
          <p:nvPr/>
        </p:nvSpPr>
        <p:spPr>
          <a:xfrm>
            <a:off x="5208102" y="1692245"/>
            <a:ext cx="874645" cy="1027043"/>
          </a:xfrm>
          <a:prstGeom prst="ellipse">
            <a:avLst/>
          </a:prstGeom>
          <a:solidFill>
            <a:schemeClr val="tx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0BF2D792-95CC-4A12-BB0A-4B14BF4C5A50}"/>
              </a:ext>
            </a:extLst>
          </p:cNvPr>
          <p:cNvSpPr txBox="1"/>
          <p:nvPr/>
        </p:nvSpPr>
        <p:spPr>
          <a:xfrm>
            <a:off x="5315777" y="2051877"/>
            <a:ext cx="685800" cy="307777"/>
          </a:xfrm>
          <a:prstGeom prst="rect">
            <a:avLst/>
          </a:prstGeom>
          <a:noFill/>
        </p:spPr>
        <p:txBody>
          <a:bodyPr wrap="square" rtlCol="0">
            <a:spAutoFit/>
          </a:bodyPr>
          <a:lstStyle/>
          <a:p>
            <a:r>
              <a:rPr lang="es-VE"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SELF</a:t>
            </a:r>
            <a:endPar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CCAFCB62-E4A2-410A-824C-14700B778E3E}"/>
              </a:ext>
            </a:extLst>
          </p:cNvPr>
          <p:cNvSpPr/>
          <p:nvPr/>
        </p:nvSpPr>
        <p:spPr>
          <a:xfrm>
            <a:off x="901148" y="3685832"/>
            <a:ext cx="662608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were the Lamanites’ intentions toward the Nephites? </a:t>
            </a:r>
          </a:p>
        </p:txBody>
      </p:sp>
      <p:sp>
        <p:nvSpPr>
          <p:cNvPr id="8" name="Rectángulo 7">
            <a:extLst>
              <a:ext uri="{FF2B5EF4-FFF2-40B4-BE49-F238E27FC236}">
                <a16:creationId xmlns:a16="http://schemas.microsoft.com/office/drawing/2014/main" id="{8572DE17-E0CA-4D0F-96EF-53B53BD7D0C6}"/>
              </a:ext>
            </a:extLst>
          </p:cNvPr>
          <p:cNvSpPr/>
          <p:nvPr/>
        </p:nvSpPr>
        <p:spPr>
          <a:xfrm>
            <a:off x="901148" y="4113861"/>
            <a:ext cx="78187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we learn about Enos from his prayer for the Lamanites?</a:t>
            </a:r>
          </a:p>
        </p:txBody>
      </p:sp>
      <p:sp>
        <p:nvSpPr>
          <p:cNvPr id="9" name="Rectángulo 8">
            <a:extLst>
              <a:ext uri="{FF2B5EF4-FFF2-40B4-BE49-F238E27FC236}">
                <a16:creationId xmlns:a16="http://schemas.microsoft.com/office/drawing/2014/main" id="{2B361584-646D-4F4C-9992-7BC19D3A0D35}"/>
              </a:ext>
            </a:extLst>
          </p:cNvPr>
          <p:cNvSpPr/>
          <p:nvPr/>
        </p:nvSpPr>
        <p:spPr>
          <a:xfrm>
            <a:off x="901148" y="4704380"/>
            <a:ext cx="3557384" cy="369332"/>
          </a:xfrm>
          <a:prstGeom prst="rect">
            <a:avLst/>
          </a:prstGeom>
        </p:spPr>
        <p:txBody>
          <a:bodyPr wrap="none">
            <a:spAutoFit/>
          </a:bodyPr>
          <a:lstStyle/>
          <a:p>
            <a:r>
              <a:rPr lang="en-US" dirty="0">
                <a:solidFill>
                  <a:srgbClr val="C00000"/>
                </a:solidFill>
                <a:latin typeface="Algerian" panose="04020705040A02060702" pitchFamily="82" charset="0"/>
              </a:rPr>
              <a:t>President Howard W. Hunter</a:t>
            </a:r>
          </a:p>
        </p:txBody>
      </p:sp>
      <p:sp>
        <p:nvSpPr>
          <p:cNvPr id="10" name="Rectángulo 9">
            <a:extLst>
              <a:ext uri="{FF2B5EF4-FFF2-40B4-BE49-F238E27FC236}">
                <a16:creationId xmlns:a16="http://schemas.microsoft.com/office/drawing/2014/main" id="{EF861EA1-ECC4-4D2C-A141-2C751AA3CA4F}"/>
              </a:ext>
            </a:extLst>
          </p:cNvPr>
          <p:cNvSpPr/>
          <p:nvPr/>
        </p:nvSpPr>
        <p:spPr>
          <a:xfrm>
            <a:off x="901148" y="5073712"/>
            <a:ext cx="10151165" cy="1200329"/>
          </a:xfrm>
          <a:prstGeom prst="rect">
            <a:avLst/>
          </a:prstGeom>
        </p:spPr>
        <p:txBody>
          <a:bodyPr wrap="square">
            <a:spAutoFit/>
          </a:bodyPr>
          <a:lstStyle/>
          <a:p>
            <a:pPr algn="just"/>
            <a:r>
              <a:rPr lang="en-US" dirty="0">
                <a:solidFill>
                  <a:schemeClr val="bg1"/>
                </a:solidFill>
                <a:latin typeface="Comic Sans MS" panose="030F0702030302020204" pitchFamily="66" charset="0"/>
                <a:cs typeface="Arial" panose="020B0604020202020204" pitchFamily="34" charset="0"/>
              </a:rPr>
              <a:t>“Any time we experience the blessings of the Atonement in our lives, we cannot help but have a concern for the welfare of our brethren. . . . “A great indicator of one’s personal conversion is the desire to share the gospel with others” (The Teachings of Howard W. Hunter, ed. Clyde J. Williams [1997], 248–49)</a:t>
            </a:r>
          </a:p>
        </p:txBody>
      </p:sp>
    </p:spTree>
    <p:extLst>
      <p:ext uri="{BB962C8B-B14F-4D97-AF65-F5344CB8AC3E}">
        <p14:creationId xmlns:p14="http://schemas.microsoft.com/office/powerpoint/2010/main" val="251178111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vertical)">
                                      <p:cBhvr>
                                        <p:cTn id="36" dur="500"/>
                                        <p:tgtEl>
                                          <p:spTgt spid="11"/>
                                        </p:tgtEl>
                                      </p:cBhvr>
                                    </p:animEffect>
                                  </p:childTnLst>
                                </p:cTn>
                              </p:par>
                              <p:par>
                                <p:cTn id="37" presetID="3" presetClass="entr" presetSubtype="5"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vertical)">
                                      <p:cBhvr>
                                        <p:cTn id="39" dur="500"/>
                                        <p:tgtEl>
                                          <p:spTgt spid="9"/>
                                        </p:tgtEl>
                                      </p:cBhvr>
                                    </p:animEffect>
                                  </p:childTnLst>
                                </p:cTn>
                              </p:par>
                              <p:par>
                                <p:cTn id="40" presetID="3" presetClass="entr" presetSubtype="5"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4" grpId="0" animBg="1"/>
      <p:bldP spid="5" grpId="0" animBg="1"/>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6D7FB47-3A82-4BB5-BCE6-31F39144B5EC}"/>
              </a:ext>
            </a:extLst>
          </p:cNvPr>
          <p:cNvSpPr/>
          <p:nvPr/>
        </p:nvSpPr>
        <p:spPr>
          <a:xfrm>
            <a:off x="914399" y="3932507"/>
            <a:ext cx="1701913" cy="8672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esquinas redondeadas 10">
            <a:extLst>
              <a:ext uri="{FF2B5EF4-FFF2-40B4-BE49-F238E27FC236}">
                <a16:creationId xmlns:a16="http://schemas.microsoft.com/office/drawing/2014/main" id="{CD2A0413-1E09-4FF9-A806-6D941A0AC29C}"/>
              </a:ext>
            </a:extLst>
          </p:cNvPr>
          <p:cNvSpPr/>
          <p:nvPr/>
        </p:nvSpPr>
        <p:spPr>
          <a:xfrm>
            <a:off x="914400" y="4301839"/>
            <a:ext cx="10084904" cy="23083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7066B264-502A-442F-A3D7-2F15C7D95350}"/>
              </a:ext>
            </a:extLst>
          </p:cNvPr>
          <p:cNvSpPr/>
          <p:nvPr/>
        </p:nvSpPr>
        <p:spPr>
          <a:xfrm>
            <a:off x="1046921" y="928516"/>
            <a:ext cx="61510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does this statement relate to Enos’s experience?</a:t>
            </a:r>
          </a:p>
        </p:txBody>
      </p:sp>
      <p:sp>
        <p:nvSpPr>
          <p:cNvPr id="4" name="Rectángulo 3">
            <a:extLst>
              <a:ext uri="{FF2B5EF4-FFF2-40B4-BE49-F238E27FC236}">
                <a16:creationId xmlns:a16="http://schemas.microsoft.com/office/drawing/2014/main" id="{D0C48A7B-9DEB-4240-AA26-83402B7BFD72}"/>
              </a:ext>
            </a:extLst>
          </p:cNvPr>
          <p:cNvSpPr/>
          <p:nvPr/>
        </p:nvSpPr>
        <p:spPr>
          <a:xfrm>
            <a:off x="2358887" y="1456586"/>
            <a:ext cx="7474226" cy="646331"/>
          </a:xfrm>
          <a:prstGeom prst="rect">
            <a:avLst/>
          </a:prstGeom>
        </p:spPr>
        <p:txBody>
          <a:bodyPr wrap="square">
            <a:spAutoFit/>
          </a:bodyPr>
          <a:lstStyle/>
          <a:p>
            <a:pPr algn="ctr"/>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experience the blessings of Jesus Christ’s Atonement, we will seek to help others receive salvation.</a:t>
            </a:r>
          </a:p>
        </p:txBody>
      </p:sp>
      <p:sp>
        <p:nvSpPr>
          <p:cNvPr id="5" name="Rectángulo 4">
            <a:extLst>
              <a:ext uri="{FF2B5EF4-FFF2-40B4-BE49-F238E27FC236}">
                <a16:creationId xmlns:a16="http://schemas.microsoft.com/office/drawing/2014/main" id="{8198F0FE-0408-4CE4-B52A-94BB5980CA0A}"/>
              </a:ext>
            </a:extLst>
          </p:cNvPr>
          <p:cNvSpPr/>
          <p:nvPr/>
        </p:nvSpPr>
        <p:spPr>
          <a:xfrm>
            <a:off x="1008180" y="2102917"/>
            <a:ext cx="50417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pray in faith?</a:t>
            </a:r>
          </a:p>
        </p:txBody>
      </p:sp>
      <p:sp>
        <p:nvSpPr>
          <p:cNvPr id="6" name="Rectángulo 5">
            <a:extLst>
              <a:ext uri="{FF2B5EF4-FFF2-40B4-BE49-F238E27FC236}">
                <a16:creationId xmlns:a16="http://schemas.microsoft.com/office/drawing/2014/main" id="{904DB3C7-9580-4204-AC7C-94DB46774908}"/>
              </a:ext>
            </a:extLst>
          </p:cNvPr>
          <p:cNvSpPr/>
          <p:nvPr/>
        </p:nvSpPr>
        <p:spPr>
          <a:xfrm>
            <a:off x="1008180" y="2472249"/>
            <a:ext cx="82550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Enos show diligence during and after his prayer?</a:t>
            </a:r>
          </a:p>
        </p:txBody>
      </p:sp>
      <p:sp>
        <p:nvSpPr>
          <p:cNvPr id="7" name="Rectángulo 6">
            <a:extLst>
              <a:ext uri="{FF2B5EF4-FFF2-40B4-BE49-F238E27FC236}">
                <a16:creationId xmlns:a16="http://schemas.microsoft.com/office/drawing/2014/main" id="{00519122-EF98-4159-811E-245DD80D4BDC}"/>
              </a:ext>
            </a:extLst>
          </p:cNvPr>
          <p:cNvSpPr/>
          <p:nvPr/>
        </p:nvSpPr>
        <p:spPr>
          <a:xfrm>
            <a:off x="1008180" y="2891277"/>
            <a:ext cx="66525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prayer from Enos’s example? </a:t>
            </a:r>
          </a:p>
        </p:txBody>
      </p:sp>
      <p:sp>
        <p:nvSpPr>
          <p:cNvPr id="8" name="Rectángulo 7">
            <a:extLst>
              <a:ext uri="{FF2B5EF4-FFF2-40B4-BE49-F238E27FC236}">
                <a16:creationId xmlns:a16="http://schemas.microsoft.com/office/drawing/2014/main" id="{1D5BA411-0A2C-464E-9635-F8EBB72FD08A}"/>
              </a:ext>
            </a:extLst>
          </p:cNvPr>
          <p:cNvSpPr/>
          <p:nvPr/>
        </p:nvSpPr>
        <p:spPr>
          <a:xfrm>
            <a:off x="3048000" y="3310305"/>
            <a:ext cx="6096000" cy="646331"/>
          </a:xfrm>
          <a:prstGeom prst="rect">
            <a:avLst/>
          </a:prstGeom>
        </p:spPr>
        <p:txBody>
          <a:bodyPr>
            <a:spAutoFit/>
          </a:bodyPr>
          <a:lstStyle/>
          <a:p>
            <a:pPr algn="ct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answers our prayers according to our faith and diligence.</a:t>
            </a:r>
          </a:p>
        </p:txBody>
      </p:sp>
      <p:sp>
        <p:nvSpPr>
          <p:cNvPr id="9" name="Rectángulo 8">
            <a:extLst>
              <a:ext uri="{FF2B5EF4-FFF2-40B4-BE49-F238E27FC236}">
                <a16:creationId xmlns:a16="http://schemas.microsoft.com/office/drawing/2014/main" id="{D03EDD86-9BB9-41D1-9406-8DA92BFE6A4F}"/>
              </a:ext>
            </a:extLst>
          </p:cNvPr>
          <p:cNvSpPr/>
          <p:nvPr/>
        </p:nvSpPr>
        <p:spPr>
          <a:xfrm>
            <a:off x="1008180" y="3972263"/>
            <a:ext cx="16081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Enos 1:26-27</a:t>
            </a:r>
          </a:p>
        </p:txBody>
      </p:sp>
      <p:sp>
        <p:nvSpPr>
          <p:cNvPr id="10" name="Rectángulo 9">
            <a:extLst>
              <a:ext uri="{FF2B5EF4-FFF2-40B4-BE49-F238E27FC236}">
                <a16:creationId xmlns:a16="http://schemas.microsoft.com/office/drawing/2014/main" id="{230A94FA-33DD-4E71-AD29-5EE2066A018F}"/>
              </a:ext>
            </a:extLst>
          </p:cNvPr>
          <p:cNvSpPr/>
          <p:nvPr/>
        </p:nvSpPr>
        <p:spPr>
          <a:xfrm>
            <a:off x="1046921" y="4301839"/>
            <a:ext cx="984636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I saw that I must soon go down to my grave, having been wrought upon by the power of God that I must preach and prophesy unto this people, and declare the word according to the truth which is in Christ. And I have declared it in all my days, and have rejoiced in it above that of the world.</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I soon go to the place of my rest, which is with my Redeemer; for I know that in him I shall rest. And I rejoice in the day when my mortal shall put on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a:t>
            </a:r>
            <a:r>
              <a:rPr lang="en-US" dirty="0">
                <a:solidFill>
                  <a:schemeClr val="bg1"/>
                </a:solidFill>
                <a:latin typeface="Arial" panose="020B0604020202020204" pitchFamily="34" charset="0"/>
                <a:cs typeface="Arial" panose="020B0604020202020204" pitchFamily="34" charset="0"/>
              </a:rPr>
              <a:t>mmortality, and shall stand before him; then shall I see his face with pleasure, and he will say unto me: Come unto me, ye blessed, there is a place prepared for you in the mansions of my Father. Amen.</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328064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114" fill="hold">
                                          <p:stCondLst>
                                            <p:cond delay="0"/>
                                          </p:stCondLst>
                                        </p:cTn>
                                        <p:tgtEl>
                                          <p:spTgt spid="4">
                                            <p:txEl>
                                              <p:pRg st="0" end="0"/>
                                            </p:txEl>
                                          </p:spTgt>
                                        </p:tgtEl>
                                        <p:attrNameLst>
                                          <p:attrName>style.rotation</p:attrName>
                                        </p:attrNameLst>
                                      </p:cBhvr>
                                      <p:to>
                                        <p:strVal val="-45.0"/>
                                      </p:to>
                                    </p:set>
                                    <p:anim calcmode="lin" valueType="num">
                                      <p:cBhvr>
                                        <p:cTn id="8" dur="114" fill="hold">
                                          <p:stCondLst>
                                            <p:cond delay="114"/>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par>
                                <p:cTn id="51" presetID="25"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1"/>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6" dur="1000" fill="hold"/>
                                        <p:tgtEl>
                                          <p:spTgt spid="9"/>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9"/>
                                        </p:tgtEl>
                                      </p:cBhvr>
                                    </p:animEffect>
                                  </p:childTnLst>
                                </p:cTn>
                              </p:par>
                              <p:par>
                                <p:cTn id="71" presetID="25"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6" dur="1000" fill="hold"/>
                                        <p:tgtEl>
                                          <p:spTgt spid="10"/>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build="p"/>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Prayer">
            <a:hlinkClick r:id="" action="ppaction://media"/>
            <a:extLst>
              <a:ext uri="{FF2B5EF4-FFF2-40B4-BE49-F238E27FC236}">
                <a16:creationId xmlns:a16="http://schemas.microsoft.com/office/drawing/2014/main" id="{60F516DC-A2F6-4A77-B295-BFF83068AE58}"/>
              </a:ext>
            </a:extLst>
          </p:cNvPr>
          <p:cNvPicPr>
            <a:picLocks noRot="1" noChangeAspect="1"/>
          </p:cNvPicPr>
          <p:nvPr>
            <a:videoFile r:link="rId1"/>
          </p:nvPr>
        </p:nvPicPr>
        <p:blipFill>
          <a:blip r:embed="rId3"/>
          <a:stretch>
            <a:fillRect/>
          </a:stretch>
        </p:blipFill>
        <p:spPr>
          <a:xfrm>
            <a:off x="2142434" y="1462708"/>
            <a:ext cx="7907131" cy="44477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59377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Enos Prays Mightily | Enos 1 | Book of Mormon">
            <a:hlinkClick r:id="" action="ppaction://media"/>
            <a:extLst>
              <a:ext uri="{FF2B5EF4-FFF2-40B4-BE49-F238E27FC236}">
                <a16:creationId xmlns:a16="http://schemas.microsoft.com/office/drawing/2014/main" id="{D3DFA649-3D02-4859-B72F-06B411F9C39C}"/>
              </a:ext>
            </a:extLst>
          </p:cNvPr>
          <p:cNvPicPr>
            <a:picLocks noRot="1" noChangeAspect="1"/>
          </p:cNvPicPr>
          <p:nvPr>
            <a:videoFile r:link="rId1"/>
          </p:nvPr>
        </p:nvPicPr>
        <p:blipFill>
          <a:blip r:embed="rId3"/>
          <a:stretch>
            <a:fillRect/>
          </a:stretch>
        </p:blipFill>
        <p:spPr>
          <a:xfrm>
            <a:off x="2532639" y="1383196"/>
            <a:ext cx="7671536" cy="431523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05256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Pure and Simple Faith">
            <a:hlinkClick r:id="" action="ppaction://media"/>
            <a:extLst>
              <a:ext uri="{FF2B5EF4-FFF2-40B4-BE49-F238E27FC236}">
                <a16:creationId xmlns:a16="http://schemas.microsoft.com/office/drawing/2014/main" id="{F6AA2708-AC39-464B-B2F7-7AC929D20232}"/>
              </a:ext>
            </a:extLst>
          </p:cNvPr>
          <p:cNvPicPr>
            <a:picLocks noRot="1" noChangeAspect="1"/>
          </p:cNvPicPr>
          <p:nvPr>
            <a:videoFile r:link="rId1"/>
          </p:nvPr>
        </p:nvPicPr>
        <p:blipFill>
          <a:blip r:embed="rId3"/>
          <a:stretch>
            <a:fillRect/>
          </a:stretch>
        </p:blipFill>
        <p:spPr>
          <a:xfrm>
            <a:off x="2319130" y="1304511"/>
            <a:ext cx="7553739" cy="4248978"/>
          </a:xfrm>
          <a:prstGeom prst="snip2DiagRect">
            <a:avLst>
              <a:gd name="adj1" fmla="val 0"/>
              <a:gd name="adj2" fmla="val 6620"/>
            </a:avLst>
          </a:prstGeom>
          <a:ln w="31750" cap="flat">
            <a:gradFill>
              <a:gsLst>
                <a:gs pos="0">
                  <a:srgbClr val="7F7F7F"/>
                </a:gs>
                <a:gs pos="100000">
                  <a:srgbClr val="F2F2F2"/>
                </a:gs>
              </a:gsLst>
              <a:lin ang="2700000" scaled="1"/>
            </a:gradFill>
          </a:ln>
          <a:effectLst>
            <a:glow rad="101600">
              <a:srgbClr val="969696">
                <a:alpha val="40000"/>
              </a:srgbClr>
            </a:glow>
          </a:effectLst>
          <a:scene3d>
            <a:camera prst="orthographicFront"/>
            <a:lightRig rig="twoPt" dir="t"/>
          </a:scene3d>
          <a:sp3d contourW="25400">
            <a:contourClr>
              <a:srgbClr val="262626"/>
            </a:contourClr>
          </a:sp3d>
        </p:spPr>
      </p:pic>
    </p:spTree>
    <p:extLst>
      <p:ext uri="{BB962C8B-B14F-4D97-AF65-F5344CB8AC3E}">
        <p14:creationId xmlns:p14="http://schemas.microsoft.com/office/powerpoint/2010/main" val="491276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0F4835DA-ECEC-4933-8043-8699E76B44B1}"/>
              </a:ext>
            </a:extLst>
          </p:cNvPr>
          <p:cNvSpPr/>
          <p:nvPr/>
        </p:nvSpPr>
        <p:spPr>
          <a:xfrm>
            <a:off x="4772561" y="2767280"/>
            <a:ext cx="2646878" cy="1323439"/>
          </a:xfrm>
          <a:prstGeom prst="rect">
            <a:avLst/>
          </a:prstGeom>
        </p:spPr>
        <p:txBody>
          <a:bodyPr wrap="none">
            <a:spAutoFit/>
          </a:bodyPr>
          <a:lstStyle/>
          <a:p>
            <a:r>
              <a:rPr lang="en-US" sz="8000" dirty="0">
                <a:solidFill>
                  <a:schemeClr val="bg1">
                    <a:lumMod val="75000"/>
                    <a:lumOff val="25000"/>
                  </a:schemeClr>
                </a:solidFill>
                <a:latin typeface="Algerian" panose="04020705040A02060702" pitchFamily="82" charset="0"/>
              </a:rPr>
              <a:t>Enos</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A22996DE-FD77-4519-9469-3881E9FE61E8}"/>
              </a:ext>
            </a:extLst>
          </p:cNvPr>
          <p:cNvSpPr/>
          <p:nvPr/>
        </p:nvSpPr>
        <p:spPr>
          <a:xfrm>
            <a:off x="1046921" y="743850"/>
            <a:ext cx="140294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Enos 1:1–8</a:t>
            </a:r>
          </a:p>
        </p:txBody>
      </p:sp>
      <p:sp>
        <p:nvSpPr>
          <p:cNvPr id="4" name="Rectángulo 3">
            <a:extLst>
              <a:ext uri="{FF2B5EF4-FFF2-40B4-BE49-F238E27FC236}">
                <a16:creationId xmlns:a16="http://schemas.microsoft.com/office/drawing/2014/main" id="{9F503AD5-64C4-49BA-95B9-AB274E0F7471}"/>
              </a:ext>
            </a:extLst>
          </p:cNvPr>
          <p:cNvSpPr/>
          <p:nvPr/>
        </p:nvSpPr>
        <p:spPr>
          <a:xfrm>
            <a:off x="2392017" y="2433864"/>
            <a:ext cx="7407965" cy="1754326"/>
          </a:xfrm>
          <a:prstGeom prst="rect">
            <a:avLst/>
          </a:prstGeom>
        </p:spPr>
        <p:txBody>
          <a:bodyPr wrap="square">
            <a:spAutoFit/>
          </a:bodyPr>
          <a:lstStyle/>
          <a:p>
            <a:pPr algn="ctr"/>
            <a:r>
              <a:rPr lang="en-US" sz="3600" dirty="0">
                <a:solidFill>
                  <a:schemeClr val="bg1"/>
                </a:solidFill>
                <a:latin typeface="Comic Sans MS" panose="030F0702030302020204" pitchFamily="66" charset="0"/>
              </a:rPr>
              <a:t>“</a:t>
            </a:r>
            <a:r>
              <a:rPr lang="en-US" sz="3600" dirty="0">
                <a:solidFill>
                  <a:srgbClr val="FFC000"/>
                </a:solidFill>
                <a:latin typeface="Comic Sans MS" panose="030F0702030302020204" pitchFamily="66" charset="0"/>
              </a:rPr>
              <a:t>After reflecting on the words of </a:t>
            </a:r>
            <a:r>
              <a:rPr lang="en-US" sz="3600" dirty="0">
                <a:solidFill>
                  <a:schemeClr val="bg2">
                    <a:lumMod val="60000"/>
                    <a:lumOff val="40000"/>
                  </a:schemeClr>
                </a:solidFill>
                <a:latin typeface="Comic Sans MS" panose="030F0702030302020204" pitchFamily="66" charset="0"/>
              </a:rPr>
              <a:t>his father, Enos prays for and </a:t>
            </a:r>
            <a:r>
              <a:rPr lang="en-US" sz="3600" dirty="0">
                <a:solidFill>
                  <a:srgbClr val="C00000"/>
                </a:solidFill>
                <a:latin typeface="Comic Sans MS" panose="030F0702030302020204" pitchFamily="66" charset="0"/>
              </a:rPr>
              <a:t>receives a remission of his sins</a:t>
            </a:r>
            <a:r>
              <a:rPr lang="en-US" sz="3600" dirty="0">
                <a:solidFill>
                  <a:schemeClr val="bg1"/>
                </a:solidFill>
                <a:latin typeface="Comic Sans MS" panose="030F0702030302020204" pitchFamily="66" charset="0"/>
              </a:rPr>
              <a:t>”</a:t>
            </a:r>
          </a:p>
        </p:txBody>
      </p:sp>
    </p:spTree>
    <p:extLst>
      <p:ext uri="{BB962C8B-B14F-4D97-AF65-F5344CB8AC3E}">
        <p14:creationId xmlns:p14="http://schemas.microsoft.com/office/powerpoint/2010/main" val="322661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FEA4CBDB-64D3-4E11-B03B-56E91F0B09BA}"/>
              </a:ext>
            </a:extLst>
          </p:cNvPr>
          <p:cNvSpPr/>
          <p:nvPr/>
        </p:nvSpPr>
        <p:spPr>
          <a:xfrm>
            <a:off x="954155" y="1727609"/>
            <a:ext cx="96740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words you would use to describe what you feel when you are hungry?</a:t>
            </a:r>
          </a:p>
        </p:txBody>
      </p:sp>
      <p:sp>
        <p:nvSpPr>
          <p:cNvPr id="4" name="Rectángulo 3">
            <a:extLst>
              <a:ext uri="{FF2B5EF4-FFF2-40B4-BE49-F238E27FC236}">
                <a16:creationId xmlns:a16="http://schemas.microsoft.com/office/drawing/2014/main" id="{C4F119AA-64C7-420A-8779-A99B927A2571}"/>
              </a:ext>
            </a:extLst>
          </p:cNvPr>
          <p:cNvSpPr/>
          <p:nvPr/>
        </p:nvSpPr>
        <p:spPr>
          <a:xfrm>
            <a:off x="5001790" y="3244334"/>
            <a:ext cx="2855269" cy="461665"/>
          </a:xfrm>
          <a:prstGeom prst="rect">
            <a:avLst/>
          </a:prstGeom>
        </p:spPr>
        <p:txBody>
          <a:bodyPr wrap="none">
            <a:spAutoFit/>
          </a:bodyPr>
          <a:lstStyle/>
          <a:p>
            <a:r>
              <a:rPr lang="en-US" sz="2400" b="1" i="1" dirty="0">
                <a:solidFill>
                  <a:schemeClr val="accent1">
                    <a:lumMod val="50000"/>
                  </a:schemeClr>
                </a:solidFill>
                <a:effectLst>
                  <a:outerShdw blurRad="38100" dist="38100" dir="2700000" algn="tl">
                    <a:srgbClr val="000000">
                      <a:alpha val="43137"/>
                    </a:srgbClr>
                  </a:outerShdw>
                </a:effectLst>
              </a:rPr>
              <a:t>My soul hungered</a:t>
            </a:r>
          </a:p>
        </p:txBody>
      </p:sp>
      <p:sp>
        <p:nvSpPr>
          <p:cNvPr id="5" name="Rectángulo 4">
            <a:extLst>
              <a:ext uri="{FF2B5EF4-FFF2-40B4-BE49-F238E27FC236}">
                <a16:creationId xmlns:a16="http://schemas.microsoft.com/office/drawing/2014/main" id="{A34AA921-BE0F-4617-AF11-9FA85065D44F}"/>
              </a:ext>
            </a:extLst>
          </p:cNvPr>
          <p:cNvSpPr/>
          <p:nvPr/>
        </p:nvSpPr>
        <p:spPr>
          <a:xfrm>
            <a:off x="954155" y="2231192"/>
            <a:ext cx="944880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might a person mean by the phrase “my soul hungered”?</a:t>
            </a:r>
          </a:p>
        </p:txBody>
      </p:sp>
    </p:spTree>
    <p:extLst>
      <p:ext uri="{BB962C8B-B14F-4D97-AF65-F5344CB8AC3E}">
        <p14:creationId xmlns:p14="http://schemas.microsoft.com/office/powerpoint/2010/main" val="32656754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0.00026 -0.00046 L 0.13243 -0.13495 C 0.16146 -0.16365 0.17657 -0.19652 0.17357 -0.22477 C 0.1698 -0.25694 0.15013 -0.27662 0.11615 -0.28287 L -0.03502 -0.32014 " pathEditMode="relative" rAng="15540000" ptsTypes="AAAAA">
                                      <p:cBhvr>
                                        <p:cTn id="6" dur="2000" fill="hold"/>
                                        <p:tgtEl>
                                          <p:spTgt spid="4"/>
                                        </p:tgtEl>
                                        <p:attrNameLst>
                                          <p:attrName>ppt_x</p:attrName>
                                          <p:attrName>ppt_y</p:attrName>
                                        </p:attrNameLst>
                                      </p:cBhvr>
                                      <p:rCtr x="7799" y="-19282"/>
                                    </p:animMotion>
                                  </p:childTnLst>
                                </p:cTn>
                              </p:par>
                              <p:par>
                                <p:cTn id="7" presetID="50" presetClass="entr" presetSubtype="0" decel="100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strVal val="#ppt_w+.3"/>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Effect transition="in" filter="fade">
                                      <p:cBhvr>
                                        <p:cTn id="11" dur="1000"/>
                                        <p:tgtEl>
                                          <p:spTgt spid="2"/>
                                        </p:tgtEl>
                                      </p:cBhvr>
                                    </p:animEffect>
                                  </p:childTnLst>
                                </p:cTn>
                              </p:par>
                              <p:par>
                                <p:cTn id="12" presetID="21"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8)">
                                      <p:cBhvr>
                                        <p:cTn id="14"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D7379D1-2DBB-4077-A0DE-A41320B431EA}"/>
              </a:ext>
            </a:extLst>
          </p:cNvPr>
          <p:cNvSpPr/>
          <p:nvPr/>
        </p:nvSpPr>
        <p:spPr>
          <a:xfrm>
            <a:off x="4952898" y="1722611"/>
            <a:ext cx="1466626" cy="8672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0A02A5F-04A9-4931-83EC-FFD197BDB98D}"/>
              </a:ext>
            </a:extLst>
          </p:cNvPr>
          <p:cNvSpPr/>
          <p:nvPr/>
        </p:nvSpPr>
        <p:spPr>
          <a:xfrm>
            <a:off x="4952898" y="2075377"/>
            <a:ext cx="6288362" cy="255838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1028" name="Picture 4" descr="Resultado de imagen para 62604; Gospel Art Book enos">
            <a:extLst>
              <a:ext uri="{FF2B5EF4-FFF2-40B4-BE49-F238E27FC236}">
                <a16:creationId xmlns:a16="http://schemas.microsoft.com/office/drawing/2014/main" id="{A71B3920-6B2D-4F8B-A05F-844142E04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96" y="1258336"/>
            <a:ext cx="3518246" cy="4592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F2AC736-325D-4FB1-8CC5-4ABC76113C98}"/>
              </a:ext>
            </a:extLst>
          </p:cNvPr>
          <p:cNvSpPr/>
          <p:nvPr/>
        </p:nvSpPr>
        <p:spPr>
          <a:xfrm>
            <a:off x="5016576" y="1258336"/>
            <a:ext cx="5814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know about the person in the picture?</a:t>
            </a:r>
          </a:p>
        </p:txBody>
      </p:sp>
      <p:sp>
        <p:nvSpPr>
          <p:cNvPr id="4" name="Rectángulo 3">
            <a:extLst>
              <a:ext uri="{FF2B5EF4-FFF2-40B4-BE49-F238E27FC236}">
                <a16:creationId xmlns:a16="http://schemas.microsoft.com/office/drawing/2014/main" id="{ED1FBAE8-C0ED-4338-9E61-3205316B032A}"/>
              </a:ext>
            </a:extLst>
          </p:cNvPr>
          <p:cNvSpPr/>
          <p:nvPr/>
        </p:nvSpPr>
        <p:spPr>
          <a:xfrm>
            <a:off x="5016576" y="1722611"/>
            <a:ext cx="140294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Enos 1:1, 3</a:t>
            </a:r>
          </a:p>
        </p:txBody>
      </p:sp>
      <p:sp>
        <p:nvSpPr>
          <p:cNvPr id="5" name="Rectángulo 4">
            <a:extLst>
              <a:ext uri="{FF2B5EF4-FFF2-40B4-BE49-F238E27FC236}">
                <a16:creationId xmlns:a16="http://schemas.microsoft.com/office/drawing/2014/main" id="{48A6C7B7-1714-4131-8A0A-DC790BFC78EE}"/>
              </a:ext>
            </a:extLst>
          </p:cNvPr>
          <p:cNvSpPr/>
          <p:nvPr/>
        </p:nvSpPr>
        <p:spPr>
          <a:xfrm>
            <a:off x="5049079" y="2075378"/>
            <a:ext cx="6096000" cy="1200329"/>
          </a:xfrm>
          <a:prstGeom prst="rect">
            <a:avLst/>
          </a:prstGeom>
        </p:spPr>
        <p:txBody>
          <a:bodyPr>
            <a:spAutoFit/>
          </a:bodyPr>
          <a:lstStyle/>
          <a:p>
            <a:pPr algn="just"/>
            <a:r>
              <a:rPr lang="en-US" b="1" dirty="0">
                <a:solidFill>
                  <a:schemeClr val="bg1"/>
                </a:solidFill>
                <a:latin typeface="Palatino"/>
              </a:rPr>
              <a:t>1 </a:t>
            </a:r>
            <a:r>
              <a:rPr lang="en-US" dirty="0">
                <a:solidFill>
                  <a:schemeClr val="bg1"/>
                </a:solidFill>
                <a:latin typeface="Palatino"/>
              </a:rPr>
              <a:t>Behold, it came to pass that I, Enos, knowing my father that he was a just man—for he taught me in his language, and also in the nurture and admonition of the Lord—and blessed be the name of my God for it</a:t>
            </a:r>
            <a:endParaRPr lang="en-US" dirty="0">
              <a:solidFill>
                <a:schemeClr val="bg1"/>
              </a:solidFill>
            </a:endParaRPr>
          </a:p>
        </p:txBody>
      </p:sp>
      <p:sp>
        <p:nvSpPr>
          <p:cNvPr id="6" name="Rectángulo 5">
            <a:extLst>
              <a:ext uri="{FF2B5EF4-FFF2-40B4-BE49-F238E27FC236}">
                <a16:creationId xmlns:a16="http://schemas.microsoft.com/office/drawing/2014/main" id="{FA8E5C2D-94E9-474F-9A58-89C119BED43A}"/>
              </a:ext>
            </a:extLst>
          </p:cNvPr>
          <p:cNvSpPr/>
          <p:nvPr/>
        </p:nvSpPr>
        <p:spPr>
          <a:xfrm>
            <a:off x="5049079" y="3156439"/>
            <a:ext cx="6096000" cy="1477328"/>
          </a:xfrm>
          <a:prstGeom prst="rect">
            <a:avLst/>
          </a:prstGeom>
        </p:spPr>
        <p:txBody>
          <a:bodyPr>
            <a:spAutoFit/>
          </a:bodyPr>
          <a:lstStyle/>
          <a:p>
            <a:pPr algn="just"/>
            <a:r>
              <a:rPr lang="en-US" b="1" dirty="0">
                <a:solidFill>
                  <a:srgbClr val="0D0F10"/>
                </a:solidFill>
                <a:latin typeface="Palatino"/>
              </a:rPr>
              <a:t>3 </a:t>
            </a:r>
            <a:r>
              <a:rPr lang="en-US" dirty="0">
                <a:solidFill>
                  <a:srgbClr val="0D0F10"/>
                </a:solidFill>
                <a:latin typeface="Palatino"/>
              </a:rPr>
              <a:t>And he labored diligently that he might lead away the hearts of the people, insomuch that he did lead away many hearts; and he knowing that I, Jacob, had faith in Christ who should come, he sought much opportunity that he might come unto me.</a:t>
            </a:r>
            <a:endParaRPr lang="en-US" dirty="0"/>
          </a:p>
        </p:txBody>
      </p:sp>
    </p:spTree>
    <p:extLst>
      <p:ext uri="{BB962C8B-B14F-4D97-AF65-F5344CB8AC3E}">
        <p14:creationId xmlns:p14="http://schemas.microsoft.com/office/powerpoint/2010/main" val="3705951865"/>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graphicFrame>
        <p:nvGraphicFramePr>
          <p:cNvPr id="2" name="Tabla 3">
            <a:extLst>
              <a:ext uri="{FF2B5EF4-FFF2-40B4-BE49-F238E27FC236}">
                <a16:creationId xmlns:a16="http://schemas.microsoft.com/office/drawing/2014/main" id="{E24A05AF-AFF7-49D0-980D-FB0D45228ECE}"/>
              </a:ext>
            </a:extLst>
          </p:cNvPr>
          <p:cNvGraphicFramePr>
            <a:graphicFrameLocks noGrp="1"/>
          </p:cNvGraphicFramePr>
          <p:nvPr>
            <p:extLst>
              <p:ext uri="{D42A27DB-BD31-4B8C-83A1-F6EECF244321}">
                <p14:modId xmlns:p14="http://schemas.microsoft.com/office/powerpoint/2010/main" val="4103550101"/>
              </p:ext>
            </p:extLst>
          </p:nvPr>
        </p:nvGraphicFramePr>
        <p:xfrm>
          <a:off x="1837635" y="1501545"/>
          <a:ext cx="8516730" cy="1285240"/>
        </p:xfrm>
        <a:graphic>
          <a:graphicData uri="http://schemas.openxmlformats.org/drawingml/2006/table">
            <a:tbl>
              <a:tblPr firstRow="1" bandRow="1">
                <a:tableStyleId>{00A15C55-8517-42AA-B614-E9B94910E393}</a:tableStyleId>
              </a:tblPr>
              <a:tblGrid>
                <a:gridCol w="2838910">
                  <a:extLst>
                    <a:ext uri="{9D8B030D-6E8A-4147-A177-3AD203B41FA5}">
                      <a16:colId xmlns:a16="http://schemas.microsoft.com/office/drawing/2014/main" val="3597222746"/>
                    </a:ext>
                  </a:extLst>
                </a:gridCol>
                <a:gridCol w="2838910">
                  <a:extLst>
                    <a:ext uri="{9D8B030D-6E8A-4147-A177-3AD203B41FA5}">
                      <a16:colId xmlns:a16="http://schemas.microsoft.com/office/drawing/2014/main" val="1050185744"/>
                    </a:ext>
                  </a:extLst>
                </a:gridCol>
                <a:gridCol w="2838910">
                  <a:extLst>
                    <a:ext uri="{9D8B030D-6E8A-4147-A177-3AD203B41FA5}">
                      <a16:colId xmlns:a16="http://schemas.microsoft.com/office/drawing/2014/main" val="311652523"/>
                    </a:ext>
                  </a:extLst>
                </a:gridCol>
              </a:tblGrid>
              <a:tr h="370840">
                <a:tc>
                  <a:txBody>
                    <a:bodyPr/>
                    <a:lstStyle/>
                    <a:p>
                      <a:pPr algn="just"/>
                      <a:r>
                        <a:rPr lang="en-US" dirty="0">
                          <a:solidFill>
                            <a:schemeClr val="accent1">
                              <a:lumMod val="75000"/>
                            </a:schemeClr>
                          </a:solidFill>
                          <a:latin typeface="Arial" panose="020B0604020202020204" pitchFamily="34" charset="0"/>
                          <a:cs typeface="Arial" panose="020B0604020202020204" pitchFamily="34" charset="0"/>
                        </a:rPr>
                        <a:t>What Enos desired</a:t>
                      </a:r>
                    </a:p>
                  </a:txBody>
                  <a:tcPr/>
                </a:tc>
                <a:tc>
                  <a:txBody>
                    <a:bodyPr/>
                    <a:lstStyle/>
                    <a:p>
                      <a:r>
                        <a:rPr lang="en-US" dirty="0">
                          <a:solidFill>
                            <a:schemeClr val="accent1">
                              <a:lumMod val="75000"/>
                            </a:schemeClr>
                          </a:solidFill>
                          <a:latin typeface="Arial" panose="020B0604020202020204" pitchFamily="34" charset="0"/>
                          <a:cs typeface="Arial" panose="020B0604020202020204" pitchFamily="34" charset="0"/>
                        </a:rPr>
                        <a:t>What Enos did</a:t>
                      </a:r>
                    </a:p>
                  </a:txBody>
                  <a:tcPr/>
                </a:tc>
                <a:tc>
                  <a:txBody>
                    <a:bodyPr/>
                    <a:lstStyle/>
                    <a:p>
                      <a:pPr algn="just"/>
                      <a:r>
                        <a:rPr lang="en-US" sz="1600" dirty="0">
                          <a:solidFill>
                            <a:schemeClr val="accent1">
                              <a:lumMod val="75000"/>
                            </a:schemeClr>
                          </a:solidFill>
                          <a:latin typeface="Arial" panose="020B0604020202020204" pitchFamily="34" charset="0"/>
                          <a:cs typeface="Arial" panose="020B0604020202020204" pitchFamily="34" charset="0"/>
                        </a:rPr>
                        <a:t>Results of what Enos did</a:t>
                      </a:r>
                    </a:p>
                  </a:txBody>
                  <a:tcPr/>
                </a:tc>
                <a:extLst>
                  <a:ext uri="{0D108BD9-81ED-4DB2-BD59-A6C34878D82A}">
                    <a16:rowId xmlns:a16="http://schemas.microsoft.com/office/drawing/2014/main" val="1222035221"/>
                  </a:ext>
                </a:extLst>
              </a:tr>
              <a:tr h="370840">
                <a:tc>
                  <a:txBody>
                    <a:bodyPr/>
                    <a:lstStyle/>
                    <a:p>
                      <a:endParaRPr lang="es-VE" dirty="0"/>
                    </a:p>
                    <a:p>
                      <a:endParaRPr lang="en-US" dirty="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15119146"/>
                  </a:ext>
                </a:extLst>
              </a:tr>
            </a:tbl>
          </a:graphicData>
        </a:graphic>
      </p:graphicFrame>
      <p:sp>
        <p:nvSpPr>
          <p:cNvPr id="5" name="Rectángulo 4">
            <a:extLst>
              <a:ext uri="{FF2B5EF4-FFF2-40B4-BE49-F238E27FC236}">
                <a16:creationId xmlns:a16="http://schemas.microsoft.com/office/drawing/2014/main" id="{5AFB90B0-E50A-4563-AB60-0BD39063D2DD}"/>
              </a:ext>
            </a:extLst>
          </p:cNvPr>
          <p:cNvSpPr/>
          <p:nvPr/>
        </p:nvSpPr>
        <p:spPr>
          <a:xfrm>
            <a:off x="1837635" y="1820999"/>
            <a:ext cx="1210588" cy="646331"/>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Enos 1:2 </a:t>
            </a:r>
          </a:p>
          <a:p>
            <a:pPr algn="just"/>
            <a:r>
              <a:rPr lang="en-US" b="1" dirty="0">
                <a:solidFill>
                  <a:schemeClr val="bg1"/>
                </a:solidFill>
                <a:latin typeface="Arial" panose="020B0604020202020204" pitchFamily="34" charset="0"/>
                <a:cs typeface="Arial" panose="020B0604020202020204" pitchFamily="34" charset="0"/>
              </a:rPr>
              <a:t>Enos 1:3</a:t>
            </a:r>
          </a:p>
        </p:txBody>
      </p:sp>
      <p:sp>
        <p:nvSpPr>
          <p:cNvPr id="6" name="Rectángulo 5">
            <a:extLst>
              <a:ext uri="{FF2B5EF4-FFF2-40B4-BE49-F238E27FC236}">
                <a16:creationId xmlns:a16="http://schemas.microsoft.com/office/drawing/2014/main" id="{F4751A41-EF76-436B-8C2C-D79B678AFFDF}"/>
              </a:ext>
            </a:extLst>
          </p:cNvPr>
          <p:cNvSpPr/>
          <p:nvPr/>
        </p:nvSpPr>
        <p:spPr>
          <a:xfrm>
            <a:off x="4711063" y="1863455"/>
            <a:ext cx="1138453" cy="923330"/>
          </a:xfrm>
          <a:prstGeom prst="rect">
            <a:avLst/>
          </a:prstGeom>
        </p:spPr>
        <p:txBody>
          <a:bodyPr wrap="none">
            <a:spAutoFit/>
          </a:bodyPr>
          <a:lstStyle/>
          <a:p>
            <a:r>
              <a:rPr lang="en-US" b="1" dirty="0">
                <a:solidFill>
                  <a:schemeClr val="bg1"/>
                </a:solidFill>
              </a:rPr>
              <a:t>Enos 1:2 </a:t>
            </a:r>
          </a:p>
          <a:p>
            <a:r>
              <a:rPr lang="en-US" b="1" dirty="0">
                <a:solidFill>
                  <a:schemeClr val="bg1"/>
                </a:solidFill>
              </a:rPr>
              <a:t>Enos 1:4 </a:t>
            </a:r>
          </a:p>
          <a:p>
            <a:r>
              <a:rPr lang="en-US" b="1" dirty="0">
                <a:solidFill>
                  <a:schemeClr val="bg1"/>
                </a:solidFill>
              </a:rPr>
              <a:t>Enos 1:8</a:t>
            </a:r>
          </a:p>
        </p:txBody>
      </p:sp>
      <p:sp>
        <p:nvSpPr>
          <p:cNvPr id="7" name="Rectángulo 6">
            <a:extLst>
              <a:ext uri="{FF2B5EF4-FFF2-40B4-BE49-F238E27FC236}">
                <a16:creationId xmlns:a16="http://schemas.microsoft.com/office/drawing/2014/main" id="{A098D3AF-A0A4-4A2E-A8D7-A41F25F2A335}"/>
              </a:ext>
            </a:extLst>
          </p:cNvPr>
          <p:cNvSpPr/>
          <p:nvPr/>
        </p:nvSpPr>
        <p:spPr>
          <a:xfrm>
            <a:off x="7512356" y="1820999"/>
            <a:ext cx="1210588" cy="923330"/>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Enos 1:5 </a:t>
            </a:r>
          </a:p>
          <a:p>
            <a:r>
              <a:rPr lang="en-US" b="1" dirty="0">
                <a:solidFill>
                  <a:schemeClr val="bg1"/>
                </a:solidFill>
                <a:latin typeface="Arial" panose="020B0604020202020204" pitchFamily="34" charset="0"/>
                <a:cs typeface="Arial" panose="020B0604020202020204" pitchFamily="34" charset="0"/>
              </a:rPr>
              <a:t>Enos 1:6 </a:t>
            </a:r>
          </a:p>
          <a:p>
            <a:r>
              <a:rPr lang="en-US" b="1" dirty="0">
                <a:solidFill>
                  <a:schemeClr val="bg1"/>
                </a:solidFill>
                <a:latin typeface="Arial" panose="020B0604020202020204" pitchFamily="34" charset="0"/>
                <a:cs typeface="Arial" panose="020B0604020202020204" pitchFamily="34" charset="0"/>
              </a:rPr>
              <a:t>Enos 1:8</a:t>
            </a:r>
          </a:p>
        </p:txBody>
      </p:sp>
    </p:spTree>
    <p:extLst>
      <p:ext uri="{BB962C8B-B14F-4D97-AF65-F5344CB8AC3E}">
        <p14:creationId xmlns:p14="http://schemas.microsoft.com/office/powerpoint/2010/main" val="789451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AA9493D-979F-45D2-B3D3-5FBEA63D2C85}"/>
              </a:ext>
            </a:extLst>
          </p:cNvPr>
          <p:cNvSpPr/>
          <p:nvPr/>
        </p:nvSpPr>
        <p:spPr>
          <a:xfrm>
            <a:off x="868445" y="954216"/>
            <a:ext cx="1569028" cy="86725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2E59CC98-CC32-48F4-8BE8-F60D96111C52}"/>
              </a:ext>
            </a:extLst>
          </p:cNvPr>
          <p:cNvSpPr/>
          <p:nvPr/>
        </p:nvSpPr>
        <p:spPr>
          <a:xfrm>
            <a:off x="880841" y="1279468"/>
            <a:ext cx="10238590" cy="323165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D9104CDE-9090-41DA-983C-2D9A0063DCDC}"/>
              </a:ext>
            </a:extLst>
          </p:cNvPr>
          <p:cNvSpPr/>
          <p:nvPr/>
        </p:nvSpPr>
        <p:spPr>
          <a:xfrm>
            <a:off x="1072569" y="928516"/>
            <a:ext cx="135165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Enos 1:2-8</a:t>
            </a:r>
          </a:p>
        </p:txBody>
      </p:sp>
      <p:sp>
        <p:nvSpPr>
          <p:cNvPr id="2" name="Rectángulo 1">
            <a:extLst>
              <a:ext uri="{FF2B5EF4-FFF2-40B4-BE49-F238E27FC236}">
                <a16:creationId xmlns:a16="http://schemas.microsoft.com/office/drawing/2014/main" id="{3A20C3A2-7EE3-492D-813E-F92139B722FA}"/>
              </a:ext>
            </a:extLst>
          </p:cNvPr>
          <p:cNvSpPr/>
          <p:nvPr/>
        </p:nvSpPr>
        <p:spPr>
          <a:xfrm>
            <a:off x="1046921" y="1297848"/>
            <a:ext cx="10098158" cy="323165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And I will tell you of the wrestle which I had before God, before I </a:t>
            </a:r>
            <a:r>
              <a:rPr lang="en-US" sz="1700" i="1" dirty="0">
                <a:solidFill>
                  <a:schemeClr val="accent1">
                    <a:lumMod val="75000"/>
                  </a:schemeClr>
                </a:solidFill>
                <a:latin typeface="Arial" panose="020B0604020202020204" pitchFamily="34" charset="0"/>
                <a:cs typeface="Arial" panose="020B0604020202020204" pitchFamily="34" charset="0"/>
              </a:rPr>
              <a:t>received a remission of my sins</a:t>
            </a:r>
            <a:r>
              <a:rPr lang="en-US" sz="1700" dirty="0">
                <a:solidFill>
                  <a:schemeClr val="bg1"/>
                </a:solidFill>
                <a:latin typeface="Arial" panose="020B0604020202020204" pitchFamily="34" charset="0"/>
                <a:cs typeface="Arial" panose="020B0604020202020204" pitchFamily="34" charset="0"/>
              </a:rPr>
              <a:t>.</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Behold, I went to hunt beasts in the forests; and the words which I had often heard my father speak concerning </a:t>
            </a:r>
            <a:r>
              <a:rPr lang="en-US" sz="1700" i="1" dirty="0">
                <a:solidFill>
                  <a:schemeClr val="accent1">
                    <a:lumMod val="75000"/>
                  </a:schemeClr>
                </a:solidFill>
                <a:latin typeface="Arial" panose="020B0604020202020204" pitchFamily="34" charset="0"/>
                <a:cs typeface="Arial" panose="020B0604020202020204" pitchFamily="34" charset="0"/>
              </a:rPr>
              <a:t>eternal life</a:t>
            </a:r>
            <a:r>
              <a:rPr lang="en-US" sz="1700" dirty="0">
                <a:solidFill>
                  <a:schemeClr val="bg1"/>
                </a:solidFill>
                <a:latin typeface="Arial" panose="020B0604020202020204" pitchFamily="34" charset="0"/>
                <a:cs typeface="Arial" panose="020B0604020202020204" pitchFamily="34" charset="0"/>
              </a:rPr>
              <a:t>, and </a:t>
            </a:r>
            <a:r>
              <a:rPr lang="en-US" sz="1700" i="1" dirty="0">
                <a:solidFill>
                  <a:schemeClr val="accent1">
                    <a:lumMod val="75000"/>
                  </a:schemeClr>
                </a:solidFill>
                <a:latin typeface="Arial" panose="020B0604020202020204" pitchFamily="34" charset="0"/>
                <a:cs typeface="Arial" panose="020B0604020202020204" pitchFamily="34" charset="0"/>
              </a:rPr>
              <a:t>the joy of the saints</a:t>
            </a:r>
            <a:r>
              <a:rPr lang="en-US" sz="1700" dirty="0">
                <a:solidFill>
                  <a:schemeClr val="bg1"/>
                </a:solidFill>
                <a:latin typeface="Arial" panose="020B0604020202020204" pitchFamily="34" charset="0"/>
                <a:cs typeface="Arial" panose="020B0604020202020204" pitchFamily="34" charset="0"/>
              </a:rPr>
              <a:t>, sunk deep into my heart.</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And my soul hungered; and I kneeled down before my Maker, and I cried unto him in mighty prayer and supplication for mine own soul; and all the day long did I cry unto him; yea, and when the night came I did still raise my voice high that it reached the heavens.</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there came a voice unto me, saying: Enos, thy sins are forgiven thee, and thou shalt be blessed.</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And I, Enos, knew that God could not lie; wherefore, my guilt was swept away.</a:t>
            </a:r>
          </a:p>
          <a:p>
            <a:pPr algn="just" fontAlgn="base"/>
            <a:r>
              <a:rPr lang="en-US" sz="1700" b="1" dirty="0">
                <a:solidFill>
                  <a:schemeClr val="bg1"/>
                </a:solidFill>
                <a:latin typeface="Arial" panose="020B0604020202020204" pitchFamily="34" charset="0"/>
                <a:cs typeface="Arial" panose="020B0604020202020204" pitchFamily="34" charset="0"/>
              </a:rPr>
              <a:t>7 </a:t>
            </a:r>
            <a:r>
              <a:rPr lang="en-US" sz="1700" dirty="0">
                <a:solidFill>
                  <a:schemeClr val="bg1"/>
                </a:solidFill>
                <a:latin typeface="Arial" panose="020B0604020202020204" pitchFamily="34" charset="0"/>
                <a:cs typeface="Arial" panose="020B0604020202020204" pitchFamily="34" charset="0"/>
              </a:rPr>
              <a:t>And I said: Lord, how is it done?</a:t>
            </a:r>
          </a:p>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And he said unto me: Because of thy faith in Christ, whom thou hast never before heard nor seen. And many years pass away before he shall manifest himself in the flesh; wherefore, go to, thy faith hath made thee whole.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2BBBBA42-B473-4434-A543-835FFF1D2F5D}"/>
              </a:ext>
            </a:extLst>
          </p:cNvPr>
          <p:cNvSpPr/>
          <p:nvPr/>
        </p:nvSpPr>
        <p:spPr>
          <a:xfrm>
            <a:off x="1046921" y="4575668"/>
            <a:ext cx="10098158"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might reflecting on a prophet’s teachings concerning eternal life and the joy of the Saints cause a person’s soul to hunger?</a:t>
            </a:r>
          </a:p>
        </p:txBody>
      </p:sp>
      <p:sp>
        <p:nvSpPr>
          <p:cNvPr id="7" name="Rectángulo 6">
            <a:extLst>
              <a:ext uri="{FF2B5EF4-FFF2-40B4-BE49-F238E27FC236}">
                <a16:creationId xmlns:a16="http://schemas.microsoft.com/office/drawing/2014/main" id="{216E8230-CCAD-4D8A-B711-76B4675C8BAC}"/>
              </a:ext>
            </a:extLst>
          </p:cNvPr>
          <p:cNvSpPr/>
          <p:nvPr/>
        </p:nvSpPr>
        <p:spPr>
          <a:xfrm>
            <a:off x="1046921" y="5160443"/>
            <a:ext cx="4979248"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Why does sin cause us to feel spiritually empty? </a:t>
            </a:r>
          </a:p>
        </p:txBody>
      </p:sp>
      <p:sp>
        <p:nvSpPr>
          <p:cNvPr id="8" name="Rectángulo 7">
            <a:extLst>
              <a:ext uri="{FF2B5EF4-FFF2-40B4-BE49-F238E27FC236}">
                <a16:creationId xmlns:a16="http://schemas.microsoft.com/office/drawing/2014/main" id="{D796E3AD-392C-4E66-B2CE-1E60582EB20D}"/>
              </a:ext>
            </a:extLst>
          </p:cNvPr>
          <p:cNvSpPr/>
          <p:nvPr/>
        </p:nvSpPr>
        <p:spPr>
          <a:xfrm>
            <a:off x="1072569" y="5560152"/>
            <a:ext cx="10098158"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might the phrase “wrestle . . . before God” describe a person’s effort to receive a remission of sins?</a:t>
            </a:r>
          </a:p>
        </p:txBody>
      </p:sp>
      <p:sp>
        <p:nvSpPr>
          <p:cNvPr id="9" name="Rectángulo 8">
            <a:extLst>
              <a:ext uri="{FF2B5EF4-FFF2-40B4-BE49-F238E27FC236}">
                <a16:creationId xmlns:a16="http://schemas.microsoft.com/office/drawing/2014/main" id="{9E2D50EA-4C63-45BC-8041-2D1B5102FE8E}"/>
              </a:ext>
            </a:extLst>
          </p:cNvPr>
          <p:cNvSpPr/>
          <p:nvPr/>
        </p:nvSpPr>
        <p:spPr>
          <a:xfrm>
            <a:off x="1072569" y="6083772"/>
            <a:ext cx="970144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evidence do you see that Enos was sincere as he sought a remission of his sins?</a:t>
            </a:r>
          </a:p>
        </p:txBody>
      </p:sp>
    </p:spTree>
    <p:extLst>
      <p:ext uri="{BB962C8B-B14F-4D97-AF65-F5344CB8AC3E}">
        <p14:creationId xmlns:p14="http://schemas.microsoft.com/office/powerpoint/2010/main" val="22560156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
                                        <p:tgtEl>
                                          <p:spTgt spid="7"/>
                                        </p:tgtEl>
                                      </p:cBhvr>
                                    </p:animEffect>
                                    <p:anim calcmode="lin" valueType="num">
                                      <p:cBhvr>
                                        <p:cTn id="13" dur="400" fill="hold"/>
                                        <p:tgtEl>
                                          <p:spTgt spid="7"/>
                                        </p:tgtEl>
                                        <p:attrNameLst>
                                          <p:attrName>ppt_x</p:attrName>
                                        </p:attrNameLst>
                                      </p:cBhvr>
                                      <p:tavLst>
                                        <p:tav tm="0">
                                          <p:val>
                                            <p:strVal val="#ppt_x"/>
                                          </p:val>
                                        </p:tav>
                                        <p:tav tm="100000">
                                          <p:val>
                                            <p:strVal val="#ppt_x"/>
                                          </p:val>
                                        </p:tav>
                                      </p:tavLst>
                                    </p:anim>
                                    <p:anim calcmode="lin" valueType="num">
                                      <p:cBhvr>
                                        <p:cTn id="14" dur="400" fill="hold"/>
                                        <p:tgtEl>
                                          <p:spTgt spid="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D9FED5F-993D-4E1F-8010-374184F129F8}"/>
              </a:ext>
            </a:extLst>
          </p:cNvPr>
          <p:cNvSpPr/>
          <p:nvPr/>
        </p:nvSpPr>
        <p:spPr>
          <a:xfrm>
            <a:off x="838679" y="1113182"/>
            <a:ext cx="5904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enabled Enos to be forgiven and made whole?</a:t>
            </a:r>
          </a:p>
        </p:txBody>
      </p:sp>
      <p:sp>
        <p:nvSpPr>
          <p:cNvPr id="4" name="Rectángulo 3">
            <a:extLst>
              <a:ext uri="{FF2B5EF4-FFF2-40B4-BE49-F238E27FC236}">
                <a16:creationId xmlns:a16="http://schemas.microsoft.com/office/drawing/2014/main" id="{5FCE7246-5540-4B71-9040-EF2C32EE32A0}"/>
              </a:ext>
            </a:extLst>
          </p:cNvPr>
          <p:cNvSpPr/>
          <p:nvPr/>
        </p:nvSpPr>
        <p:spPr>
          <a:xfrm>
            <a:off x="838679" y="1482514"/>
            <a:ext cx="95907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lessons can we learn from Enos about the process of receiving forgiveness for our sins?</a:t>
            </a:r>
          </a:p>
        </p:txBody>
      </p:sp>
      <p:sp>
        <p:nvSpPr>
          <p:cNvPr id="5" name="Rectángulo 4">
            <a:extLst>
              <a:ext uri="{FF2B5EF4-FFF2-40B4-BE49-F238E27FC236}">
                <a16:creationId xmlns:a16="http://schemas.microsoft.com/office/drawing/2014/main" id="{915BBB2C-E0C4-41D4-AE88-DD4C65F00316}"/>
              </a:ext>
            </a:extLst>
          </p:cNvPr>
          <p:cNvSpPr/>
          <p:nvPr/>
        </p:nvSpPr>
        <p:spPr>
          <a:xfrm>
            <a:off x="2115618" y="2195543"/>
            <a:ext cx="7036904" cy="646331"/>
          </a:xfrm>
          <a:prstGeom prst="rect">
            <a:avLst/>
          </a:prstGeom>
        </p:spPr>
        <p:txBody>
          <a:bodyPr wrap="square">
            <a:spAutoFit/>
          </a:bodyPr>
          <a:lstStyle/>
          <a:p>
            <a:pPr algn="ctr"/>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exercise faith in Jesus Christ, our sins can be forgiven and we can be made whole.</a:t>
            </a:r>
          </a:p>
        </p:txBody>
      </p:sp>
      <p:sp>
        <p:nvSpPr>
          <p:cNvPr id="6" name="Rectángulo 5">
            <a:extLst>
              <a:ext uri="{FF2B5EF4-FFF2-40B4-BE49-F238E27FC236}">
                <a16:creationId xmlns:a16="http://schemas.microsoft.com/office/drawing/2014/main" id="{F2115DA1-5BBC-4919-A85F-29D42D32A38D}"/>
              </a:ext>
            </a:extLst>
          </p:cNvPr>
          <p:cNvSpPr/>
          <p:nvPr/>
        </p:nvSpPr>
        <p:spPr>
          <a:xfrm>
            <a:off x="838679" y="3059668"/>
            <a:ext cx="489108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Enos know he had been forgiven?</a:t>
            </a:r>
          </a:p>
        </p:txBody>
      </p:sp>
      <p:sp>
        <p:nvSpPr>
          <p:cNvPr id="7" name="Rectángulo 6">
            <a:extLst>
              <a:ext uri="{FF2B5EF4-FFF2-40B4-BE49-F238E27FC236}">
                <a16:creationId xmlns:a16="http://schemas.microsoft.com/office/drawing/2014/main" id="{F14148C9-144A-4D90-9EBE-9FCF48C88DF0}"/>
              </a:ext>
            </a:extLst>
          </p:cNvPr>
          <p:cNvSpPr/>
          <p:nvPr/>
        </p:nvSpPr>
        <p:spPr>
          <a:xfrm>
            <a:off x="838679" y="3488205"/>
            <a:ext cx="748368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you know that you have been forgiven of your sins?</a:t>
            </a:r>
          </a:p>
        </p:txBody>
      </p:sp>
    </p:spTree>
    <p:extLst>
      <p:ext uri="{BB962C8B-B14F-4D97-AF65-F5344CB8AC3E}">
        <p14:creationId xmlns:p14="http://schemas.microsoft.com/office/powerpoint/2010/main" val="384136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plus(in)">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diagonales cortadas 9">
            <a:extLst>
              <a:ext uri="{FF2B5EF4-FFF2-40B4-BE49-F238E27FC236}">
                <a16:creationId xmlns:a16="http://schemas.microsoft.com/office/drawing/2014/main" id="{18EE88C4-AC92-458C-A533-61FC475B4904}"/>
              </a:ext>
            </a:extLst>
          </p:cNvPr>
          <p:cNvSpPr/>
          <p:nvPr/>
        </p:nvSpPr>
        <p:spPr>
          <a:xfrm>
            <a:off x="1948070" y="1257952"/>
            <a:ext cx="8408504" cy="1502572"/>
          </a:xfrm>
          <a:prstGeom prst="snip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49</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1730570-323D-4D13-B18E-AC13960F7B1C}"/>
              </a:ext>
            </a:extLst>
          </p:cNvPr>
          <p:cNvSpPr/>
          <p:nvPr/>
        </p:nvSpPr>
        <p:spPr>
          <a:xfrm>
            <a:off x="895503" y="743850"/>
            <a:ext cx="5521063"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Comic Sans MS" panose="030F0702030302020204" pitchFamily="66" charset="0"/>
              </a:rPr>
              <a:t>Elder Dieter F. Uchtdorf of the Twelve Apostles:</a:t>
            </a:r>
          </a:p>
        </p:txBody>
      </p:sp>
      <p:sp>
        <p:nvSpPr>
          <p:cNvPr id="4" name="Rectángulo 3">
            <a:extLst>
              <a:ext uri="{FF2B5EF4-FFF2-40B4-BE49-F238E27FC236}">
                <a16:creationId xmlns:a16="http://schemas.microsoft.com/office/drawing/2014/main" id="{589ABEF9-9BB6-4C54-9974-268F947C2B25}"/>
              </a:ext>
            </a:extLst>
          </p:cNvPr>
          <p:cNvSpPr/>
          <p:nvPr/>
        </p:nvSpPr>
        <p:spPr>
          <a:xfrm>
            <a:off x="1835426" y="1283195"/>
            <a:ext cx="8521148" cy="1477328"/>
          </a:xfrm>
          <a:prstGeom prst="rect">
            <a:avLst/>
          </a:prstGeom>
        </p:spPr>
        <p:txBody>
          <a:bodyPr wrap="square">
            <a:spAutoFit/>
          </a:bodyPr>
          <a:lstStyle/>
          <a:p>
            <a:pPr algn="ctr"/>
            <a:r>
              <a:rPr lang="en-US" dirty="0">
                <a:solidFill>
                  <a:schemeClr val="accent1">
                    <a:lumMod val="50000"/>
                  </a:schemeClr>
                </a:solidFill>
                <a:latin typeface="Comic Sans MS" panose="030F0702030302020204" pitchFamily="66" charset="0"/>
              </a:rPr>
              <a:t>“Once we have truly repented, Christ will take away the burden of guilt for our sins. We can know for ourselves that we have been forgiven and made clean. The Holy Ghost will verify this to us; He is the Sanctifier. No other testimony of forgiveness can be greater” (”Point of Safe Return,” Ensign or Liahona, May 2007, 101).</a:t>
            </a:r>
          </a:p>
        </p:txBody>
      </p:sp>
      <p:sp>
        <p:nvSpPr>
          <p:cNvPr id="5" name="Rectángulo 4">
            <a:extLst>
              <a:ext uri="{FF2B5EF4-FFF2-40B4-BE49-F238E27FC236}">
                <a16:creationId xmlns:a16="http://schemas.microsoft.com/office/drawing/2014/main" id="{57C77448-268E-4D14-AB35-6A6729B7F8C7}"/>
              </a:ext>
            </a:extLst>
          </p:cNvPr>
          <p:cNvSpPr/>
          <p:nvPr/>
        </p:nvSpPr>
        <p:spPr>
          <a:xfrm>
            <a:off x="895503" y="2981020"/>
            <a:ext cx="973274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helpful to know that Christ will take away the burden of guilt for our sins after we have truly repented?</a:t>
            </a:r>
          </a:p>
        </p:txBody>
      </p:sp>
      <p:sp>
        <p:nvSpPr>
          <p:cNvPr id="6" name="Rectángulo 5">
            <a:extLst>
              <a:ext uri="{FF2B5EF4-FFF2-40B4-BE49-F238E27FC236}">
                <a16:creationId xmlns:a16="http://schemas.microsoft.com/office/drawing/2014/main" id="{D5EEC66F-BA71-4F97-B77A-D8674E01FE7C}"/>
              </a:ext>
            </a:extLst>
          </p:cNvPr>
          <p:cNvSpPr/>
          <p:nvPr/>
        </p:nvSpPr>
        <p:spPr>
          <a:xfrm>
            <a:off x="895502" y="3655656"/>
            <a:ext cx="746661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that the Lord has forgiven you of your sins?</a:t>
            </a:r>
          </a:p>
        </p:txBody>
      </p:sp>
      <p:sp>
        <p:nvSpPr>
          <p:cNvPr id="7" name="Rectángulo 6">
            <a:extLst>
              <a:ext uri="{FF2B5EF4-FFF2-40B4-BE49-F238E27FC236}">
                <a16:creationId xmlns:a16="http://schemas.microsoft.com/office/drawing/2014/main" id="{7F004B0C-0E5E-4B31-BE2A-36FCF87F8881}"/>
              </a:ext>
            </a:extLst>
          </p:cNvPr>
          <p:cNvSpPr/>
          <p:nvPr/>
        </p:nvSpPr>
        <p:spPr>
          <a:xfrm>
            <a:off x="895501" y="4068346"/>
            <a:ext cx="698954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you exercise faith in the Atonement of Jesus Christ?</a:t>
            </a:r>
          </a:p>
        </p:txBody>
      </p:sp>
      <p:sp>
        <p:nvSpPr>
          <p:cNvPr id="8" name="Rectángulo 7">
            <a:extLst>
              <a:ext uri="{FF2B5EF4-FFF2-40B4-BE49-F238E27FC236}">
                <a16:creationId xmlns:a16="http://schemas.microsoft.com/office/drawing/2014/main" id="{CC9F50EF-715C-42AD-BAFE-6E64572FB848}"/>
              </a:ext>
            </a:extLst>
          </p:cNvPr>
          <p:cNvSpPr/>
          <p:nvPr/>
        </p:nvSpPr>
        <p:spPr>
          <a:xfrm>
            <a:off x="895501" y="4509341"/>
            <a:ext cx="44759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you know you were forgiven?</a:t>
            </a:r>
          </a:p>
        </p:txBody>
      </p:sp>
      <p:sp>
        <p:nvSpPr>
          <p:cNvPr id="9" name="Rectángulo 8">
            <a:extLst>
              <a:ext uri="{FF2B5EF4-FFF2-40B4-BE49-F238E27FC236}">
                <a16:creationId xmlns:a16="http://schemas.microsoft.com/office/drawing/2014/main" id="{A904B135-33F4-4B87-894E-8323C18389B9}"/>
              </a:ext>
            </a:extLst>
          </p:cNvPr>
          <p:cNvSpPr/>
          <p:nvPr/>
        </p:nvSpPr>
        <p:spPr>
          <a:xfrm>
            <a:off x="853859" y="4984976"/>
            <a:ext cx="5242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Have you felt the Lord’s forgiveness recently?</a:t>
            </a:r>
          </a:p>
        </p:txBody>
      </p:sp>
    </p:spTree>
    <p:extLst>
      <p:ext uri="{BB962C8B-B14F-4D97-AF65-F5344CB8AC3E}">
        <p14:creationId xmlns:p14="http://schemas.microsoft.com/office/powerpoint/2010/main" val="95945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
                                        <p:tgtEl>
                                          <p:spTgt spid="6"/>
                                        </p:tgtEl>
                                      </p:cBhvr>
                                    </p:animEffect>
                                    <p:anim calcmode="lin" valueType="num">
                                      <p:cBhvr>
                                        <p:cTn id="25" dur="400" fill="hold"/>
                                        <p:tgtEl>
                                          <p:spTgt spid="6"/>
                                        </p:tgtEl>
                                        <p:attrNameLst>
                                          <p:attrName>ppt_x</p:attrName>
                                        </p:attrNameLst>
                                      </p:cBhvr>
                                      <p:tavLst>
                                        <p:tav tm="0">
                                          <p:val>
                                            <p:strVal val="#ppt_x"/>
                                          </p:val>
                                        </p:tav>
                                        <p:tav tm="100000">
                                          <p:val>
                                            <p:strVal val="#ppt_x"/>
                                          </p:val>
                                        </p:tav>
                                      </p:tavLst>
                                    </p:anim>
                                    <p:anim calcmode="lin" valueType="num">
                                      <p:cBhvr>
                                        <p:cTn id="26" dur="400" fill="hold"/>
                                        <p:tgtEl>
                                          <p:spTgt spid="6"/>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80">
                                          <p:stCondLst>
                                            <p:cond delay="0"/>
                                          </p:stCondLst>
                                        </p:cTn>
                                        <p:tgtEl>
                                          <p:spTgt spid="7"/>
                                        </p:tgtEl>
                                      </p:cBhvr>
                                    </p:animEffect>
                                    <p:anim calcmode="lin" valueType="num">
                                      <p:cBhvr>
                                        <p:cTn id="3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9" dur="26">
                                          <p:stCondLst>
                                            <p:cond delay="650"/>
                                          </p:stCondLst>
                                        </p:cTn>
                                        <p:tgtEl>
                                          <p:spTgt spid="7"/>
                                        </p:tgtEl>
                                      </p:cBhvr>
                                      <p:to x="100000" y="60000"/>
                                    </p:animScale>
                                    <p:animScale>
                                      <p:cBhvr>
                                        <p:cTn id="40" dur="166" decel="50000">
                                          <p:stCondLst>
                                            <p:cond delay="676"/>
                                          </p:stCondLst>
                                        </p:cTn>
                                        <p:tgtEl>
                                          <p:spTgt spid="7"/>
                                        </p:tgtEl>
                                      </p:cBhvr>
                                      <p:to x="100000" y="100000"/>
                                    </p:animScale>
                                    <p:animScale>
                                      <p:cBhvr>
                                        <p:cTn id="41" dur="26">
                                          <p:stCondLst>
                                            <p:cond delay="1312"/>
                                          </p:stCondLst>
                                        </p:cTn>
                                        <p:tgtEl>
                                          <p:spTgt spid="7"/>
                                        </p:tgtEl>
                                      </p:cBhvr>
                                      <p:to x="100000" y="80000"/>
                                    </p:animScale>
                                    <p:animScale>
                                      <p:cBhvr>
                                        <p:cTn id="42" dur="166" decel="50000">
                                          <p:stCondLst>
                                            <p:cond delay="1338"/>
                                          </p:stCondLst>
                                        </p:cTn>
                                        <p:tgtEl>
                                          <p:spTgt spid="7"/>
                                        </p:tgtEl>
                                      </p:cBhvr>
                                      <p:to x="100000" y="100000"/>
                                    </p:animScale>
                                    <p:animScale>
                                      <p:cBhvr>
                                        <p:cTn id="43" dur="26">
                                          <p:stCondLst>
                                            <p:cond delay="1642"/>
                                          </p:stCondLst>
                                        </p:cTn>
                                        <p:tgtEl>
                                          <p:spTgt spid="7"/>
                                        </p:tgtEl>
                                      </p:cBhvr>
                                      <p:to x="100000" y="90000"/>
                                    </p:animScale>
                                    <p:animScale>
                                      <p:cBhvr>
                                        <p:cTn id="44" dur="166" decel="50000">
                                          <p:stCondLst>
                                            <p:cond delay="1668"/>
                                          </p:stCondLst>
                                        </p:cTn>
                                        <p:tgtEl>
                                          <p:spTgt spid="7"/>
                                        </p:tgtEl>
                                      </p:cBhvr>
                                      <p:to x="100000" y="100000"/>
                                    </p:animScale>
                                    <p:animScale>
                                      <p:cBhvr>
                                        <p:cTn id="45" dur="26">
                                          <p:stCondLst>
                                            <p:cond delay="1808"/>
                                          </p:stCondLst>
                                        </p:cTn>
                                        <p:tgtEl>
                                          <p:spTgt spid="7"/>
                                        </p:tgtEl>
                                      </p:cBhvr>
                                      <p:to x="100000" y="95000"/>
                                    </p:animScale>
                                    <p:animScale>
                                      <p:cBhvr>
                                        <p:cTn id="46" dur="166" decel="50000">
                                          <p:stCondLst>
                                            <p:cond delay="1834"/>
                                          </p:stCondLst>
                                        </p:cTn>
                                        <p:tgtEl>
                                          <p:spTgt spid="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000"/>
                                        <p:tgtEl>
                                          <p:spTgt spid="9"/>
                                        </p:tgtEl>
                                      </p:cBhvr>
                                    </p:animEffect>
                                    <p:anim calcmode="lin" valueType="num">
                                      <p:cBhvr>
                                        <p:cTn id="57" dur="2000" fill="hold"/>
                                        <p:tgtEl>
                                          <p:spTgt spid="9"/>
                                        </p:tgtEl>
                                        <p:attrNameLst>
                                          <p:attrName>style.rotation</p:attrName>
                                        </p:attrNameLst>
                                      </p:cBhvr>
                                      <p:tavLst>
                                        <p:tav tm="0">
                                          <p:val>
                                            <p:fltVal val="720"/>
                                          </p:val>
                                        </p:tav>
                                        <p:tav tm="100000">
                                          <p:val>
                                            <p:fltVal val="0"/>
                                          </p:val>
                                        </p:tav>
                                      </p:tavLst>
                                    </p:anim>
                                    <p:anim calcmode="lin" valueType="num">
                                      <p:cBhvr>
                                        <p:cTn id="58" dur="2000" fill="hold"/>
                                        <p:tgtEl>
                                          <p:spTgt spid="9"/>
                                        </p:tgtEl>
                                        <p:attrNameLst>
                                          <p:attrName>ppt_h</p:attrName>
                                        </p:attrNameLst>
                                      </p:cBhvr>
                                      <p:tavLst>
                                        <p:tav tm="0">
                                          <p:val>
                                            <p:fltVal val="0"/>
                                          </p:val>
                                        </p:tav>
                                        <p:tav tm="100000">
                                          <p:val>
                                            <p:strVal val="#ppt_h"/>
                                          </p:val>
                                        </p:tav>
                                      </p:tavLst>
                                    </p:anim>
                                    <p:anim calcmode="lin" valueType="num">
                                      <p:cBhvr>
                                        <p:cTn id="59"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1477</Words>
  <Application>Microsoft Office PowerPoint</Application>
  <PresentationFormat>Panorámica</PresentationFormat>
  <Paragraphs>86</Paragraphs>
  <Slides>16</Slides>
  <Notes>0</Notes>
  <HiddenSlides>0</HiddenSlides>
  <MMClips>3</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16</vt:i4>
      </vt:variant>
    </vt:vector>
  </HeadingPairs>
  <TitlesOfParts>
    <vt:vector size="27" baseType="lpstr">
      <vt:lpstr>Algerian</vt:lpstr>
      <vt:lpstr>Arial</vt:lpstr>
      <vt:lpstr>Bahnschrift SemiLight</vt:lpstr>
      <vt:lpstr>Blackadder ITC</vt:lpstr>
      <vt:lpstr>Calibri</vt:lpstr>
      <vt:lpstr>Century Gothic</vt:lpstr>
      <vt:lpstr>Comic Sans MS</vt:lpstr>
      <vt:lpstr>Palatino</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6425</cp:revision>
  <dcterms:created xsi:type="dcterms:W3CDTF">2018-08-29T04:26:39Z</dcterms:created>
  <dcterms:modified xsi:type="dcterms:W3CDTF">2020-02-29T22:39:15Z</dcterms:modified>
</cp:coreProperties>
</file>