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560" r:id="rId3"/>
    <p:sldId id="561" r:id="rId4"/>
    <p:sldId id="562" r:id="rId5"/>
    <p:sldId id="563" r:id="rId6"/>
    <p:sldId id="564" r:id="rId7"/>
    <p:sldId id="565" r:id="rId8"/>
    <p:sldId id="566" r:id="rId9"/>
    <p:sldId id="567" r:id="rId10"/>
    <p:sldId id="568" r:id="rId11"/>
    <p:sldId id="569" r:id="rId12"/>
    <p:sldId id="571" r:id="rId13"/>
    <p:sldId id="572" r:id="rId14"/>
    <p:sldId id="573" r:id="rId15"/>
    <p:sldId id="5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4D6F0F"/>
    <a:srgbClr val="FFCCFF"/>
    <a:srgbClr val="CC0000"/>
    <a:srgbClr val="D6E513"/>
    <a:srgbClr val="E97159"/>
    <a:srgbClr val="6372DF"/>
    <a:srgbClr val="FF3300"/>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p:scale>
          <a:sx n="72" d="100"/>
          <a:sy n="72" d="100"/>
        </p:scale>
        <p:origin x="4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mUBf5rRSyO0?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xl7I38zKJu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1727448" y="3013501"/>
            <a:ext cx="4540833" cy="830997"/>
          </a:xfrm>
          <a:prstGeom prst="rect">
            <a:avLst/>
          </a:prstGeom>
          <a:noFill/>
        </p:spPr>
        <p:txBody>
          <a:bodyPr wrap="square" rtlCol="0">
            <a:spAutoFit/>
          </a:bodyPr>
          <a:lstStyle/>
          <a:p>
            <a:pPr algn="ctr"/>
            <a:r>
              <a:rPr lang="en-US" sz="4800" b="1" dirty="0">
                <a:solidFill>
                  <a:schemeClr val="accent2">
                    <a:lumMod val="40000"/>
                    <a:lumOff val="60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4.58333E-6 0 L 0.10469 0.18958 C 0.12644 0.23241 0.15925 0.25556 0.19362 0.25556 C 0.23269 0.25556 0.26407 0.23241 0.28581 0.18958 L 0.39063 0 " pathEditMode="relative" rAng="0" ptsTypes="AAAAA">
                                      <p:cBhvr>
                                        <p:cTn id="6" dur="2000" fill="hold"/>
                                        <p:tgtEl>
                                          <p:spTgt spid="11"/>
                                        </p:tgtEl>
                                        <p:attrNameLst>
                                          <p:attrName>ppt_x</p:attrName>
                                          <p:attrName>ppt_y</p:attrName>
                                        </p:attrNameLst>
                                      </p:cBhvr>
                                      <p:rCtr x="19531" y="1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D87B8E6-3999-4186-B35C-D4B7F12F64BB}"/>
              </a:ext>
            </a:extLst>
          </p:cNvPr>
          <p:cNvSpPr/>
          <p:nvPr/>
        </p:nvSpPr>
        <p:spPr>
          <a:xfrm>
            <a:off x="1729408" y="2644170"/>
            <a:ext cx="8733183" cy="1569660"/>
          </a:xfrm>
          <a:prstGeom prst="rect">
            <a:avLst/>
          </a:prstGeom>
        </p:spPr>
        <p:txBody>
          <a:bodyPr wrap="square">
            <a:spAutoFit/>
          </a:bodyPr>
          <a:lstStyle/>
          <a:p>
            <a:pPr algn="ctr"/>
            <a:r>
              <a:rPr lang="en-US" sz="3200" dirty="0">
                <a:solidFill>
                  <a:schemeClr val="bg1">
                    <a:lumMod val="95000"/>
                    <a:lumOff val="5000"/>
                  </a:schemeClr>
                </a:solidFill>
                <a:latin typeface="Algerian" panose="04020705040A02060702" pitchFamily="82" charset="0"/>
              </a:rPr>
              <a:t>“The master of the vineyard and his servant labor to help the vineyard produce good fruit”</a:t>
            </a:r>
          </a:p>
        </p:txBody>
      </p:sp>
      <p:sp>
        <p:nvSpPr>
          <p:cNvPr id="4" name="Rectángulo 3">
            <a:extLst>
              <a:ext uri="{FF2B5EF4-FFF2-40B4-BE49-F238E27FC236}">
                <a16:creationId xmlns:a16="http://schemas.microsoft.com/office/drawing/2014/main" id="{EC046010-0199-41E8-9A78-3F39DACDCC06}"/>
              </a:ext>
            </a:extLst>
          </p:cNvPr>
          <p:cNvSpPr/>
          <p:nvPr/>
        </p:nvSpPr>
        <p:spPr>
          <a:xfrm>
            <a:off x="759481"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5:15-40</a:t>
            </a:r>
          </a:p>
        </p:txBody>
      </p:sp>
    </p:spTree>
    <p:extLst>
      <p:ext uri="{BB962C8B-B14F-4D97-AF65-F5344CB8AC3E}">
        <p14:creationId xmlns:p14="http://schemas.microsoft.com/office/powerpoint/2010/main" val="1310301155"/>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9F0C86CC-CDF4-4805-9E13-88020158AB6B}"/>
              </a:ext>
            </a:extLst>
          </p:cNvPr>
          <p:cNvSpPr/>
          <p:nvPr/>
        </p:nvSpPr>
        <p:spPr>
          <a:xfrm>
            <a:off x="841135" y="1297848"/>
            <a:ext cx="10025648" cy="923330"/>
          </a:xfrm>
          <a:prstGeom prst="rect">
            <a:avLst/>
          </a:prstGeom>
        </p:spPr>
        <p:txBody>
          <a:bodyPr wrap="square">
            <a:spAutoFit/>
          </a:bodyPr>
          <a:lstStyle/>
          <a:p>
            <a:pPr marL="342900" indent="-342900" algn="just">
              <a:buAutoNum type="arabicPeriod"/>
            </a:pP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Summarize what happened in the vineyard and what that might represent. </a:t>
            </a:r>
          </a:p>
          <a:p>
            <a:pPr marL="342900" indent="-342900" algn="just">
              <a:buAutoNum type="arabicPeriod"/>
            </a:pP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 phrases that show the efforts of the master of the vineyard to preserve the tame (or natural) olive tree and its branches.</a:t>
            </a:r>
          </a:p>
        </p:txBody>
      </p:sp>
      <p:sp>
        <p:nvSpPr>
          <p:cNvPr id="6" name="Rectángulo 5">
            <a:extLst>
              <a:ext uri="{FF2B5EF4-FFF2-40B4-BE49-F238E27FC236}">
                <a16:creationId xmlns:a16="http://schemas.microsoft.com/office/drawing/2014/main" id="{DE339B79-1164-4718-8E76-915CEB393B91}"/>
              </a:ext>
            </a:extLst>
          </p:cNvPr>
          <p:cNvSpPr/>
          <p:nvPr/>
        </p:nvSpPr>
        <p:spPr>
          <a:xfrm>
            <a:off x="841135" y="2782669"/>
            <a:ext cx="10025648"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phrases show the master’s efforts to preserve the tame olive tree and its branches? What does this illustrate about the Lord’s feelings toward His covenant people?</a:t>
            </a:r>
          </a:p>
        </p:txBody>
      </p:sp>
      <p:sp>
        <p:nvSpPr>
          <p:cNvPr id="7" name="Rectángulo 6">
            <a:extLst>
              <a:ext uri="{FF2B5EF4-FFF2-40B4-BE49-F238E27FC236}">
                <a16:creationId xmlns:a16="http://schemas.microsoft.com/office/drawing/2014/main" id="{B914E9F5-DB83-4B5B-9739-B6E3107A5617}"/>
              </a:ext>
            </a:extLst>
          </p:cNvPr>
          <p:cNvSpPr/>
          <p:nvPr/>
        </p:nvSpPr>
        <p:spPr>
          <a:xfrm>
            <a:off x="841135" y="3441392"/>
            <a:ext cx="7998065"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have you learned about Jesus Christ, the master of the vineyard?</a:t>
            </a:r>
          </a:p>
        </p:txBody>
      </p:sp>
    </p:spTree>
    <p:extLst>
      <p:ext uri="{BB962C8B-B14F-4D97-AF65-F5344CB8AC3E}">
        <p14:creationId xmlns:p14="http://schemas.microsoft.com/office/powerpoint/2010/main" val="270369561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C27C287-CC62-4EB9-9492-37E87F38EA7E}"/>
              </a:ext>
            </a:extLst>
          </p:cNvPr>
          <p:cNvSpPr/>
          <p:nvPr/>
        </p:nvSpPr>
        <p:spPr>
          <a:xfrm>
            <a:off x="2760792" y="2828835"/>
            <a:ext cx="6670416" cy="1200329"/>
          </a:xfrm>
          <a:prstGeom prst="rect">
            <a:avLst/>
          </a:prstGeom>
        </p:spPr>
        <p:txBody>
          <a:bodyPr wrap="none">
            <a:spAutoFit/>
          </a:bodyPr>
          <a:lstStyle/>
          <a:p>
            <a:pPr algn="ctr"/>
            <a:r>
              <a:rPr lang="en-US" sz="3600" dirty="0">
                <a:solidFill>
                  <a:schemeClr val="accent2">
                    <a:lumMod val="50000"/>
                  </a:schemeClr>
                </a:solidFill>
                <a:latin typeface="Algerian" panose="04020705040A02060702" pitchFamily="82" charset="0"/>
              </a:rPr>
              <a:t>“The master sorrows over </a:t>
            </a:r>
          </a:p>
          <a:p>
            <a:pPr algn="ctr"/>
            <a:r>
              <a:rPr lang="en-US" sz="3600" dirty="0">
                <a:solidFill>
                  <a:schemeClr val="accent2">
                    <a:lumMod val="50000"/>
                  </a:schemeClr>
                </a:solidFill>
                <a:latin typeface="Algerian" panose="04020705040A02060702" pitchFamily="82" charset="0"/>
              </a:rPr>
              <a:t>his vineyard”</a:t>
            </a:r>
          </a:p>
        </p:txBody>
      </p:sp>
      <p:sp>
        <p:nvSpPr>
          <p:cNvPr id="4" name="Rectángulo 3">
            <a:extLst>
              <a:ext uri="{FF2B5EF4-FFF2-40B4-BE49-F238E27FC236}">
                <a16:creationId xmlns:a16="http://schemas.microsoft.com/office/drawing/2014/main" id="{C26F6894-AF0E-43CA-8598-FFB2066C9703}"/>
              </a:ext>
            </a:extLst>
          </p:cNvPr>
          <p:cNvSpPr/>
          <p:nvPr/>
        </p:nvSpPr>
        <p:spPr>
          <a:xfrm>
            <a:off x="719724"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5:41-51</a:t>
            </a:r>
          </a:p>
        </p:txBody>
      </p:sp>
    </p:spTree>
    <p:extLst>
      <p:ext uri="{BB962C8B-B14F-4D97-AF65-F5344CB8AC3E}">
        <p14:creationId xmlns:p14="http://schemas.microsoft.com/office/powerpoint/2010/main" val="20377957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972173F-AC69-4F51-9FA5-AECFC3A6F8FB}"/>
              </a:ext>
            </a:extLst>
          </p:cNvPr>
          <p:cNvSpPr/>
          <p:nvPr/>
        </p:nvSpPr>
        <p:spPr>
          <a:xfrm>
            <a:off x="795129" y="5914496"/>
            <a:ext cx="776577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does the master’s care for his vineyard represent the Lord’s love for us?</a:t>
            </a:r>
          </a:p>
        </p:txBody>
      </p:sp>
      <p:sp>
        <p:nvSpPr>
          <p:cNvPr id="8" name="Rectángulo 7">
            <a:extLst>
              <a:ext uri="{FF2B5EF4-FFF2-40B4-BE49-F238E27FC236}">
                <a16:creationId xmlns:a16="http://schemas.microsoft.com/office/drawing/2014/main" id="{C61FCF56-7761-42D2-81B4-C12F2781934B}"/>
              </a:ext>
            </a:extLst>
          </p:cNvPr>
          <p:cNvSpPr/>
          <p:nvPr/>
        </p:nvSpPr>
        <p:spPr>
          <a:xfrm>
            <a:off x="795127" y="889190"/>
            <a:ext cx="2550697" cy="6494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06FF2016-7602-4BC7-BB04-2645118A939C}"/>
              </a:ext>
            </a:extLst>
          </p:cNvPr>
          <p:cNvSpPr/>
          <p:nvPr/>
        </p:nvSpPr>
        <p:spPr>
          <a:xfrm>
            <a:off x="795128" y="1231154"/>
            <a:ext cx="10151165" cy="4616648"/>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ED55AB4-CCEF-4EE8-80A9-AA592855B405}"/>
              </a:ext>
            </a:extLst>
          </p:cNvPr>
          <p:cNvSpPr/>
          <p:nvPr/>
        </p:nvSpPr>
        <p:spPr>
          <a:xfrm>
            <a:off x="795128" y="889190"/>
            <a:ext cx="25506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5:41–42, 46–50</a:t>
            </a:r>
          </a:p>
        </p:txBody>
      </p:sp>
      <p:sp>
        <p:nvSpPr>
          <p:cNvPr id="4" name="Rectángulo 3">
            <a:extLst>
              <a:ext uri="{FF2B5EF4-FFF2-40B4-BE49-F238E27FC236}">
                <a16:creationId xmlns:a16="http://schemas.microsoft.com/office/drawing/2014/main" id="{AF9AFC12-2EF7-4615-AC18-60FB94E1690E}"/>
              </a:ext>
            </a:extLst>
          </p:cNvPr>
          <p:cNvSpPr/>
          <p:nvPr/>
        </p:nvSpPr>
        <p:spPr>
          <a:xfrm>
            <a:off x="795128" y="1231154"/>
            <a:ext cx="10151165" cy="461664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41 </a:t>
            </a:r>
            <a:r>
              <a:rPr lang="en-US" sz="1400" dirty="0">
                <a:solidFill>
                  <a:schemeClr val="bg1"/>
                </a:solidFill>
                <a:latin typeface="Arial" panose="020B0604020202020204" pitchFamily="34" charset="0"/>
                <a:cs typeface="Arial" panose="020B0604020202020204" pitchFamily="34" charset="0"/>
              </a:rPr>
              <a:t>And it came to pass that the Lord of the vineyard wept, and said unto the servant: What could I have done more for my vineyard?</a:t>
            </a:r>
          </a:p>
          <a:p>
            <a:pPr algn="just" fontAlgn="base"/>
            <a:r>
              <a:rPr lang="en-US" sz="1400" b="1" dirty="0">
                <a:solidFill>
                  <a:schemeClr val="bg1"/>
                </a:solidFill>
                <a:latin typeface="Arial" panose="020B0604020202020204" pitchFamily="34" charset="0"/>
                <a:cs typeface="Arial" panose="020B0604020202020204" pitchFamily="34" charset="0"/>
              </a:rPr>
              <a:t>42 </a:t>
            </a:r>
            <a:r>
              <a:rPr lang="en-US" sz="1400" dirty="0">
                <a:solidFill>
                  <a:schemeClr val="bg1"/>
                </a:solidFill>
                <a:latin typeface="Arial" panose="020B0604020202020204" pitchFamily="34" charset="0"/>
                <a:cs typeface="Arial" panose="020B0604020202020204" pitchFamily="34" charset="0"/>
              </a:rPr>
              <a:t>Behold, I knew that all the fruit of the vineyard, save it were these, had become corrupted. And now these which have once brought forth good fruit have also become corrupted; and now all the trees of my vineyard are good for nothing save it be to be hewn down and cast into the fire.</a:t>
            </a:r>
          </a:p>
          <a:p>
            <a:pPr algn="just" fontAlgn="base"/>
            <a:r>
              <a:rPr lang="en-US" sz="1400" b="1" dirty="0">
                <a:solidFill>
                  <a:schemeClr val="bg1"/>
                </a:solidFill>
                <a:latin typeface="Arial" panose="020B0604020202020204" pitchFamily="34" charset="0"/>
                <a:cs typeface="Arial" panose="020B0604020202020204" pitchFamily="34" charset="0"/>
              </a:rPr>
              <a:t>46 </a:t>
            </a:r>
            <a:r>
              <a:rPr lang="en-US" sz="1400" dirty="0">
                <a:solidFill>
                  <a:schemeClr val="bg1"/>
                </a:solidFill>
                <a:latin typeface="Arial" panose="020B0604020202020204" pitchFamily="34" charset="0"/>
                <a:cs typeface="Arial" panose="020B0604020202020204" pitchFamily="34" charset="0"/>
              </a:rPr>
              <a:t>And now, behold, notwithstanding all the care which we have taken of my vineyard, the trees thereof have become corrupted, that they bring forth no good fruit; and these I had hoped to preserve, to have laid up fruit thereof against the season, unto mine own self. But, behold, they have become like unto the wild olive tree, and they are of no worth but to be hewn down and cast into the fire; and it grieveth me that I should lose them.</a:t>
            </a:r>
          </a:p>
          <a:p>
            <a:pPr algn="just" fontAlgn="base"/>
            <a:r>
              <a:rPr lang="en-US" sz="1400" b="1" dirty="0">
                <a:solidFill>
                  <a:schemeClr val="bg1"/>
                </a:solidFill>
                <a:latin typeface="Arial" panose="020B0604020202020204" pitchFamily="34" charset="0"/>
                <a:cs typeface="Arial" panose="020B0604020202020204" pitchFamily="34" charset="0"/>
              </a:rPr>
              <a:t>47 </a:t>
            </a:r>
            <a:r>
              <a:rPr lang="en-US" sz="1400" dirty="0">
                <a:solidFill>
                  <a:schemeClr val="bg1"/>
                </a:solidFill>
                <a:latin typeface="Arial" panose="020B0604020202020204" pitchFamily="34" charset="0"/>
                <a:cs typeface="Arial" panose="020B0604020202020204" pitchFamily="34" charset="0"/>
              </a:rPr>
              <a:t>But what could I have done more in my vineyard? Have I slackened mine hand, that I have not nourished it? Nay, I have nourished it, and I have digged about it, and I have pruned it, and I have dunged it; and I have stretched forth mine hand almost all the day long, and the end draweth nigh. And it grieveth me that I should hew down all the trees of my vineyard, and cast them into the fire that they should be burned. Who is it that has corrupted my vineyard?</a:t>
            </a:r>
          </a:p>
          <a:p>
            <a:pPr algn="just" fontAlgn="base"/>
            <a:r>
              <a:rPr lang="en-US" sz="1400" b="1" dirty="0">
                <a:solidFill>
                  <a:schemeClr val="bg1"/>
                </a:solidFill>
                <a:latin typeface="Arial" panose="020B0604020202020204" pitchFamily="34" charset="0"/>
                <a:cs typeface="Arial" panose="020B0604020202020204" pitchFamily="34" charset="0"/>
              </a:rPr>
              <a:t>48 </a:t>
            </a:r>
            <a:r>
              <a:rPr lang="en-US" sz="1400" dirty="0">
                <a:solidFill>
                  <a:schemeClr val="bg1"/>
                </a:solidFill>
                <a:latin typeface="Arial" panose="020B0604020202020204" pitchFamily="34" charset="0"/>
                <a:cs typeface="Arial" panose="020B0604020202020204" pitchFamily="34" charset="0"/>
              </a:rPr>
              <a:t>And it came to pass that the servant said unto his master: Is it not the loftiness of thy vineyard—have not the branches thereof overcome the roots which are good? And because the branches have overcome the roots thereof, behold they grew faster than the strength of the roots, taking strength unto themselves. Behold, I say, is not this the cause that the trees of thy vineyard have become corrupted?</a:t>
            </a:r>
          </a:p>
          <a:p>
            <a:pPr algn="just" fontAlgn="base"/>
            <a:r>
              <a:rPr lang="en-US" sz="1400" b="1" dirty="0">
                <a:solidFill>
                  <a:schemeClr val="bg1"/>
                </a:solidFill>
                <a:latin typeface="Arial" panose="020B0604020202020204" pitchFamily="34" charset="0"/>
                <a:cs typeface="Arial" panose="020B0604020202020204" pitchFamily="34" charset="0"/>
              </a:rPr>
              <a:t>49 </a:t>
            </a:r>
            <a:r>
              <a:rPr lang="en-US" sz="1400" dirty="0">
                <a:solidFill>
                  <a:schemeClr val="bg1"/>
                </a:solidFill>
                <a:latin typeface="Arial" panose="020B0604020202020204" pitchFamily="34" charset="0"/>
                <a:cs typeface="Arial" panose="020B0604020202020204" pitchFamily="34" charset="0"/>
              </a:rPr>
              <a:t>And it came to pass that the Lord of the vineyard said unto the servant: Let us go to and hew down the trees of the vineyard and cast them into the fire, that they shall not cumber the ground of my vineyard, for I have done all. What could I have done more for my vineyard?</a:t>
            </a:r>
          </a:p>
          <a:p>
            <a:pPr algn="just" fontAlgn="base"/>
            <a:r>
              <a:rPr lang="en-US" sz="1400" b="1" dirty="0">
                <a:solidFill>
                  <a:schemeClr val="bg1"/>
                </a:solidFill>
                <a:latin typeface="Arial" panose="020B0604020202020204" pitchFamily="34" charset="0"/>
                <a:cs typeface="Arial" panose="020B0604020202020204" pitchFamily="34" charset="0"/>
              </a:rPr>
              <a:t>50 </a:t>
            </a:r>
            <a:r>
              <a:rPr lang="en-US" sz="1400" dirty="0">
                <a:solidFill>
                  <a:schemeClr val="bg1"/>
                </a:solidFill>
                <a:latin typeface="Arial" panose="020B0604020202020204" pitchFamily="34" charset="0"/>
                <a:cs typeface="Arial" panose="020B0604020202020204" pitchFamily="34" charset="0"/>
              </a:rPr>
              <a:t>But, behold, the servant said unto the Lord of the vineyard: Spare it a little longer.</a:t>
            </a:r>
          </a:p>
        </p:txBody>
      </p:sp>
      <p:sp>
        <p:nvSpPr>
          <p:cNvPr id="6" name="Rectángulo 5">
            <a:extLst>
              <a:ext uri="{FF2B5EF4-FFF2-40B4-BE49-F238E27FC236}">
                <a16:creationId xmlns:a16="http://schemas.microsoft.com/office/drawing/2014/main" id="{F14AE0E3-D477-44D2-87FF-F69A442C2A03}"/>
              </a:ext>
            </a:extLst>
          </p:cNvPr>
          <p:cNvSpPr/>
          <p:nvPr/>
        </p:nvSpPr>
        <p:spPr>
          <a:xfrm>
            <a:off x="795128" y="6283828"/>
            <a:ext cx="732845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Do you think the master will give up on his vineyard? Why or why not?</a:t>
            </a:r>
          </a:p>
        </p:txBody>
      </p:sp>
    </p:spTree>
    <p:extLst>
      <p:ext uri="{BB962C8B-B14F-4D97-AF65-F5344CB8AC3E}">
        <p14:creationId xmlns:p14="http://schemas.microsoft.com/office/powerpoint/2010/main" val="3088834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The Parable of The Laborers In The Vineyard">
            <a:hlinkClick r:id="" action="ppaction://media"/>
            <a:extLst>
              <a:ext uri="{FF2B5EF4-FFF2-40B4-BE49-F238E27FC236}">
                <a16:creationId xmlns:a16="http://schemas.microsoft.com/office/drawing/2014/main" id="{ADD0FEF4-8A5F-45D0-A0AC-04E77A8704C9}"/>
              </a:ext>
            </a:extLst>
          </p:cNvPr>
          <p:cNvPicPr>
            <a:picLocks noRot="1" noChangeAspect="1"/>
          </p:cNvPicPr>
          <p:nvPr>
            <a:videoFile r:link="rId1"/>
          </p:nvPr>
        </p:nvPicPr>
        <p:blipFill>
          <a:blip r:embed="rId3"/>
          <a:stretch>
            <a:fillRect/>
          </a:stretch>
        </p:blipFill>
        <p:spPr>
          <a:xfrm>
            <a:off x="2008071" y="1285046"/>
            <a:ext cx="8175857" cy="45989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0863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The Olive Tree Allegory (1993)">
            <a:hlinkClick r:id="" action="ppaction://media"/>
            <a:extLst>
              <a:ext uri="{FF2B5EF4-FFF2-40B4-BE49-F238E27FC236}">
                <a16:creationId xmlns:a16="http://schemas.microsoft.com/office/drawing/2014/main" id="{58C0BE29-66DF-44C3-9BFD-DA4129D7FFA2}"/>
              </a:ext>
            </a:extLst>
          </p:cNvPr>
          <p:cNvPicPr>
            <a:picLocks noRot="1" noChangeAspect="1"/>
          </p:cNvPicPr>
          <p:nvPr>
            <a:videoFile r:link="rId1"/>
          </p:nvPr>
        </p:nvPicPr>
        <p:blipFill>
          <a:blip r:embed="rId3"/>
          <a:stretch>
            <a:fillRect/>
          </a:stretch>
        </p:blipFill>
        <p:spPr>
          <a:xfrm>
            <a:off x="2352675" y="1337366"/>
            <a:ext cx="7486650" cy="4368800"/>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4263579956"/>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71F8228-75BE-4F07-8C2B-84D29D4A000E}"/>
              </a:ext>
            </a:extLst>
          </p:cNvPr>
          <p:cNvSpPr/>
          <p:nvPr/>
        </p:nvSpPr>
        <p:spPr>
          <a:xfrm>
            <a:off x="3804347" y="2967335"/>
            <a:ext cx="4583306" cy="923330"/>
          </a:xfrm>
          <a:prstGeom prst="rect">
            <a:avLst/>
          </a:prstGeom>
        </p:spPr>
        <p:txBody>
          <a:bodyPr wrap="none">
            <a:spAutoFit/>
          </a:bodyPr>
          <a:lstStyle/>
          <a:p>
            <a:r>
              <a:rPr lang="en-US" sz="5400" dirty="0">
                <a:solidFill>
                  <a:schemeClr val="accent3">
                    <a:lumMod val="50000"/>
                  </a:schemeClr>
                </a:solidFill>
                <a:latin typeface="Algerian" panose="04020705040A02060702" pitchFamily="82" charset="0"/>
              </a:rPr>
              <a:t>Jacob 5:1-51</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52428E9-DF44-4860-A3F8-1481A852BE2F}"/>
              </a:ext>
            </a:extLst>
          </p:cNvPr>
          <p:cNvSpPr/>
          <p:nvPr/>
        </p:nvSpPr>
        <p:spPr>
          <a:xfrm>
            <a:off x="836853" y="1113182"/>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5:1-14</a:t>
            </a:r>
          </a:p>
        </p:txBody>
      </p:sp>
      <p:sp>
        <p:nvSpPr>
          <p:cNvPr id="4" name="Rectángulo 3">
            <a:extLst>
              <a:ext uri="{FF2B5EF4-FFF2-40B4-BE49-F238E27FC236}">
                <a16:creationId xmlns:a16="http://schemas.microsoft.com/office/drawing/2014/main" id="{220D3D95-F171-4604-82F9-C169841E16AC}"/>
              </a:ext>
            </a:extLst>
          </p:cNvPr>
          <p:cNvSpPr/>
          <p:nvPr/>
        </p:nvSpPr>
        <p:spPr>
          <a:xfrm>
            <a:off x="1749287" y="2367171"/>
            <a:ext cx="8693426" cy="2123658"/>
          </a:xfrm>
          <a:prstGeom prst="rect">
            <a:avLst/>
          </a:prstGeom>
        </p:spPr>
        <p:txBody>
          <a:bodyPr wrap="square">
            <a:spAutoFit/>
          </a:bodyPr>
          <a:lstStyle/>
          <a:p>
            <a:pPr algn="ctr"/>
            <a:r>
              <a:rPr lang="en-US" sz="4400" i="1" dirty="0">
                <a:solidFill>
                  <a:srgbClr val="002060"/>
                </a:solidFill>
                <a:effectLst>
                  <a:outerShdw blurRad="38100" dist="38100" dir="2700000" algn="tl">
                    <a:srgbClr val="000000">
                      <a:alpha val="43137"/>
                    </a:srgbClr>
                  </a:outerShdw>
                </a:effectLst>
                <a:latin typeface="Comic Sans MS" panose="030F0702030302020204" pitchFamily="66" charset="0"/>
              </a:rPr>
              <a:t>“Jacob quotes </a:t>
            </a:r>
            <a:r>
              <a:rPr lang="en-US" sz="4400" i="1" dirty="0" err="1">
                <a:solidFill>
                  <a:srgbClr val="002060"/>
                </a:solidFill>
                <a:effectLst>
                  <a:outerShdw blurRad="38100" dist="38100" dir="2700000" algn="tl">
                    <a:srgbClr val="000000">
                      <a:alpha val="43137"/>
                    </a:srgbClr>
                  </a:outerShdw>
                </a:effectLst>
                <a:latin typeface="Comic Sans MS" panose="030F0702030302020204" pitchFamily="66" charset="0"/>
              </a:rPr>
              <a:t>Zenos</a:t>
            </a:r>
            <a:r>
              <a:rPr lang="en-US" sz="4400" i="1" dirty="0">
                <a:solidFill>
                  <a:srgbClr val="002060"/>
                </a:solidFill>
                <a:effectLst>
                  <a:outerShdw blurRad="38100" dist="38100" dir="2700000" algn="tl">
                    <a:srgbClr val="000000">
                      <a:alpha val="43137"/>
                    </a:srgbClr>
                  </a:outerShdw>
                </a:effectLst>
                <a:latin typeface="Comic Sans MS" panose="030F0702030302020204" pitchFamily="66" charset="0"/>
              </a:rPr>
              <a:t>, who likened the house of </a:t>
            </a:r>
          </a:p>
          <a:p>
            <a:pPr algn="ctr"/>
            <a:r>
              <a:rPr lang="en-US" sz="4400" i="1" dirty="0">
                <a:solidFill>
                  <a:srgbClr val="002060"/>
                </a:solidFill>
                <a:effectLst>
                  <a:outerShdw blurRad="38100" dist="38100" dir="2700000" algn="tl">
                    <a:srgbClr val="000000">
                      <a:alpha val="43137"/>
                    </a:srgbClr>
                  </a:outerShdw>
                </a:effectLst>
                <a:latin typeface="Comic Sans MS" panose="030F0702030302020204" pitchFamily="66" charset="0"/>
              </a:rPr>
              <a:t>Israel to a tame olive tree”</a:t>
            </a:r>
          </a:p>
        </p:txBody>
      </p:sp>
    </p:spTree>
    <p:extLst>
      <p:ext uri="{BB962C8B-B14F-4D97-AF65-F5344CB8AC3E}">
        <p14:creationId xmlns:p14="http://schemas.microsoft.com/office/powerpoint/2010/main" val="200810309"/>
      </p:ext>
    </p:extLst>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9F62A56-1463-47DD-9433-AE308A0CFE9F}"/>
              </a:ext>
            </a:extLst>
          </p:cNvPr>
          <p:cNvSpPr/>
          <p:nvPr/>
        </p:nvSpPr>
        <p:spPr>
          <a:xfrm>
            <a:off x="1049754" y="2999167"/>
            <a:ext cx="1454243" cy="429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7A54ADB5-0AA8-4B58-9535-E532D32D02A7}"/>
              </a:ext>
            </a:extLst>
          </p:cNvPr>
          <p:cNvSpPr/>
          <p:nvPr/>
        </p:nvSpPr>
        <p:spPr>
          <a:xfrm>
            <a:off x="1049756" y="3344561"/>
            <a:ext cx="9856780" cy="923329"/>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18D3FB2-74C5-4D2F-8465-AA5704D1853B}"/>
              </a:ext>
            </a:extLst>
          </p:cNvPr>
          <p:cNvSpPr/>
          <p:nvPr/>
        </p:nvSpPr>
        <p:spPr>
          <a:xfrm>
            <a:off x="940905" y="1113182"/>
            <a:ext cx="9965634" cy="646331"/>
          </a:xfrm>
          <a:prstGeom prst="rect">
            <a:avLst/>
          </a:prstGeom>
        </p:spPr>
        <p:txBody>
          <a:bodyPr wrap="square">
            <a:spAutoFit/>
          </a:bodyPr>
          <a:lstStyle/>
          <a:p>
            <a:pPr marL="285750" indent="-285750" algn="just">
              <a:buFont typeface="Wingdings" panose="05000000000000000000" pitchFamily="2" charset="2"/>
              <a:buChar char="ü"/>
            </a:pPr>
            <a:r>
              <a:rPr lang="en-US" dirty="0">
                <a:solidFill>
                  <a:schemeClr val="bg1"/>
                </a:solidFill>
              </a:rPr>
              <a:t>A young priesthood holder develops a sinful habit. He believes that others can be forgiven, but he doubts the Lord will accept his repentance</a:t>
            </a:r>
          </a:p>
        </p:txBody>
      </p:sp>
      <p:sp>
        <p:nvSpPr>
          <p:cNvPr id="4" name="Rectángulo 3">
            <a:extLst>
              <a:ext uri="{FF2B5EF4-FFF2-40B4-BE49-F238E27FC236}">
                <a16:creationId xmlns:a16="http://schemas.microsoft.com/office/drawing/2014/main" id="{A9C6299D-B233-4B81-911A-E52C69C3BAEE}"/>
              </a:ext>
            </a:extLst>
          </p:cNvPr>
          <p:cNvSpPr/>
          <p:nvPr/>
        </p:nvSpPr>
        <p:spPr>
          <a:xfrm>
            <a:off x="940904" y="1759513"/>
            <a:ext cx="9965633" cy="646331"/>
          </a:xfrm>
          <a:prstGeom prst="rect">
            <a:avLst/>
          </a:prstGeom>
        </p:spPr>
        <p:txBody>
          <a:bodyPr wrap="square">
            <a:spAutoFit/>
          </a:bodyPr>
          <a:lstStyle/>
          <a:p>
            <a:pPr marL="285750" indent="-285750" algn="just">
              <a:buFont typeface="Wingdings" panose="05000000000000000000" pitchFamily="2" charset="2"/>
              <a:buChar char="ü"/>
            </a:pPr>
            <a:r>
              <a:rPr lang="en-US" dirty="0">
                <a:solidFill>
                  <a:schemeClr val="bg1"/>
                </a:solidFill>
                <a:latin typeface="Arial" panose="020B0604020202020204" pitchFamily="34" charset="0"/>
                <a:cs typeface="Arial" panose="020B0604020202020204" pitchFamily="34" charset="0"/>
              </a:rPr>
              <a:t>A young woman transgresses a commandment. She experiences guilt, feels terrible about herself, and questions if the Lord still loves her.</a:t>
            </a:r>
          </a:p>
        </p:txBody>
      </p:sp>
      <p:sp>
        <p:nvSpPr>
          <p:cNvPr id="5" name="Rectángulo 4">
            <a:extLst>
              <a:ext uri="{FF2B5EF4-FFF2-40B4-BE49-F238E27FC236}">
                <a16:creationId xmlns:a16="http://schemas.microsoft.com/office/drawing/2014/main" id="{5CD67D9B-4204-44FB-A164-948357FF9FEA}"/>
              </a:ext>
            </a:extLst>
          </p:cNvPr>
          <p:cNvSpPr/>
          <p:nvPr/>
        </p:nvSpPr>
        <p:spPr>
          <a:xfrm>
            <a:off x="940903" y="2506024"/>
            <a:ext cx="9223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wondered about the Lord’s willingness to forgive you of your sins?</a:t>
            </a:r>
          </a:p>
        </p:txBody>
      </p:sp>
      <p:sp>
        <p:nvSpPr>
          <p:cNvPr id="6" name="Rectángulo 5">
            <a:extLst>
              <a:ext uri="{FF2B5EF4-FFF2-40B4-BE49-F238E27FC236}">
                <a16:creationId xmlns:a16="http://schemas.microsoft.com/office/drawing/2014/main" id="{11A0B587-EC0E-48D7-8FF7-8417F078EB1F}"/>
              </a:ext>
            </a:extLst>
          </p:cNvPr>
          <p:cNvSpPr/>
          <p:nvPr/>
        </p:nvSpPr>
        <p:spPr>
          <a:xfrm>
            <a:off x="1049753" y="2987526"/>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5:1-2</a:t>
            </a:r>
          </a:p>
        </p:txBody>
      </p:sp>
      <p:sp>
        <p:nvSpPr>
          <p:cNvPr id="7" name="Rectángulo 6">
            <a:extLst>
              <a:ext uri="{FF2B5EF4-FFF2-40B4-BE49-F238E27FC236}">
                <a16:creationId xmlns:a16="http://schemas.microsoft.com/office/drawing/2014/main" id="{D5545F6E-5A8D-42DF-8C47-3C952ECBE74F}"/>
              </a:ext>
            </a:extLst>
          </p:cNvPr>
          <p:cNvSpPr/>
          <p:nvPr/>
        </p:nvSpPr>
        <p:spPr>
          <a:xfrm>
            <a:off x="1049755" y="3328743"/>
            <a:ext cx="9856780" cy="923330"/>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1 </a:t>
            </a:r>
            <a:r>
              <a:rPr lang="en-US" dirty="0">
                <a:solidFill>
                  <a:srgbClr val="0D0F10"/>
                </a:solidFill>
                <a:latin typeface="Arial" panose="020B0604020202020204" pitchFamily="34" charset="0"/>
                <a:cs typeface="Arial" panose="020B0604020202020204" pitchFamily="34" charset="0"/>
              </a:rPr>
              <a:t>Behold, my brethren, do ye not remember to have read the words of the prophet </a:t>
            </a:r>
            <a:r>
              <a:rPr lang="en-US" dirty="0" err="1">
                <a:solidFill>
                  <a:srgbClr val="0D0F10"/>
                </a:solidFill>
                <a:latin typeface="Arial" panose="020B0604020202020204" pitchFamily="34" charset="0"/>
                <a:cs typeface="Arial" panose="020B0604020202020204" pitchFamily="34" charset="0"/>
              </a:rPr>
              <a:t>Zenos</a:t>
            </a:r>
            <a:r>
              <a:rPr lang="en-US" dirty="0">
                <a:solidFill>
                  <a:srgbClr val="0D0F10"/>
                </a:solidFill>
                <a:latin typeface="Arial" panose="020B0604020202020204" pitchFamily="34" charset="0"/>
                <a:cs typeface="Arial" panose="020B0604020202020204" pitchFamily="34" charset="0"/>
              </a:rPr>
              <a:t>, which he spake unto the house of Israel, saying:</a:t>
            </a:r>
          </a:p>
          <a:p>
            <a:pPr algn="just" fontAlgn="base"/>
            <a:r>
              <a:rPr lang="en-US" b="1" dirty="0">
                <a:solidFill>
                  <a:srgbClr val="0D0F10"/>
                </a:solidFill>
                <a:latin typeface="Arial" panose="020B0604020202020204" pitchFamily="34" charset="0"/>
                <a:cs typeface="Arial" panose="020B0604020202020204" pitchFamily="34" charset="0"/>
              </a:rPr>
              <a:t>2 </a:t>
            </a:r>
            <a:r>
              <a:rPr lang="en-US" dirty="0">
                <a:solidFill>
                  <a:srgbClr val="0D0F10"/>
                </a:solidFill>
                <a:latin typeface="Arial" panose="020B0604020202020204" pitchFamily="34" charset="0"/>
                <a:cs typeface="Arial" panose="020B0604020202020204" pitchFamily="34" charset="0"/>
              </a:rPr>
              <a:t>Hearken, O ye house of Israel, and hear the words of me, a prophet of the Lord.</a:t>
            </a:r>
            <a:endParaRPr lang="en-US" b="0" i="0" dirty="0">
              <a:solidFill>
                <a:srgbClr val="0D0F10"/>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9AEA15B6-6900-4CFE-834E-CA347EC8BDCD}"/>
              </a:ext>
            </a:extLst>
          </p:cNvPr>
          <p:cNvSpPr/>
          <p:nvPr/>
        </p:nvSpPr>
        <p:spPr>
          <a:xfrm>
            <a:off x="940903" y="4344406"/>
            <a:ext cx="60067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in this class is a member of the house of Israel?</a:t>
            </a:r>
          </a:p>
        </p:txBody>
      </p:sp>
    </p:spTree>
    <p:extLst>
      <p:ext uri="{BB962C8B-B14F-4D97-AF65-F5344CB8AC3E}">
        <p14:creationId xmlns:p14="http://schemas.microsoft.com/office/powerpoint/2010/main" val="336635969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3"/>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B044F0-65E5-4404-90A6-283EA7764A7A}"/>
              </a:ext>
            </a:extLst>
          </p:cNvPr>
          <p:cNvSpPr/>
          <p:nvPr/>
        </p:nvSpPr>
        <p:spPr>
          <a:xfrm>
            <a:off x="1046918" y="1332769"/>
            <a:ext cx="22108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apostasy?</a:t>
            </a:r>
          </a:p>
        </p:txBody>
      </p:sp>
      <p:sp>
        <p:nvSpPr>
          <p:cNvPr id="12" name="Rectángulo 11">
            <a:extLst>
              <a:ext uri="{FF2B5EF4-FFF2-40B4-BE49-F238E27FC236}">
                <a16:creationId xmlns:a16="http://schemas.microsoft.com/office/drawing/2014/main" id="{EF75E44C-20D7-4E76-B0A0-294185C09F67}"/>
              </a:ext>
            </a:extLst>
          </p:cNvPr>
          <p:cNvSpPr/>
          <p:nvPr/>
        </p:nvSpPr>
        <p:spPr>
          <a:xfrm>
            <a:off x="1046918" y="2825154"/>
            <a:ext cx="1417985" cy="5601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C7626022-85C2-4540-93AF-CB130A767D85}"/>
              </a:ext>
            </a:extLst>
          </p:cNvPr>
          <p:cNvSpPr/>
          <p:nvPr/>
        </p:nvSpPr>
        <p:spPr>
          <a:xfrm>
            <a:off x="1046919" y="955020"/>
            <a:ext cx="1313182" cy="5601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BB37651-DA35-4B30-93EB-D6EE4012EE44}"/>
              </a:ext>
            </a:extLst>
          </p:cNvPr>
          <p:cNvSpPr/>
          <p:nvPr/>
        </p:nvSpPr>
        <p:spPr>
          <a:xfrm>
            <a:off x="1041280" y="3189223"/>
            <a:ext cx="9952381" cy="1602480"/>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 name="Rectángulo: esquinas redondeadas 8">
            <a:extLst>
              <a:ext uri="{FF2B5EF4-FFF2-40B4-BE49-F238E27FC236}">
                <a16:creationId xmlns:a16="http://schemas.microsoft.com/office/drawing/2014/main" id="{9070208E-F9F9-41EE-B8CB-840829DF0BCA}"/>
              </a:ext>
            </a:extLst>
          </p:cNvPr>
          <p:cNvSpPr/>
          <p:nvPr/>
        </p:nvSpPr>
        <p:spPr>
          <a:xfrm>
            <a:off x="1041281" y="1326353"/>
            <a:ext cx="9952382" cy="570375"/>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AF1721F-7B78-4650-B39A-6A275E7F5F0C}"/>
              </a:ext>
            </a:extLst>
          </p:cNvPr>
          <p:cNvSpPr/>
          <p:nvPr/>
        </p:nvSpPr>
        <p:spPr>
          <a:xfrm>
            <a:off x="1046921" y="979331"/>
            <a:ext cx="1313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5:3 </a:t>
            </a:r>
          </a:p>
        </p:txBody>
      </p:sp>
      <p:sp>
        <p:nvSpPr>
          <p:cNvPr id="4" name="Rectángulo 3">
            <a:extLst>
              <a:ext uri="{FF2B5EF4-FFF2-40B4-BE49-F238E27FC236}">
                <a16:creationId xmlns:a16="http://schemas.microsoft.com/office/drawing/2014/main" id="{6C0C8B17-DE0A-4990-8670-7C9B14F92513}"/>
              </a:ext>
            </a:extLst>
          </p:cNvPr>
          <p:cNvSpPr/>
          <p:nvPr/>
        </p:nvSpPr>
        <p:spPr>
          <a:xfrm>
            <a:off x="1046920" y="1297848"/>
            <a:ext cx="9952383" cy="61555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For behold, thus saith the Lord, I will liken thee, O house of Israel, like unto a tame olive tree, which a man took and nourished in his vineyard; and it grew, and waxed old, and began to decay.</a:t>
            </a:r>
          </a:p>
        </p:txBody>
      </p:sp>
      <p:sp>
        <p:nvSpPr>
          <p:cNvPr id="5" name="Rectángulo 4">
            <a:extLst>
              <a:ext uri="{FF2B5EF4-FFF2-40B4-BE49-F238E27FC236}">
                <a16:creationId xmlns:a16="http://schemas.microsoft.com/office/drawing/2014/main" id="{8C22FBE4-AFCC-4560-8E2E-0653D4FD692C}"/>
              </a:ext>
            </a:extLst>
          </p:cNvPr>
          <p:cNvSpPr/>
          <p:nvPr/>
        </p:nvSpPr>
        <p:spPr>
          <a:xfrm>
            <a:off x="1041280" y="1942008"/>
            <a:ext cx="99523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began to happen to the tame olive tree? What does the decay of the tree symbolize?</a:t>
            </a:r>
          </a:p>
        </p:txBody>
      </p:sp>
      <p:sp>
        <p:nvSpPr>
          <p:cNvPr id="7" name="Rectángulo 6">
            <a:extLst>
              <a:ext uri="{FF2B5EF4-FFF2-40B4-BE49-F238E27FC236}">
                <a16:creationId xmlns:a16="http://schemas.microsoft.com/office/drawing/2014/main" id="{A1762FAC-414F-4D4B-A50F-548C09DAA49D}"/>
              </a:ext>
            </a:extLst>
          </p:cNvPr>
          <p:cNvSpPr/>
          <p:nvPr/>
        </p:nvSpPr>
        <p:spPr>
          <a:xfrm>
            <a:off x="1041282" y="2830910"/>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5:4-6 </a:t>
            </a:r>
          </a:p>
        </p:txBody>
      </p:sp>
      <p:sp>
        <p:nvSpPr>
          <p:cNvPr id="8" name="Rectángulo 7">
            <a:extLst>
              <a:ext uri="{FF2B5EF4-FFF2-40B4-BE49-F238E27FC236}">
                <a16:creationId xmlns:a16="http://schemas.microsoft.com/office/drawing/2014/main" id="{06E3272E-4E11-4591-ADF3-E9DC316330CE}"/>
              </a:ext>
            </a:extLst>
          </p:cNvPr>
          <p:cNvSpPr/>
          <p:nvPr/>
        </p:nvSpPr>
        <p:spPr>
          <a:xfrm>
            <a:off x="1041281" y="3160486"/>
            <a:ext cx="9952381"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it came to pass that the master of the vineyard went forth, and he saw that his olive tree began to decay; and he said: I will prune it, and dig about it, and nourish it, that perhaps it may shoot forth young and tender branches, and it perish not.</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came to pass that he pruned it, and digged about it, and nourished it according to his word.</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it came to pass that after many days it began to put forth somewhat a little, young and tender branches; but behold, the main top thereof began to perish.</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4121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29167E-6 3.7037E-6 L -0.00143 0.14976 " pathEditMode="relative" rAng="0" ptsTypes="AA">
                                      <p:cBhvr>
                                        <p:cTn id="13" dur="2000" fill="hold"/>
                                        <p:tgtEl>
                                          <p:spTgt spid="6"/>
                                        </p:tgtEl>
                                        <p:attrNameLst>
                                          <p:attrName>ppt_x</p:attrName>
                                          <p:attrName>ppt_y</p:attrName>
                                        </p:attrNameLst>
                                      </p:cBhvr>
                                      <p:rCtr x="-78" y="7477"/>
                                    </p:animMotion>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Scale>
                                      <p:cBhvr>
                                        <p:cTn id="1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2"/>
                                        </p:tgtEl>
                                        <p:attrNameLst>
                                          <p:attrName>ppt_x</p:attrName>
                                          <p:attrName>ppt_y</p:attrName>
                                        </p:attrNameLst>
                                      </p:cBhvr>
                                    </p:animMotion>
                                    <p:animEffect transition="in" filter="fade">
                                      <p:cBhvr>
                                        <p:cTn id="20" dur="1000"/>
                                        <p:tgtEl>
                                          <p:spTgt spid="12"/>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
                                        </p:tgtEl>
                                        <p:attrNameLst>
                                          <p:attrName>ppt_x</p:attrName>
                                          <p:attrName>ppt_y</p:attrName>
                                        </p:attrNameLst>
                                      </p:cBhvr>
                                    </p:animMotion>
                                    <p:animEffect transition="in" filter="fade">
                                      <p:cBhvr>
                                        <p:cTn id="25" dur="1000"/>
                                        <p:tgtEl>
                                          <p:spTgt spid="10"/>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0" grpId="0" animBg="1"/>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B4AD16C8-D177-4F6E-BF56-331E9F5CD809}"/>
              </a:ext>
            </a:extLst>
          </p:cNvPr>
          <p:cNvSpPr/>
          <p:nvPr/>
        </p:nvSpPr>
        <p:spPr>
          <a:xfrm>
            <a:off x="1967947" y="1602145"/>
            <a:ext cx="8494644" cy="2292626"/>
          </a:xfrm>
          <a:prstGeom prst="round2Diag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25FA639-9F11-4EEC-A732-767E8BB1CB1F}"/>
              </a:ext>
            </a:extLst>
          </p:cNvPr>
          <p:cNvSpPr/>
          <p:nvPr/>
        </p:nvSpPr>
        <p:spPr>
          <a:xfrm>
            <a:off x="887895" y="982822"/>
            <a:ext cx="6798365" cy="369332"/>
          </a:xfrm>
          <a:prstGeom prst="rect">
            <a:avLst/>
          </a:prstGeom>
        </p:spPr>
        <p:txBody>
          <a:bodyPr wrap="squar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Jeffrey R. Holland of the Quorum of the Twelve Apostles:</a:t>
            </a:r>
          </a:p>
        </p:txBody>
      </p:sp>
      <p:sp>
        <p:nvSpPr>
          <p:cNvPr id="4" name="Rectángulo 3">
            <a:extLst>
              <a:ext uri="{FF2B5EF4-FFF2-40B4-BE49-F238E27FC236}">
                <a16:creationId xmlns:a16="http://schemas.microsoft.com/office/drawing/2014/main" id="{CBD592C6-8474-40A0-93E1-26B6980688B8}"/>
              </a:ext>
            </a:extLst>
          </p:cNvPr>
          <p:cNvSpPr/>
          <p:nvPr/>
        </p:nvSpPr>
        <p:spPr>
          <a:xfrm>
            <a:off x="1967947" y="1732796"/>
            <a:ext cx="8256105" cy="2031325"/>
          </a:xfrm>
          <a:prstGeom prst="rect">
            <a:avLst/>
          </a:prstGeom>
        </p:spPr>
        <p:txBody>
          <a:bodyPr wrap="square">
            <a:spAutoFit/>
          </a:bodyPr>
          <a:lstStyle/>
          <a:p>
            <a:pPr algn="ctr"/>
            <a:r>
              <a:rPr lang="en-US" dirty="0">
                <a:solidFill>
                  <a:srgbClr val="4D6F0F"/>
                </a:solidFill>
                <a:effectLst>
                  <a:outerShdw blurRad="38100" dist="38100" dir="2700000" algn="tl">
                    <a:srgbClr val="000000">
                      <a:alpha val="43137"/>
                    </a:srgbClr>
                  </a:outerShdw>
                </a:effectLst>
              </a:rPr>
              <a:t>“This allegory as recounted by Jacob is from the outset intended to be about Christ. . . . Even as the Lord of the vineyard and his workers strive to bolster, prune, purify, and otherwise make productive their trees in what amounts to a one-chapter historical sketch of the scattering and gathering of Israel, the deeper meaning of the Atonement undergirds and overarches their labors” (Christ and the New Covenant: The Messianic Message of the Book of Mormon [1997], 165).</a:t>
            </a:r>
          </a:p>
        </p:txBody>
      </p:sp>
    </p:spTree>
    <p:extLst>
      <p:ext uri="{BB962C8B-B14F-4D97-AF65-F5344CB8AC3E}">
        <p14:creationId xmlns:p14="http://schemas.microsoft.com/office/powerpoint/2010/main" val="2033139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graphicFrame>
        <p:nvGraphicFramePr>
          <p:cNvPr id="5" name="Tabla 5">
            <a:extLst>
              <a:ext uri="{FF2B5EF4-FFF2-40B4-BE49-F238E27FC236}">
                <a16:creationId xmlns:a16="http://schemas.microsoft.com/office/drawing/2014/main" id="{B290A19B-79E4-4E87-8D78-51F1B02027D8}"/>
              </a:ext>
            </a:extLst>
          </p:cNvPr>
          <p:cNvGraphicFramePr>
            <a:graphicFrameLocks noGrp="1"/>
          </p:cNvGraphicFramePr>
          <p:nvPr>
            <p:extLst>
              <p:ext uri="{D42A27DB-BD31-4B8C-83A1-F6EECF244321}">
                <p14:modId xmlns:p14="http://schemas.microsoft.com/office/powerpoint/2010/main" val="2146799904"/>
              </p:ext>
            </p:extLst>
          </p:nvPr>
        </p:nvGraphicFramePr>
        <p:xfrm>
          <a:off x="1267792" y="993913"/>
          <a:ext cx="9121912" cy="5359400"/>
        </p:xfrm>
        <a:graphic>
          <a:graphicData uri="http://schemas.openxmlformats.org/drawingml/2006/table">
            <a:tbl>
              <a:tblPr firstRow="1" bandRow="1">
                <a:tableStyleId>{5C22544A-7EE6-4342-B048-85BDC9FD1C3A}</a:tableStyleId>
              </a:tblPr>
              <a:tblGrid>
                <a:gridCol w="3317460">
                  <a:extLst>
                    <a:ext uri="{9D8B030D-6E8A-4147-A177-3AD203B41FA5}">
                      <a16:colId xmlns:a16="http://schemas.microsoft.com/office/drawing/2014/main" val="1893796609"/>
                    </a:ext>
                  </a:extLst>
                </a:gridCol>
                <a:gridCol w="5804452">
                  <a:extLst>
                    <a:ext uri="{9D8B030D-6E8A-4147-A177-3AD203B41FA5}">
                      <a16:colId xmlns:a16="http://schemas.microsoft.com/office/drawing/2014/main" val="1234268382"/>
                    </a:ext>
                  </a:extLst>
                </a:gridCol>
              </a:tblGrid>
              <a:tr h="370840">
                <a:tc gridSpan="2">
                  <a:txBody>
                    <a:bodyPr/>
                    <a:lstStyle/>
                    <a:p>
                      <a:pPr algn="ctr"/>
                      <a:r>
                        <a:rPr lang="en-US" dirty="0">
                          <a:solidFill>
                            <a:schemeClr val="bg1"/>
                          </a:solidFill>
                          <a:latin typeface="Arial" panose="020B0604020202020204" pitchFamily="34" charset="0"/>
                          <a:cs typeface="Arial" panose="020B0604020202020204" pitchFamily="34" charset="0"/>
                        </a:rPr>
                        <a:t>Jacob 5: Allegory of the Tame and Wild Olive Trees</a:t>
                      </a:r>
                    </a:p>
                  </a:txBody>
                  <a:tcPr/>
                </a:tc>
                <a:tc hMerge="1">
                  <a:txBody>
                    <a:bodyPr/>
                    <a:lstStyle/>
                    <a:p>
                      <a:endParaRPr lang="en-US" dirty="0"/>
                    </a:p>
                  </a:txBody>
                  <a:tcPr/>
                </a:tc>
                <a:extLst>
                  <a:ext uri="{0D108BD9-81ED-4DB2-BD59-A6C34878D82A}">
                    <a16:rowId xmlns:a16="http://schemas.microsoft.com/office/drawing/2014/main" val="1102953254"/>
                  </a:ext>
                </a:extLst>
              </a:tr>
              <a:tr h="370840">
                <a:tc>
                  <a:txBody>
                    <a:bodyPr/>
                    <a:lstStyle/>
                    <a:p>
                      <a:r>
                        <a:rPr lang="en-US" sz="1500" b="1" dirty="0">
                          <a:solidFill>
                            <a:schemeClr val="bg1"/>
                          </a:solidFill>
                          <a:latin typeface="Arial" panose="020B0604020202020204" pitchFamily="34" charset="0"/>
                          <a:cs typeface="Arial" panose="020B0604020202020204" pitchFamily="34" charset="0"/>
                        </a:rPr>
                        <a:t>Symbol</a:t>
                      </a:r>
                    </a:p>
                  </a:txBody>
                  <a:tcPr/>
                </a:tc>
                <a:tc>
                  <a:txBody>
                    <a:bodyPr/>
                    <a:lstStyle/>
                    <a:p>
                      <a:r>
                        <a:rPr lang="en-US" sz="1500" b="1" dirty="0">
                          <a:solidFill>
                            <a:schemeClr val="bg1"/>
                          </a:solidFill>
                          <a:latin typeface="Arial" panose="020B0604020202020204" pitchFamily="34" charset="0"/>
                          <a:cs typeface="Arial" panose="020B0604020202020204" pitchFamily="34" charset="0"/>
                        </a:rPr>
                        <a:t>Possible Meaning</a:t>
                      </a:r>
                    </a:p>
                  </a:txBody>
                  <a:tcPr/>
                </a:tc>
                <a:extLst>
                  <a:ext uri="{0D108BD9-81ED-4DB2-BD59-A6C34878D82A}">
                    <a16:rowId xmlns:a16="http://schemas.microsoft.com/office/drawing/2014/main" val="2067947631"/>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Tame olive tree</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house of Israel, God’s covenant people</a:t>
                      </a:r>
                    </a:p>
                  </a:txBody>
                  <a:tcPr/>
                </a:tc>
                <a:extLst>
                  <a:ext uri="{0D108BD9-81ED-4DB2-BD59-A6C34878D82A}">
                    <a16:rowId xmlns:a16="http://schemas.microsoft.com/office/drawing/2014/main" val="440500631"/>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vineyard</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world</a:t>
                      </a:r>
                    </a:p>
                  </a:txBody>
                  <a:tcPr/>
                </a:tc>
                <a:extLst>
                  <a:ext uri="{0D108BD9-81ED-4DB2-BD59-A6C34878D82A}">
                    <a16:rowId xmlns:a16="http://schemas.microsoft.com/office/drawing/2014/main" val="1530382650"/>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Decay</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Sin and apostasy</a:t>
                      </a:r>
                    </a:p>
                  </a:txBody>
                  <a:tcPr/>
                </a:tc>
                <a:extLst>
                  <a:ext uri="{0D108BD9-81ED-4DB2-BD59-A6C34878D82A}">
                    <a16:rowId xmlns:a16="http://schemas.microsoft.com/office/drawing/2014/main" val="4253151638"/>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 and master of the vineyard</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Jesus Christ</a:t>
                      </a:r>
                    </a:p>
                  </a:txBody>
                  <a:tcPr/>
                </a:tc>
                <a:extLst>
                  <a:ext uri="{0D108BD9-81ED-4DB2-BD59-A6C34878D82A}">
                    <a16:rowId xmlns:a16="http://schemas.microsoft.com/office/drawing/2014/main" val="2853105578"/>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Pruning, digging, and nourishing</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Lord’s efforts to help people receive the blessings of His Atonement</a:t>
                      </a:r>
                    </a:p>
                  </a:txBody>
                  <a:tcPr/>
                </a:tc>
                <a:extLst>
                  <a:ext uri="{0D108BD9-81ED-4DB2-BD59-A6C34878D82A}">
                    <a16:rowId xmlns:a16="http://schemas.microsoft.com/office/drawing/2014/main" val="3288503466"/>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Servant of the master of the vineyard</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Lord’s prophets</a:t>
                      </a:r>
                    </a:p>
                  </a:txBody>
                  <a:tcPr/>
                </a:tc>
                <a:extLst>
                  <a:ext uri="{0D108BD9-81ED-4DB2-BD59-A6C34878D82A}">
                    <a16:rowId xmlns:a16="http://schemas.microsoft.com/office/drawing/2014/main" val="895849724"/>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Branches</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Groups of people</a:t>
                      </a:r>
                    </a:p>
                  </a:txBody>
                  <a:tcPr/>
                </a:tc>
                <a:extLst>
                  <a:ext uri="{0D108BD9-81ED-4DB2-BD59-A6C34878D82A}">
                    <a16:rowId xmlns:a16="http://schemas.microsoft.com/office/drawing/2014/main" val="1948490774"/>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Wild olive tree</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Gentiles—those who have not made covenants with the Lord. Later in the allegory, natural olive trees become wild, representing portions of the house of Israel that fall into apostasy.</a:t>
                      </a:r>
                    </a:p>
                  </a:txBody>
                  <a:tcPr/>
                </a:tc>
                <a:extLst>
                  <a:ext uri="{0D108BD9-81ED-4DB2-BD59-A6C34878D82A}">
                    <a16:rowId xmlns:a16="http://schemas.microsoft.com/office/drawing/2014/main" val="3694744376"/>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Grafting and planting branches</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scattering and gathering of the Lord’s covenant people. In addition, the grafting of wild branches into the tame olive tree represents the conversion of those who become part of the Lord’s covenant people.</a:t>
                      </a:r>
                    </a:p>
                  </a:txBody>
                  <a:tcPr/>
                </a:tc>
                <a:extLst>
                  <a:ext uri="{0D108BD9-81ED-4DB2-BD59-A6C34878D82A}">
                    <a16:rowId xmlns:a16="http://schemas.microsoft.com/office/drawing/2014/main" val="1541773199"/>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Burning branches</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God’s judgments on the wicked</a:t>
                      </a:r>
                    </a:p>
                  </a:txBody>
                  <a:tcPr/>
                </a:tc>
                <a:extLst>
                  <a:ext uri="{0D108BD9-81ED-4DB2-BD59-A6C34878D82A}">
                    <a16:rowId xmlns:a16="http://schemas.microsoft.com/office/drawing/2014/main" val="2382361521"/>
                  </a:ext>
                </a:extLst>
              </a:tr>
              <a:tr h="370840">
                <a:tc>
                  <a:txBody>
                    <a:bodyPr/>
                    <a:lstStyle/>
                    <a:p>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Fruit</a:t>
                      </a:r>
                    </a:p>
                  </a:txBody>
                  <a:tcPr/>
                </a:tc>
                <a:tc>
                  <a:txBody>
                    <a:bodyPr/>
                    <a:lstStyle/>
                    <a:p>
                      <a:pPr algn="just"/>
                      <a:r>
                        <a:rPr lang="en-US" sz="1200" dirty="0">
                          <a:solidFill>
                            <a:schemeClr val="bg1"/>
                          </a:solidFill>
                          <a:effectLst>
                            <a:outerShdw blurRad="38100" dist="38100" dir="2700000" algn="tl">
                              <a:srgbClr val="000000">
                                <a:alpha val="43137"/>
                              </a:srgbClr>
                            </a:outerShdw>
                          </a:effectLst>
                        </a:rPr>
                        <a:t>The lives or works of people</a:t>
                      </a:r>
                    </a:p>
                  </a:txBody>
                  <a:tcPr/>
                </a:tc>
                <a:extLst>
                  <a:ext uri="{0D108BD9-81ED-4DB2-BD59-A6C34878D82A}">
                    <a16:rowId xmlns:a16="http://schemas.microsoft.com/office/drawing/2014/main" val="586941583"/>
                  </a:ext>
                </a:extLst>
              </a:tr>
            </a:tbl>
          </a:graphicData>
        </a:graphic>
      </p:graphicFrame>
    </p:spTree>
    <p:extLst>
      <p:ext uri="{BB962C8B-B14F-4D97-AF65-F5344CB8AC3E}">
        <p14:creationId xmlns:p14="http://schemas.microsoft.com/office/powerpoint/2010/main" val="2000864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01DE2D2-A74B-45D7-B567-E88474E37226}"/>
              </a:ext>
            </a:extLst>
          </p:cNvPr>
          <p:cNvSpPr/>
          <p:nvPr/>
        </p:nvSpPr>
        <p:spPr>
          <a:xfrm>
            <a:off x="924238" y="961222"/>
            <a:ext cx="1935146" cy="5601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FA2754ED-DBEE-48EC-A8F7-F745B28791EF}"/>
              </a:ext>
            </a:extLst>
          </p:cNvPr>
          <p:cNvSpPr/>
          <p:nvPr/>
        </p:nvSpPr>
        <p:spPr>
          <a:xfrm>
            <a:off x="927653" y="1297847"/>
            <a:ext cx="10124662" cy="2691057"/>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93FD389-1BE4-4F2E-8609-04BD2B81895C}"/>
              </a:ext>
            </a:extLst>
          </p:cNvPr>
          <p:cNvSpPr/>
          <p:nvPr/>
        </p:nvSpPr>
        <p:spPr>
          <a:xfrm>
            <a:off x="1020418" y="92851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5:7, 9-10</a:t>
            </a:r>
          </a:p>
        </p:txBody>
      </p:sp>
      <p:sp>
        <p:nvSpPr>
          <p:cNvPr id="4" name="Rectángulo 3">
            <a:extLst>
              <a:ext uri="{FF2B5EF4-FFF2-40B4-BE49-F238E27FC236}">
                <a16:creationId xmlns:a16="http://schemas.microsoft.com/office/drawing/2014/main" id="{4CBBE248-2548-4A6F-8229-92774DBF0069}"/>
              </a:ext>
            </a:extLst>
          </p:cNvPr>
          <p:cNvSpPr/>
          <p:nvPr/>
        </p:nvSpPr>
        <p:spPr>
          <a:xfrm>
            <a:off x="1020417" y="1297848"/>
            <a:ext cx="9912625" cy="2585323"/>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it came to pass that the master of the vineyard saw it, and he said unto his servant: It grieveth me that I should lose this tree; wherefore, go and pluck the branches from a wild olive tree, and bring them hither unto me; and we will pluck off those main branches which are beginning to wither away, and we will cast them into the fire that they may be burned.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Take thou the branches of the wild olive tree, and graft them in, in the stead thereof; and these which I have plucked off I will cast into the fire and burn them, that they may not cumber the ground of my vineyard.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it came to pass that the servant of the Lord of the vineyard did according to the word of the Lord of the vineyard, and grafted in the branches of the wild olive tree.</a:t>
            </a:r>
          </a:p>
        </p:txBody>
      </p:sp>
    </p:spTree>
    <p:extLst>
      <p:ext uri="{BB962C8B-B14F-4D97-AF65-F5344CB8AC3E}">
        <p14:creationId xmlns:p14="http://schemas.microsoft.com/office/powerpoint/2010/main" val="33508250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DD9CC7F-7511-4309-A6F7-493DE5C4F525}"/>
              </a:ext>
            </a:extLst>
          </p:cNvPr>
          <p:cNvSpPr/>
          <p:nvPr/>
        </p:nvSpPr>
        <p:spPr>
          <a:xfrm>
            <a:off x="811215" y="928514"/>
            <a:ext cx="2031325" cy="5601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4964C22F-7A9B-42E1-ACC8-C7F79ED3D898}"/>
              </a:ext>
            </a:extLst>
          </p:cNvPr>
          <p:cNvSpPr/>
          <p:nvPr/>
        </p:nvSpPr>
        <p:spPr>
          <a:xfrm>
            <a:off x="811216" y="1297847"/>
            <a:ext cx="10333863" cy="2970043"/>
          </a:xfrm>
          <a:prstGeom prst="roundRect">
            <a:avLst>
              <a:gd name="adj" fmla="val 66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46</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82A62ED-0F88-427C-B30E-403749A6983A}"/>
              </a:ext>
            </a:extLst>
          </p:cNvPr>
          <p:cNvSpPr/>
          <p:nvPr/>
        </p:nvSpPr>
        <p:spPr>
          <a:xfrm>
            <a:off x="811216" y="928516"/>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5:8, 13-14 </a:t>
            </a:r>
          </a:p>
        </p:txBody>
      </p:sp>
      <p:sp>
        <p:nvSpPr>
          <p:cNvPr id="4" name="Rectángulo 3">
            <a:extLst>
              <a:ext uri="{FF2B5EF4-FFF2-40B4-BE49-F238E27FC236}">
                <a16:creationId xmlns:a16="http://schemas.microsoft.com/office/drawing/2014/main" id="{F2548634-9E52-4869-99C6-358E5CB0484E}"/>
              </a:ext>
            </a:extLst>
          </p:cNvPr>
          <p:cNvSpPr/>
          <p:nvPr/>
        </p:nvSpPr>
        <p:spPr>
          <a:xfrm>
            <a:off x="811216" y="1297848"/>
            <a:ext cx="10333863" cy="2970044"/>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behold, saith the Lord of the vineyard, I take away many of these young and tender branches, and I will graft them whithersoever I will; and it mattereth not that if it so be that the root of this tree will perish, I may preserve the fruit thereof unto myself; wherefore, I will take these young and tender branches, and I will graft them whithersoever I will.</a:t>
            </a:r>
          </a:p>
          <a:p>
            <a:pPr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these will I place in the nethermost part of my vineyard, whithersoever I will, it mattereth not unto thee; and I do it that I may preserve unto myself the natural branches of the tree; and also, that I may lay up fruit thereof against the season, unto myself; for it grieveth me that I should lose this tree and the fruit thereof.</a:t>
            </a:r>
          </a:p>
          <a:p>
            <a:pPr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And it came to pass that the Lord of the vineyard went his way, and hid the natural branches of the tame olive tree in the nethermost parts of the vineyard, some in one and some in another, according to his will and pleasure.</a:t>
            </a:r>
          </a:p>
        </p:txBody>
      </p:sp>
    </p:spTree>
    <p:extLst>
      <p:ext uri="{BB962C8B-B14F-4D97-AF65-F5344CB8AC3E}">
        <p14:creationId xmlns:p14="http://schemas.microsoft.com/office/powerpoint/2010/main" val="173384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1637</Words>
  <Application>Microsoft Office PowerPoint</Application>
  <PresentationFormat>Panorámica</PresentationFormat>
  <Paragraphs>89</Paragraphs>
  <Slides>15</Slides>
  <Notes>0</Notes>
  <HiddenSlides>0</HiddenSlides>
  <MMClips>2</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FangSong</vt:lpstr>
      <vt:lpstr>Algerian</vt:lpstr>
      <vt:lpstr>Arial</vt:lpstr>
      <vt:lpstr>Calibri</vt:lpstr>
      <vt:lpstr>Century Gothic</vt:lpstr>
      <vt:lpstr>Comic Sans MS</vt:lpstr>
      <vt:lpstr>Courier New</vt:lpstr>
      <vt:lpstr>Sylfaen</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6384</cp:revision>
  <dcterms:created xsi:type="dcterms:W3CDTF">2018-08-29T04:26:39Z</dcterms:created>
  <dcterms:modified xsi:type="dcterms:W3CDTF">2020-02-18T22:36:51Z</dcterms:modified>
</cp:coreProperties>
</file>