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60" r:id="rId3"/>
    <p:sldId id="561" r:id="rId4"/>
    <p:sldId id="562" r:id="rId5"/>
    <p:sldId id="563" r:id="rId6"/>
    <p:sldId id="564" r:id="rId7"/>
    <p:sldId id="565" r:id="rId8"/>
    <p:sldId id="566" r:id="rId9"/>
    <p:sldId id="567" r:id="rId10"/>
    <p:sldId id="568" r:id="rId11"/>
    <p:sldId id="569" r:id="rId12"/>
    <p:sldId id="570" r:id="rId13"/>
    <p:sldId id="5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FF"/>
    <a:srgbClr val="CC0000"/>
    <a:srgbClr val="D6E513"/>
    <a:srgbClr val="E97159"/>
    <a:srgbClr val="4D6F0F"/>
    <a:srgbClr val="6372DF"/>
    <a:srgbClr val="FF3300"/>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p:scale>
          <a:sx n="72" d="100"/>
          <a:sy n="72" d="100"/>
        </p:scale>
        <p:origin x="45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UhgBU3coPY?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7zmiKya1Ce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830997"/>
          </a:xfrm>
          <a:prstGeom prst="rect">
            <a:avLst/>
          </a:prstGeom>
          <a:noFill/>
        </p:spPr>
        <p:txBody>
          <a:bodyPr wrap="square" rtlCol="0">
            <a:spAutoFit/>
          </a:bodyPr>
          <a:lstStyle/>
          <a:p>
            <a:pPr algn="ctr"/>
            <a:r>
              <a:rPr lang="en-US" sz="4800" b="1" dirty="0">
                <a:solidFill>
                  <a:schemeClr val="accent4">
                    <a:lumMod val="50000"/>
                  </a:schemeClr>
                </a:solidFill>
                <a:effectLst>
                  <a:outerShdw blurRad="38100" dist="38100" dir="2700000" algn="tl">
                    <a:srgbClr val="000000">
                      <a:alpha val="43137"/>
                    </a:srgbClr>
                  </a:outerShdw>
                </a:effectLst>
                <a:latin typeface="Courier New" panose="02070309020205020404" pitchFamily="49" charset="0"/>
                <a:ea typeface="Cambria" panose="02040503050406030204" pitchFamily="18" charset="0"/>
                <a:cs typeface="Courier New" panose="02070309020205020404" pitchFamily="49" charset="0"/>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8740BBA3-5BCC-44FE-9515-DEAEE3CB5365}"/>
              </a:ext>
            </a:extLst>
          </p:cNvPr>
          <p:cNvSpPr/>
          <p:nvPr/>
        </p:nvSpPr>
        <p:spPr>
          <a:xfrm>
            <a:off x="1046919" y="3654778"/>
            <a:ext cx="70501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might mean to look beyond the mark?</a:t>
            </a:r>
          </a:p>
        </p:txBody>
      </p:sp>
      <p:sp>
        <p:nvSpPr>
          <p:cNvPr id="10" name="Rectángulo 9">
            <a:extLst>
              <a:ext uri="{FF2B5EF4-FFF2-40B4-BE49-F238E27FC236}">
                <a16:creationId xmlns:a16="http://schemas.microsoft.com/office/drawing/2014/main" id="{7C2641AD-7E65-471A-A9CE-C690FBD580D5}"/>
              </a:ext>
            </a:extLst>
          </p:cNvPr>
          <p:cNvSpPr/>
          <p:nvPr/>
        </p:nvSpPr>
        <p:spPr>
          <a:xfrm>
            <a:off x="1046916" y="703339"/>
            <a:ext cx="1774845" cy="6734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B2121FFD-6D09-48DC-9D69-E5E05F87A370}"/>
              </a:ext>
            </a:extLst>
          </p:cNvPr>
          <p:cNvSpPr/>
          <p:nvPr/>
        </p:nvSpPr>
        <p:spPr>
          <a:xfrm>
            <a:off x="1046919" y="1072671"/>
            <a:ext cx="9647582" cy="2346548"/>
          </a:xfrm>
          <a:prstGeom prst="roundRect">
            <a:avLst>
              <a:gd name="adj" fmla="val 93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4CFDFDD-3063-4D77-891E-FBA06962991F}"/>
              </a:ext>
            </a:extLst>
          </p:cNvPr>
          <p:cNvSpPr/>
          <p:nvPr/>
        </p:nvSpPr>
        <p:spPr>
          <a:xfrm>
            <a:off x="1046921" y="1069433"/>
            <a:ext cx="9647582" cy="230832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But behold, the Jews were a stiffnecked people; and they despised the words of plainness, and killed the prophets, and sought for things that they could not understand. Wherefore, because of their blindness, which blindness came by looking beyond the mark, they must needs fall; for God hath taken away his plainness from them, and delivered unto them many things which they cannot understand, because they desired it. And because they desired it God hath done it, that they may stumble.</a:t>
            </a:r>
          </a:p>
          <a:p>
            <a:pPr algn="just"/>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now I, Jacob, am led on by the Spirit unto prophesying; for I perceive by the workings of the Spirit which is in me, that by the stumbling of the Jews they will reject the stone upon which they might build and have safe foundation.</a:t>
            </a:r>
            <a:endParaRPr lang="en-US" sz="1600"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A0C20C0B-FC5C-4770-8300-8DA3CA931205}"/>
              </a:ext>
            </a:extLst>
          </p:cNvPr>
          <p:cNvSpPr/>
          <p:nvPr/>
        </p:nvSpPr>
        <p:spPr>
          <a:xfrm>
            <a:off x="1046921" y="703339"/>
            <a:ext cx="17748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4:14-15.</a:t>
            </a:r>
          </a:p>
        </p:txBody>
      </p:sp>
      <p:sp>
        <p:nvSpPr>
          <p:cNvPr id="6" name="Rectángulo 5">
            <a:extLst>
              <a:ext uri="{FF2B5EF4-FFF2-40B4-BE49-F238E27FC236}">
                <a16:creationId xmlns:a16="http://schemas.microsoft.com/office/drawing/2014/main" id="{335753D2-D4F1-4B2B-8B8E-FBD9B9879074}"/>
              </a:ext>
            </a:extLst>
          </p:cNvPr>
          <p:cNvSpPr/>
          <p:nvPr/>
        </p:nvSpPr>
        <p:spPr>
          <a:xfrm>
            <a:off x="1046919" y="4068571"/>
            <a:ext cx="90644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attitudes and actions prevented the Jews from accepting Jesus Christ?</a:t>
            </a:r>
          </a:p>
        </p:txBody>
      </p:sp>
      <p:sp>
        <p:nvSpPr>
          <p:cNvPr id="7" name="Rectángulo 6">
            <a:extLst>
              <a:ext uri="{FF2B5EF4-FFF2-40B4-BE49-F238E27FC236}">
                <a16:creationId xmlns:a16="http://schemas.microsoft.com/office/drawing/2014/main" id="{35BE9626-3C63-4FF7-8FFE-39953C83A8C7}"/>
              </a:ext>
            </a:extLst>
          </p:cNvPr>
          <p:cNvSpPr/>
          <p:nvPr/>
        </p:nvSpPr>
        <p:spPr>
          <a:xfrm>
            <a:off x="1046919" y="4479467"/>
            <a:ext cx="964758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people sometimes reject “words of plainness” and seek instead for things they cannot understand?</a:t>
            </a:r>
          </a:p>
        </p:txBody>
      </p:sp>
      <p:sp>
        <p:nvSpPr>
          <p:cNvPr id="8" name="Rectángulo 7">
            <a:extLst>
              <a:ext uri="{FF2B5EF4-FFF2-40B4-BE49-F238E27FC236}">
                <a16:creationId xmlns:a16="http://schemas.microsoft.com/office/drawing/2014/main" id="{C4F83802-A037-467F-989F-B99EB8A3C3F0}"/>
              </a:ext>
            </a:extLst>
          </p:cNvPr>
          <p:cNvSpPr/>
          <p:nvPr/>
        </p:nvSpPr>
        <p:spPr>
          <a:xfrm>
            <a:off x="1537252" y="5361357"/>
            <a:ext cx="8574156" cy="369332"/>
          </a:xfrm>
          <a:prstGeom prst="rect">
            <a:avLst/>
          </a:prstGeom>
        </p:spPr>
        <p:txBody>
          <a:bodyPr wrap="square">
            <a:spAutoFit/>
          </a:bodyPr>
          <a:lstStyle/>
          <a:p>
            <a:pPr algn="just"/>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can we do to not look beyond the mark but stay focused on Jesus Christ?</a:t>
            </a:r>
          </a:p>
        </p:txBody>
      </p:sp>
    </p:spTree>
    <p:extLst>
      <p:ext uri="{BB962C8B-B14F-4D97-AF65-F5344CB8AC3E}">
        <p14:creationId xmlns:p14="http://schemas.microsoft.com/office/powerpoint/2010/main" val="458499151"/>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9"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6F74BC06-4FFD-4634-A9F4-23E65012C11F}"/>
              </a:ext>
            </a:extLst>
          </p:cNvPr>
          <p:cNvSpPr/>
          <p:nvPr/>
        </p:nvSpPr>
        <p:spPr>
          <a:xfrm>
            <a:off x="2219739" y="928516"/>
            <a:ext cx="7043532" cy="369332"/>
          </a:xfrm>
          <a:prstGeom prst="rect">
            <a:avLst/>
          </a:prstGeom>
        </p:spPr>
        <p:txBody>
          <a:bodyPr wrap="square">
            <a:spAutoFit/>
          </a:bodyPr>
          <a:lstStyle/>
          <a:p>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Jacob 4:4-5; Jacob 4:6-7; Jacob 4:8-9; Jacob 4:10; Jacob 4:11-13.</a:t>
            </a:r>
          </a:p>
        </p:txBody>
      </p:sp>
      <p:sp>
        <p:nvSpPr>
          <p:cNvPr id="4" name="Rectángulo 3">
            <a:extLst>
              <a:ext uri="{FF2B5EF4-FFF2-40B4-BE49-F238E27FC236}">
                <a16:creationId xmlns:a16="http://schemas.microsoft.com/office/drawing/2014/main" id="{09566278-6D81-4E5C-8FE1-9D32872DE771}"/>
              </a:ext>
            </a:extLst>
          </p:cNvPr>
          <p:cNvSpPr/>
          <p:nvPr/>
        </p:nvSpPr>
        <p:spPr>
          <a:xfrm>
            <a:off x="770021" y="1536527"/>
            <a:ext cx="10010274" cy="369332"/>
          </a:xfrm>
          <a:prstGeom prst="rect">
            <a:avLst/>
          </a:prstGeom>
        </p:spPr>
        <p:txBody>
          <a:bodyPr wrap="square">
            <a:spAutoFit/>
          </a:bodyPr>
          <a:lstStyle/>
          <a:p>
            <a:pPr algn="just"/>
            <a:r>
              <a:rPr lang="en-US" b="1" i="1" dirty="0">
                <a:solidFill>
                  <a:schemeClr val="accent1"/>
                </a:solidFill>
                <a:latin typeface="Arial" panose="020B0604020202020204" pitchFamily="34" charset="0"/>
                <a:cs typeface="Arial" panose="020B0604020202020204" pitchFamily="34" charset="0"/>
              </a:rPr>
              <a:t>Jacob 4:4-5. </a:t>
            </a:r>
            <a:r>
              <a:rPr lang="en-US" b="1" dirty="0">
                <a:solidFill>
                  <a:schemeClr val="bg1"/>
                </a:solidFill>
                <a:latin typeface="Arial" panose="020B0604020202020204" pitchFamily="34" charset="0"/>
                <a:cs typeface="Arial" panose="020B0604020202020204" pitchFamily="34" charset="0"/>
              </a:rPr>
              <a:t>How have the testimonies of prophets helped you focus on Jesus Christ? </a:t>
            </a:r>
          </a:p>
        </p:txBody>
      </p:sp>
      <p:sp>
        <p:nvSpPr>
          <p:cNvPr id="5" name="Rectángulo 4">
            <a:extLst>
              <a:ext uri="{FF2B5EF4-FFF2-40B4-BE49-F238E27FC236}">
                <a16:creationId xmlns:a16="http://schemas.microsoft.com/office/drawing/2014/main" id="{78B08603-ABDA-41AB-BCA8-25816FBCE714}"/>
              </a:ext>
            </a:extLst>
          </p:cNvPr>
          <p:cNvSpPr/>
          <p:nvPr/>
        </p:nvSpPr>
        <p:spPr>
          <a:xfrm>
            <a:off x="770020" y="2006038"/>
            <a:ext cx="10010273" cy="646331"/>
          </a:xfrm>
          <a:prstGeom prst="rect">
            <a:avLst/>
          </a:prstGeom>
        </p:spPr>
        <p:txBody>
          <a:bodyPr wrap="square">
            <a:spAutoFit/>
          </a:bodyPr>
          <a:lstStyle/>
          <a:p>
            <a:pPr algn="just"/>
            <a:r>
              <a:rPr lang="en-US" b="1" i="1" dirty="0">
                <a:solidFill>
                  <a:schemeClr val="accent1"/>
                </a:solidFill>
                <a:latin typeface="Arial" panose="020B0604020202020204" pitchFamily="34" charset="0"/>
                <a:cs typeface="Arial" panose="020B0604020202020204" pitchFamily="34" charset="0"/>
              </a:rPr>
              <a:t>Jacob 4:6-7. </a:t>
            </a:r>
            <a:r>
              <a:rPr lang="en-US" b="1" dirty="0">
                <a:solidFill>
                  <a:schemeClr val="bg1"/>
                </a:solidFill>
                <a:latin typeface="Arial" panose="020B0604020202020204" pitchFamily="34" charset="0"/>
                <a:cs typeface="Arial" panose="020B0604020202020204" pitchFamily="34" charset="0"/>
              </a:rPr>
              <a:t>How does revelation to prophets help us obtain hope and faith in Jesus Christ?</a:t>
            </a:r>
          </a:p>
        </p:txBody>
      </p:sp>
      <p:sp>
        <p:nvSpPr>
          <p:cNvPr id="7" name="Rectángulo 6">
            <a:extLst>
              <a:ext uri="{FF2B5EF4-FFF2-40B4-BE49-F238E27FC236}">
                <a16:creationId xmlns:a16="http://schemas.microsoft.com/office/drawing/2014/main" id="{05F8728B-5D06-4936-8BA5-DD65F4220B4F}"/>
              </a:ext>
            </a:extLst>
          </p:cNvPr>
          <p:cNvSpPr/>
          <p:nvPr/>
        </p:nvSpPr>
        <p:spPr>
          <a:xfrm>
            <a:off x="770019" y="2620285"/>
            <a:ext cx="1001027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personal revelation, or the spiritual witnesses you have received, strengthened your faith?</a:t>
            </a:r>
          </a:p>
        </p:txBody>
      </p:sp>
      <p:sp>
        <p:nvSpPr>
          <p:cNvPr id="8" name="Rectángulo 7">
            <a:extLst>
              <a:ext uri="{FF2B5EF4-FFF2-40B4-BE49-F238E27FC236}">
                <a16:creationId xmlns:a16="http://schemas.microsoft.com/office/drawing/2014/main" id="{31A3B894-09CE-4EA4-AC05-DE12BBD20806}"/>
              </a:ext>
            </a:extLst>
          </p:cNvPr>
          <p:cNvSpPr/>
          <p:nvPr/>
        </p:nvSpPr>
        <p:spPr>
          <a:xfrm>
            <a:off x="770017" y="3184722"/>
            <a:ext cx="10010273"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Jacob 4:8–9. </a:t>
            </a:r>
            <a:r>
              <a:rPr lang="en-US" b="1" dirty="0">
                <a:solidFill>
                  <a:schemeClr val="bg1"/>
                </a:solidFill>
                <a:latin typeface="Arial" panose="020B0604020202020204" pitchFamily="34" charset="0"/>
                <a:cs typeface="Arial" panose="020B0604020202020204" pitchFamily="34" charset="0"/>
              </a:rPr>
              <a:t>Why do you think it is important to recognize that the Lord’s works are “great and marvelous”?</a:t>
            </a:r>
          </a:p>
        </p:txBody>
      </p:sp>
      <p:sp>
        <p:nvSpPr>
          <p:cNvPr id="9" name="Rectángulo 8">
            <a:extLst>
              <a:ext uri="{FF2B5EF4-FFF2-40B4-BE49-F238E27FC236}">
                <a16:creationId xmlns:a16="http://schemas.microsoft.com/office/drawing/2014/main" id="{5F3B9AD5-DAFD-45B9-B3E8-E7EFF3B5517F}"/>
              </a:ext>
            </a:extLst>
          </p:cNvPr>
          <p:cNvSpPr/>
          <p:nvPr/>
        </p:nvSpPr>
        <p:spPr>
          <a:xfrm>
            <a:off x="770015" y="3743967"/>
            <a:ext cx="10010272"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Jacob 4:10. </a:t>
            </a:r>
            <a:r>
              <a:rPr lang="en-US" b="1" dirty="0">
                <a:solidFill>
                  <a:schemeClr val="bg1"/>
                </a:solidFill>
                <a:latin typeface="Arial" panose="020B0604020202020204" pitchFamily="34" charset="0"/>
                <a:cs typeface="Arial" panose="020B0604020202020204" pitchFamily="34" charset="0"/>
              </a:rPr>
              <a:t>What are some examples of how a person can “seek not to counsel the Lord, but to take counsel from his hand”?</a:t>
            </a:r>
          </a:p>
        </p:txBody>
      </p:sp>
      <p:sp>
        <p:nvSpPr>
          <p:cNvPr id="10" name="Rectángulo 9">
            <a:extLst>
              <a:ext uri="{FF2B5EF4-FFF2-40B4-BE49-F238E27FC236}">
                <a16:creationId xmlns:a16="http://schemas.microsoft.com/office/drawing/2014/main" id="{A78C8AA7-B87D-4110-A052-C29F22BF44D9}"/>
              </a:ext>
            </a:extLst>
          </p:cNvPr>
          <p:cNvSpPr/>
          <p:nvPr/>
        </p:nvSpPr>
        <p:spPr>
          <a:xfrm>
            <a:off x="770016" y="4418637"/>
            <a:ext cx="10010271"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Jacob 4:11–13. </a:t>
            </a:r>
            <a:r>
              <a:rPr lang="en-US" b="1" dirty="0">
                <a:solidFill>
                  <a:schemeClr val="bg1"/>
                </a:solidFill>
                <a:latin typeface="Arial" panose="020B0604020202020204" pitchFamily="34" charset="0"/>
                <a:cs typeface="Arial" panose="020B0604020202020204" pitchFamily="34" charset="0"/>
              </a:rPr>
              <a:t>How does the Atonement help us come into harmony with our Heavenly Father?</a:t>
            </a:r>
          </a:p>
        </p:txBody>
      </p:sp>
      <p:sp>
        <p:nvSpPr>
          <p:cNvPr id="11" name="Rectángulo 10">
            <a:extLst>
              <a:ext uri="{FF2B5EF4-FFF2-40B4-BE49-F238E27FC236}">
                <a16:creationId xmlns:a16="http://schemas.microsoft.com/office/drawing/2014/main" id="{9CB98288-5069-443B-9357-C4F71D5D78C6}"/>
              </a:ext>
            </a:extLst>
          </p:cNvPr>
          <p:cNvSpPr/>
          <p:nvPr/>
        </p:nvSpPr>
        <p:spPr>
          <a:xfrm>
            <a:off x="1849372" y="5434650"/>
            <a:ext cx="8493256" cy="646331"/>
          </a:xfrm>
          <a:prstGeom prst="rect">
            <a:avLst/>
          </a:prstGeom>
        </p:spPr>
        <p:txBody>
          <a:bodyPr wrap="square">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Algerian" panose="04020705040A02060702" pitchFamily="82" charset="0"/>
              </a:rPr>
              <a:t>Through the Atonement of Jesus Christ, we can be filled with hope and reconcile ourselves with God</a:t>
            </a:r>
          </a:p>
        </p:txBody>
      </p:sp>
    </p:spTree>
    <p:extLst>
      <p:ext uri="{BB962C8B-B14F-4D97-AF65-F5344CB8AC3E}">
        <p14:creationId xmlns:p14="http://schemas.microsoft.com/office/powerpoint/2010/main" val="2208091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75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75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strVal val="#ppt_w+.3"/>
                                          </p:val>
                                        </p:tav>
                                        <p:tav tm="100000">
                                          <p:val>
                                            <p:strVal val="#ppt_w"/>
                                          </p:val>
                                        </p:tav>
                                      </p:tavLst>
                                    </p:anim>
                                    <p:anim calcmode="lin" valueType="num">
                                      <p:cBhvr>
                                        <p:cTn id="46" dur="1000" fill="hold"/>
                                        <p:tgtEl>
                                          <p:spTgt spid="11"/>
                                        </p:tgtEl>
                                        <p:attrNameLst>
                                          <p:attrName>ppt_h</p:attrName>
                                        </p:attrNameLst>
                                      </p:cBhvr>
                                      <p:tavLst>
                                        <p:tav tm="0">
                                          <p:val>
                                            <p:strVal val="#ppt_h"/>
                                          </p:val>
                                        </p:tav>
                                        <p:tav tm="100000">
                                          <p:val>
                                            <p:strVal val="#ppt_h"/>
                                          </p:val>
                                        </p:tav>
                                      </p:tavLst>
                                    </p:anim>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Elementos multimedia en línea 1" title="The Savior Understands Me">
            <a:hlinkClick r:id="" action="ppaction://media"/>
            <a:extLst>
              <a:ext uri="{FF2B5EF4-FFF2-40B4-BE49-F238E27FC236}">
                <a16:creationId xmlns:a16="http://schemas.microsoft.com/office/drawing/2014/main" id="{D55BEF6B-50EA-4090-B6E2-6F97BAE36ECD}"/>
              </a:ext>
            </a:extLst>
          </p:cNvPr>
          <p:cNvPicPr>
            <a:picLocks noRot="1" noChangeAspect="1"/>
          </p:cNvPicPr>
          <p:nvPr>
            <a:videoFile r:link="rId1"/>
          </p:nvPr>
        </p:nvPicPr>
        <p:blipFill>
          <a:blip r:embed="rId3"/>
          <a:stretch>
            <a:fillRect/>
          </a:stretch>
        </p:blipFill>
        <p:spPr>
          <a:xfrm>
            <a:off x="2344163" y="1343439"/>
            <a:ext cx="7860012" cy="44212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8108248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pic>
        <p:nvPicPr>
          <p:cNvPr id="2" name="Elementos multimedia en línea 1" title="Jesus Christ and His Atonement in Overcoming Pornography">
            <a:hlinkClick r:id="" action="ppaction://media"/>
            <a:extLst>
              <a:ext uri="{FF2B5EF4-FFF2-40B4-BE49-F238E27FC236}">
                <a16:creationId xmlns:a16="http://schemas.microsoft.com/office/drawing/2014/main" id="{12D5DCA1-17FA-4043-81CE-1CE092ABBD23}"/>
              </a:ext>
            </a:extLst>
          </p:cNvPr>
          <p:cNvPicPr>
            <a:picLocks noRot="1" noChangeAspect="1"/>
          </p:cNvPicPr>
          <p:nvPr>
            <a:videoFile r:link="rId1"/>
          </p:nvPr>
        </p:nvPicPr>
        <p:blipFill>
          <a:blip r:embed="rId3"/>
          <a:stretch>
            <a:fillRect/>
          </a:stretch>
        </p:blipFill>
        <p:spPr>
          <a:xfrm>
            <a:off x="2132129" y="1158737"/>
            <a:ext cx="8072046" cy="4540526"/>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242111507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4" name="Rectángulo 3">
            <a:extLst>
              <a:ext uri="{FF2B5EF4-FFF2-40B4-BE49-F238E27FC236}">
                <a16:creationId xmlns:a16="http://schemas.microsoft.com/office/drawing/2014/main" id="{3F3FDBB9-D8DD-440E-A7A6-72F07A8B6AF7}"/>
              </a:ext>
            </a:extLst>
          </p:cNvPr>
          <p:cNvSpPr/>
          <p:nvPr/>
        </p:nvSpPr>
        <p:spPr>
          <a:xfrm>
            <a:off x="3683352" y="2875002"/>
            <a:ext cx="4825295" cy="1107996"/>
          </a:xfrm>
          <a:prstGeom prst="rect">
            <a:avLst/>
          </a:prstGeom>
        </p:spPr>
        <p:txBody>
          <a:bodyPr wrap="none">
            <a:spAutoFit/>
          </a:bodyPr>
          <a:lstStyle/>
          <a:p>
            <a:r>
              <a:rPr lang="en-US" sz="6600" dirty="0">
                <a:solidFill>
                  <a:schemeClr val="accent3">
                    <a:lumMod val="75000"/>
                  </a:schemeClr>
                </a:solidFill>
                <a:latin typeface="Arial Black" panose="020B0A04020102020204" pitchFamily="34" charset="0"/>
              </a:rPr>
              <a:t>Jacob 3–4</a:t>
            </a:r>
          </a:p>
        </p:txBody>
      </p:sp>
    </p:spTree>
    <p:extLst>
      <p:ext uri="{BB962C8B-B14F-4D97-AF65-F5344CB8AC3E}">
        <p14:creationId xmlns:p14="http://schemas.microsoft.com/office/powerpoint/2010/main" val="4227686218"/>
      </p:ext>
    </p:extLst>
  </p:cSld>
  <p:clrMapOvr>
    <a:masterClrMapping/>
  </p:clrMapOvr>
  <p:transition spd="slow">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2860EEB7-8BEC-4601-9390-BA2B4F472B13}"/>
              </a:ext>
            </a:extLst>
          </p:cNvPr>
          <p:cNvSpPr/>
          <p:nvPr/>
        </p:nvSpPr>
        <p:spPr>
          <a:xfrm>
            <a:off x="1291260" y="928516"/>
            <a:ext cx="1043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3</a:t>
            </a:r>
          </a:p>
        </p:txBody>
      </p:sp>
      <p:sp>
        <p:nvSpPr>
          <p:cNvPr id="4" name="Rectángulo 3">
            <a:extLst>
              <a:ext uri="{FF2B5EF4-FFF2-40B4-BE49-F238E27FC236}">
                <a16:creationId xmlns:a16="http://schemas.microsoft.com/office/drawing/2014/main" id="{9AF2CD4E-26A5-4939-B9DA-1CD5CDB82A87}"/>
              </a:ext>
            </a:extLst>
          </p:cNvPr>
          <p:cNvSpPr/>
          <p:nvPr/>
        </p:nvSpPr>
        <p:spPr>
          <a:xfrm>
            <a:off x="1967948" y="2367171"/>
            <a:ext cx="8256104" cy="2123658"/>
          </a:xfrm>
          <a:prstGeom prst="rect">
            <a:avLst/>
          </a:prstGeom>
        </p:spPr>
        <p:txBody>
          <a:bodyPr wrap="square">
            <a:spAutoFit/>
          </a:bodyPr>
          <a:lstStyle/>
          <a:p>
            <a:pPr algn="ctr"/>
            <a:r>
              <a:rPr lang="en-US" sz="4400" i="1" dirty="0">
                <a:solidFill>
                  <a:schemeClr val="accent1">
                    <a:lumMod val="50000"/>
                  </a:schemeClr>
                </a:solidFill>
                <a:latin typeface="Bahnschrift SemiBold" panose="020B0502040204020203" pitchFamily="34" charset="0"/>
              </a:rPr>
              <a:t>“Jacob comforts and counsels the pure in heart and urges others to repent”</a:t>
            </a:r>
          </a:p>
        </p:txBody>
      </p:sp>
    </p:spTree>
    <p:extLst>
      <p:ext uri="{BB962C8B-B14F-4D97-AF65-F5344CB8AC3E}">
        <p14:creationId xmlns:p14="http://schemas.microsoft.com/office/powerpoint/2010/main" val="4114397235"/>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AD1FDFF-58C4-460D-B235-EF00EB173828}"/>
              </a:ext>
            </a:extLst>
          </p:cNvPr>
          <p:cNvSpPr/>
          <p:nvPr/>
        </p:nvSpPr>
        <p:spPr>
          <a:xfrm>
            <a:off x="1046921" y="1113182"/>
            <a:ext cx="9700592" cy="646331"/>
          </a:xfrm>
          <a:prstGeom prst="rect">
            <a:avLst/>
          </a:prstGeom>
        </p:spPr>
        <p:txBody>
          <a:bodyPr wrap="square">
            <a:spAutoFit/>
          </a:bodyPr>
          <a:lstStyle/>
          <a:p>
            <a:pPr algn="just"/>
            <a:r>
              <a:rPr lang="en-US" b="1" i="1" dirty="0">
                <a:solidFill>
                  <a:schemeClr val="accent1">
                    <a:lumMod val="50000"/>
                  </a:schemeClr>
                </a:solidFill>
                <a:latin typeface="Arial" panose="020B0604020202020204" pitchFamily="34" charset="0"/>
                <a:cs typeface="Arial" panose="020B0604020202020204" pitchFamily="34" charset="0"/>
              </a:rPr>
              <a:t>A young woman is striving to live righteously but suffers because her father is addicted to alcohol.</a:t>
            </a:r>
          </a:p>
        </p:txBody>
      </p:sp>
      <p:sp>
        <p:nvSpPr>
          <p:cNvPr id="4" name="Rectángulo 3">
            <a:extLst>
              <a:ext uri="{FF2B5EF4-FFF2-40B4-BE49-F238E27FC236}">
                <a16:creationId xmlns:a16="http://schemas.microsoft.com/office/drawing/2014/main" id="{5EA563C2-D79A-4FCD-80A9-D4113A1E13C5}"/>
              </a:ext>
            </a:extLst>
          </p:cNvPr>
          <p:cNvSpPr/>
          <p:nvPr/>
        </p:nvSpPr>
        <p:spPr>
          <a:xfrm>
            <a:off x="1046921" y="1788895"/>
            <a:ext cx="9700591" cy="646331"/>
          </a:xfrm>
          <a:prstGeom prst="rect">
            <a:avLst/>
          </a:prstGeom>
        </p:spPr>
        <p:txBody>
          <a:bodyPr wrap="square">
            <a:spAutoFit/>
          </a:bodyPr>
          <a:lstStyle/>
          <a:p>
            <a:pPr algn="just"/>
            <a:r>
              <a:rPr lang="en-US" b="1" i="1" dirty="0">
                <a:solidFill>
                  <a:schemeClr val="accent1">
                    <a:lumMod val="50000"/>
                  </a:schemeClr>
                </a:solidFill>
                <a:latin typeface="Arial" panose="020B0604020202020204" pitchFamily="34" charset="0"/>
                <a:cs typeface="Arial" panose="020B0604020202020204" pitchFamily="34" charset="0"/>
              </a:rPr>
              <a:t>A young man does his best to live the gospel but experiences trials because of his parents’ divorce</a:t>
            </a:r>
          </a:p>
        </p:txBody>
      </p:sp>
      <p:sp>
        <p:nvSpPr>
          <p:cNvPr id="5" name="Rectángulo 4">
            <a:extLst>
              <a:ext uri="{FF2B5EF4-FFF2-40B4-BE49-F238E27FC236}">
                <a16:creationId xmlns:a16="http://schemas.microsoft.com/office/drawing/2014/main" id="{7EF8CEE1-0AD2-4D59-986F-7AFE67C33D2C}"/>
              </a:ext>
            </a:extLst>
          </p:cNvPr>
          <p:cNvSpPr/>
          <p:nvPr/>
        </p:nvSpPr>
        <p:spPr>
          <a:xfrm>
            <a:off x="1046920" y="2464608"/>
            <a:ext cx="9700591" cy="646331"/>
          </a:xfrm>
          <a:prstGeom prst="rect">
            <a:avLst/>
          </a:prstGeom>
        </p:spPr>
        <p:txBody>
          <a:bodyPr wrap="square">
            <a:spAutoFit/>
          </a:bodyPr>
          <a:lstStyle/>
          <a:p>
            <a:pPr algn="just"/>
            <a:r>
              <a:rPr lang="en-US" b="1" i="1" dirty="0">
                <a:solidFill>
                  <a:schemeClr val="accent1">
                    <a:lumMod val="50000"/>
                  </a:schemeClr>
                </a:solidFill>
                <a:latin typeface="Arial" panose="020B0604020202020204" pitchFamily="34" charset="0"/>
                <a:cs typeface="Arial" panose="020B0604020202020204" pitchFamily="34" charset="0"/>
              </a:rPr>
              <a:t>A young woman diligently tries to love her family but struggles at home because of her sister’s selfishness and inconsiderate actions.</a:t>
            </a:r>
          </a:p>
        </p:txBody>
      </p:sp>
    </p:spTree>
    <p:extLst>
      <p:ext uri="{BB962C8B-B14F-4D97-AF65-F5344CB8AC3E}">
        <p14:creationId xmlns:p14="http://schemas.microsoft.com/office/powerpoint/2010/main" val="28234960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1000"/>
                                        <p:tgtEl>
                                          <p:spTgt spid="5"/>
                                        </p:tgtEl>
                                      </p:cBhvr>
                                    </p:animEffect>
                                  </p:childTnLst>
                                </p:cTn>
                              </p:par>
                              <p:par>
                                <p:cTn id="8" presetID="18" presetClass="entr" presetSubtype="9"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Left)">
                                      <p:cBhvr>
                                        <p:cTn id="10" dur="10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strips(downLeft)">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0F9163FB-ADF3-4BA7-AA98-624B33D2CA35}"/>
              </a:ext>
            </a:extLst>
          </p:cNvPr>
          <p:cNvSpPr/>
          <p:nvPr/>
        </p:nvSpPr>
        <p:spPr>
          <a:xfrm>
            <a:off x="662148" y="902011"/>
            <a:ext cx="1430584" cy="6734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9090B3BB-E473-497E-8FDF-BF2A4C6509F8}"/>
              </a:ext>
            </a:extLst>
          </p:cNvPr>
          <p:cNvSpPr/>
          <p:nvPr/>
        </p:nvSpPr>
        <p:spPr>
          <a:xfrm>
            <a:off x="662149" y="1245286"/>
            <a:ext cx="10363660" cy="2062103"/>
          </a:xfrm>
          <a:prstGeom prst="roundRect">
            <a:avLst>
              <a:gd name="adj" fmla="val 93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5EF40A21-46A2-4FF8-BAC9-03D0B804C2CF}"/>
              </a:ext>
            </a:extLst>
          </p:cNvPr>
          <p:cNvSpPr/>
          <p:nvPr/>
        </p:nvSpPr>
        <p:spPr>
          <a:xfrm>
            <a:off x="638488" y="902011"/>
            <a:ext cx="145424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3:1-3</a:t>
            </a:r>
          </a:p>
        </p:txBody>
      </p:sp>
      <p:sp>
        <p:nvSpPr>
          <p:cNvPr id="4" name="Rectángulo 3">
            <a:extLst>
              <a:ext uri="{FF2B5EF4-FFF2-40B4-BE49-F238E27FC236}">
                <a16:creationId xmlns:a16="http://schemas.microsoft.com/office/drawing/2014/main" id="{52E4C43F-1278-44BB-9806-090FD10AD483}"/>
              </a:ext>
            </a:extLst>
          </p:cNvPr>
          <p:cNvSpPr/>
          <p:nvPr/>
        </p:nvSpPr>
        <p:spPr>
          <a:xfrm>
            <a:off x="638487" y="1271343"/>
            <a:ext cx="10387322" cy="2062103"/>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But behold, I, Jacob, would speak unto you that are pure in heart. Look unto God with firmness of mind, and pray unto him with exceeding faith, and he will console you in your afflictions, and he will plead your cause, and send down justice upon those who seek your destruction.</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O all ye that are pure in heart, lift up your heads and receive the pleasing word of God, and feast upon his love; for ye may, if your minds are firm, forever.</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But, wo, wo, unto you that are not pure in heart, that are filthy this day before God; for except ye repent the land is cursed for your sakes; and the Lamanites, which are not filthy like unto you, nevertheless they are cursed with a sore cursing, shall scourge you even unto destruction.</a:t>
            </a:r>
          </a:p>
        </p:txBody>
      </p:sp>
      <p:sp>
        <p:nvSpPr>
          <p:cNvPr id="5" name="Rectángulo 4">
            <a:extLst>
              <a:ext uri="{FF2B5EF4-FFF2-40B4-BE49-F238E27FC236}">
                <a16:creationId xmlns:a16="http://schemas.microsoft.com/office/drawing/2014/main" id="{1483733F-3011-45C3-A24B-EE7262AB3881}"/>
              </a:ext>
            </a:extLst>
          </p:cNvPr>
          <p:cNvSpPr/>
          <p:nvPr/>
        </p:nvSpPr>
        <p:spPr>
          <a:xfrm>
            <a:off x="638484" y="3518112"/>
            <a:ext cx="683573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four things did Jacob exhort the pure in heart to do?</a:t>
            </a:r>
          </a:p>
        </p:txBody>
      </p:sp>
      <p:sp>
        <p:nvSpPr>
          <p:cNvPr id="6" name="Rectángulo 5">
            <a:extLst>
              <a:ext uri="{FF2B5EF4-FFF2-40B4-BE49-F238E27FC236}">
                <a16:creationId xmlns:a16="http://schemas.microsoft.com/office/drawing/2014/main" id="{351188B0-87DC-4AC2-B68C-BB5BCADD1048}"/>
              </a:ext>
            </a:extLst>
          </p:cNvPr>
          <p:cNvSpPr/>
          <p:nvPr/>
        </p:nvSpPr>
        <p:spPr>
          <a:xfrm>
            <a:off x="638484" y="3971012"/>
            <a:ext cx="66369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we can do to receive the word of God?</a:t>
            </a:r>
          </a:p>
        </p:txBody>
      </p:sp>
      <p:sp>
        <p:nvSpPr>
          <p:cNvPr id="7" name="Rectángulo 6">
            <a:extLst>
              <a:ext uri="{FF2B5EF4-FFF2-40B4-BE49-F238E27FC236}">
                <a16:creationId xmlns:a16="http://schemas.microsoft.com/office/drawing/2014/main" id="{027FD1B1-064A-40DC-BF7A-4817CB3C1914}"/>
              </a:ext>
            </a:extLst>
          </p:cNvPr>
          <p:cNvSpPr/>
          <p:nvPr/>
        </p:nvSpPr>
        <p:spPr>
          <a:xfrm>
            <a:off x="2966839" y="4456829"/>
            <a:ext cx="5455340" cy="369332"/>
          </a:xfrm>
          <a:prstGeom prst="rect">
            <a:avLst/>
          </a:prstGeom>
        </p:spPr>
        <p:txBody>
          <a:bodyPr wrap="none">
            <a:spAutoFit/>
          </a:bodyPr>
          <a:lstStyle/>
          <a:p>
            <a:r>
              <a:rPr lang="en-US"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will console the pure in heart in their afflictions.</a:t>
            </a:r>
          </a:p>
        </p:txBody>
      </p:sp>
      <p:sp>
        <p:nvSpPr>
          <p:cNvPr id="8" name="Rectángulo 7">
            <a:extLst>
              <a:ext uri="{FF2B5EF4-FFF2-40B4-BE49-F238E27FC236}">
                <a16:creationId xmlns:a16="http://schemas.microsoft.com/office/drawing/2014/main" id="{22C55660-1C80-4CE7-AAB8-8F023048287B}"/>
              </a:ext>
            </a:extLst>
          </p:cNvPr>
          <p:cNvSpPr/>
          <p:nvPr/>
        </p:nvSpPr>
        <p:spPr>
          <a:xfrm>
            <a:off x="638485" y="4913230"/>
            <a:ext cx="38379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has the Lord consoled you?</a:t>
            </a:r>
          </a:p>
        </p:txBody>
      </p:sp>
      <p:sp>
        <p:nvSpPr>
          <p:cNvPr id="9" name="Rectángulo 8">
            <a:extLst>
              <a:ext uri="{FF2B5EF4-FFF2-40B4-BE49-F238E27FC236}">
                <a16:creationId xmlns:a16="http://schemas.microsoft.com/office/drawing/2014/main" id="{3305FA7C-C696-4B99-810E-AE408A9B3206}"/>
              </a:ext>
            </a:extLst>
          </p:cNvPr>
          <p:cNvSpPr/>
          <p:nvPr/>
        </p:nvSpPr>
        <p:spPr>
          <a:xfrm>
            <a:off x="638484" y="5309658"/>
            <a:ext cx="69682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praying with faith helped you during a time of trial?</a:t>
            </a:r>
          </a:p>
        </p:txBody>
      </p:sp>
      <p:sp>
        <p:nvSpPr>
          <p:cNvPr id="10" name="Rectángulo 9">
            <a:extLst>
              <a:ext uri="{FF2B5EF4-FFF2-40B4-BE49-F238E27FC236}">
                <a16:creationId xmlns:a16="http://schemas.microsoft.com/office/drawing/2014/main" id="{8FC825A4-4EA4-4CE3-8CA9-E2DEBACC250B}"/>
              </a:ext>
            </a:extLst>
          </p:cNvPr>
          <p:cNvSpPr/>
          <p:nvPr/>
        </p:nvSpPr>
        <p:spPr>
          <a:xfrm>
            <a:off x="638484" y="5745045"/>
            <a:ext cx="55386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has God’s word helped you feel His love?</a:t>
            </a:r>
          </a:p>
        </p:txBody>
      </p:sp>
    </p:spTree>
    <p:extLst>
      <p:ext uri="{BB962C8B-B14F-4D97-AF65-F5344CB8AC3E}">
        <p14:creationId xmlns:p14="http://schemas.microsoft.com/office/powerpoint/2010/main" val="2409029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800" decel="100000"/>
                                        <p:tgtEl>
                                          <p:spTgt spid="9"/>
                                        </p:tgtEl>
                                      </p:cBhvr>
                                    </p:animEffect>
                                    <p:anim calcmode="lin" valueType="num">
                                      <p:cBhvr>
                                        <p:cTn id="33" dur="800" decel="100000" fill="hold"/>
                                        <p:tgtEl>
                                          <p:spTgt spid="9"/>
                                        </p:tgtEl>
                                        <p:attrNameLst>
                                          <p:attrName>style.rotation</p:attrName>
                                        </p:attrNameLst>
                                      </p:cBhvr>
                                      <p:tavLst>
                                        <p:tav tm="0">
                                          <p:val>
                                            <p:fltVal val="-90"/>
                                          </p:val>
                                        </p:tav>
                                        <p:tav tm="100000">
                                          <p:val>
                                            <p:fltVal val="0"/>
                                          </p:val>
                                        </p:tav>
                                      </p:tavLst>
                                    </p:anim>
                                    <p:anim calcmode="lin" valueType="num">
                                      <p:cBhvr>
                                        <p:cTn id="34" dur="800" decel="100000" fill="hold"/>
                                        <p:tgtEl>
                                          <p:spTgt spid="9"/>
                                        </p:tgtEl>
                                        <p:attrNameLst>
                                          <p:attrName>ppt_x</p:attrName>
                                        </p:attrNameLst>
                                      </p:cBhvr>
                                      <p:tavLst>
                                        <p:tav tm="0">
                                          <p:val>
                                            <p:strVal val="#ppt_x+0.4"/>
                                          </p:val>
                                        </p:tav>
                                        <p:tav tm="100000">
                                          <p:val>
                                            <p:strVal val="#ppt_x-0.05"/>
                                          </p:val>
                                        </p:tav>
                                      </p:tavLst>
                                    </p:anim>
                                    <p:anim calcmode="lin" valueType="num">
                                      <p:cBhvr>
                                        <p:cTn id="35" dur="800" decel="100000" fill="hold"/>
                                        <p:tgtEl>
                                          <p:spTgt spid="9"/>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80">
                                          <p:stCondLst>
                                            <p:cond delay="0"/>
                                          </p:stCondLst>
                                        </p:cTn>
                                        <p:tgtEl>
                                          <p:spTgt spid="10"/>
                                        </p:tgtEl>
                                      </p:cBhvr>
                                    </p:animEffect>
                                    <p:anim calcmode="lin" valueType="num">
                                      <p:cBhvr>
                                        <p:cTn id="4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
                                        </p:tgtEl>
                                      </p:cBhvr>
                                      <p:to x="100000" y="60000"/>
                                    </p:animScale>
                                    <p:animScale>
                                      <p:cBhvr>
                                        <p:cTn id="49" dur="166" decel="50000">
                                          <p:stCondLst>
                                            <p:cond delay="676"/>
                                          </p:stCondLst>
                                        </p:cTn>
                                        <p:tgtEl>
                                          <p:spTgt spid="10"/>
                                        </p:tgtEl>
                                      </p:cBhvr>
                                      <p:to x="100000" y="100000"/>
                                    </p:animScale>
                                    <p:animScale>
                                      <p:cBhvr>
                                        <p:cTn id="50" dur="26">
                                          <p:stCondLst>
                                            <p:cond delay="1312"/>
                                          </p:stCondLst>
                                        </p:cTn>
                                        <p:tgtEl>
                                          <p:spTgt spid="10"/>
                                        </p:tgtEl>
                                      </p:cBhvr>
                                      <p:to x="100000" y="80000"/>
                                    </p:animScale>
                                    <p:animScale>
                                      <p:cBhvr>
                                        <p:cTn id="51" dur="166" decel="50000">
                                          <p:stCondLst>
                                            <p:cond delay="1338"/>
                                          </p:stCondLst>
                                        </p:cTn>
                                        <p:tgtEl>
                                          <p:spTgt spid="10"/>
                                        </p:tgtEl>
                                      </p:cBhvr>
                                      <p:to x="100000" y="100000"/>
                                    </p:animScale>
                                    <p:animScale>
                                      <p:cBhvr>
                                        <p:cTn id="52" dur="26">
                                          <p:stCondLst>
                                            <p:cond delay="1642"/>
                                          </p:stCondLst>
                                        </p:cTn>
                                        <p:tgtEl>
                                          <p:spTgt spid="10"/>
                                        </p:tgtEl>
                                      </p:cBhvr>
                                      <p:to x="100000" y="90000"/>
                                    </p:animScale>
                                    <p:animScale>
                                      <p:cBhvr>
                                        <p:cTn id="53" dur="166" decel="50000">
                                          <p:stCondLst>
                                            <p:cond delay="1668"/>
                                          </p:stCondLst>
                                        </p:cTn>
                                        <p:tgtEl>
                                          <p:spTgt spid="10"/>
                                        </p:tgtEl>
                                      </p:cBhvr>
                                      <p:to x="100000" y="100000"/>
                                    </p:animScale>
                                    <p:animScale>
                                      <p:cBhvr>
                                        <p:cTn id="54" dur="26">
                                          <p:stCondLst>
                                            <p:cond delay="1808"/>
                                          </p:stCondLst>
                                        </p:cTn>
                                        <p:tgtEl>
                                          <p:spTgt spid="10"/>
                                        </p:tgtEl>
                                      </p:cBhvr>
                                      <p:to x="100000" y="95000"/>
                                    </p:animScale>
                                    <p:animScale>
                                      <p:cBhvr>
                                        <p:cTn id="5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8C06AB-6C70-4C02-9D47-B4114E84E50C}"/>
              </a:ext>
            </a:extLst>
          </p:cNvPr>
          <p:cNvSpPr/>
          <p:nvPr/>
        </p:nvSpPr>
        <p:spPr>
          <a:xfrm>
            <a:off x="1258957" y="1508519"/>
            <a:ext cx="6096000" cy="369332"/>
          </a:xfrm>
          <a:prstGeom prst="rect">
            <a:avLst/>
          </a:prstGeom>
        </p:spPr>
        <p:txBody>
          <a:bodyPr>
            <a:spAutoFit/>
          </a:bodyPr>
          <a:lstStyle/>
          <a:p>
            <a:pPr algn="just"/>
            <a:r>
              <a:rPr lang="en-US" b="1" dirty="0">
                <a:solidFill>
                  <a:schemeClr val="bg1"/>
                </a:solidFill>
                <a:latin typeface="Arial" panose="020B0604020202020204" pitchFamily="34" charset="0"/>
                <a:cs typeface="Arial" panose="020B0604020202020204" pitchFamily="34" charset="0"/>
              </a:rPr>
              <a:t>What would happen if Jacob’s people did not repent?</a:t>
            </a:r>
          </a:p>
        </p:txBody>
      </p:sp>
      <p:sp>
        <p:nvSpPr>
          <p:cNvPr id="7" name="Rectángulo 6">
            <a:extLst>
              <a:ext uri="{FF2B5EF4-FFF2-40B4-BE49-F238E27FC236}">
                <a16:creationId xmlns:a16="http://schemas.microsoft.com/office/drawing/2014/main" id="{ED4F4861-FB8F-4911-B45A-D5E19E30D2D2}"/>
              </a:ext>
            </a:extLst>
          </p:cNvPr>
          <p:cNvSpPr/>
          <p:nvPr/>
        </p:nvSpPr>
        <p:spPr>
          <a:xfrm>
            <a:off x="1088597" y="1026527"/>
            <a:ext cx="1430584" cy="60803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AF003FC6-FE4B-4AB2-84F4-81C8C911C2FD}"/>
              </a:ext>
            </a:extLst>
          </p:cNvPr>
          <p:cNvSpPr/>
          <p:nvPr/>
        </p:nvSpPr>
        <p:spPr>
          <a:xfrm>
            <a:off x="1088598" y="1356472"/>
            <a:ext cx="9844444" cy="1418703"/>
          </a:xfrm>
          <a:prstGeom prst="roundRect">
            <a:avLst>
              <a:gd name="adj" fmla="val 93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8D347FB-D612-496E-80A0-75545A4D8C4E}"/>
              </a:ext>
            </a:extLst>
          </p:cNvPr>
          <p:cNvSpPr/>
          <p:nvPr/>
        </p:nvSpPr>
        <p:spPr>
          <a:xfrm>
            <a:off x="1088596" y="1026527"/>
            <a:ext cx="14542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Jacob 3:3-4</a:t>
            </a:r>
          </a:p>
        </p:txBody>
      </p:sp>
      <p:sp>
        <p:nvSpPr>
          <p:cNvPr id="5" name="Rectángulo 4">
            <a:extLst>
              <a:ext uri="{FF2B5EF4-FFF2-40B4-BE49-F238E27FC236}">
                <a16:creationId xmlns:a16="http://schemas.microsoft.com/office/drawing/2014/main" id="{D48C1911-6F7B-4961-A689-F391153547BF}"/>
              </a:ext>
            </a:extLst>
          </p:cNvPr>
          <p:cNvSpPr/>
          <p:nvPr/>
        </p:nvSpPr>
        <p:spPr>
          <a:xfrm>
            <a:off x="1088599" y="1297848"/>
            <a:ext cx="984444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But, wo, wo, unto you that are not pure in heart, that are filthy this day before God; for except ye repent the land is cursed for your sakes; and the Lamanites, which are not filthy like unto you, nevertheless they are cursed with a sore cursing, shall scourge you even unto destruction.</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 time speedily cometh, that except ye repent they shall possess the land of your inheritance, and the Lord God will lead away the righteous out from among you.</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46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4.79167E-6 7.40741E-7 L 0.03997 0.0669 C 0.04895 0.08102 0.05403 0.10208 0.05403 0.12407 C 0.05403 0.14907 0.04895 0.16898 0.03997 0.1831 L 4.79167E-6 0.25 " pathEditMode="relative" rAng="0" ptsTypes="AAAAA">
                                      <p:cBhvr>
                                        <p:cTn id="6" dur="2000" fill="hold"/>
                                        <p:tgtEl>
                                          <p:spTgt spid="4"/>
                                        </p:tgtEl>
                                        <p:attrNameLst>
                                          <p:attrName>ppt_x</p:attrName>
                                          <p:attrName>ppt_y</p:attrName>
                                        </p:attrNameLst>
                                      </p:cBhvr>
                                      <p:rCtr x="2695"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753EBA5-B374-4033-A084-2BD674D4DA1D}"/>
              </a:ext>
            </a:extLst>
          </p:cNvPr>
          <p:cNvSpPr/>
          <p:nvPr/>
        </p:nvSpPr>
        <p:spPr>
          <a:xfrm>
            <a:off x="768164" y="968271"/>
            <a:ext cx="1430584" cy="6734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7B87CA96-4A92-4A2A-90FE-76E4B37F99BF}"/>
              </a:ext>
            </a:extLst>
          </p:cNvPr>
          <p:cNvSpPr/>
          <p:nvPr/>
        </p:nvSpPr>
        <p:spPr>
          <a:xfrm>
            <a:off x="762894" y="1297847"/>
            <a:ext cx="10183399" cy="2554545"/>
          </a:xfrm>
          <a:prstGeom prst="roundRect">
            <a:avLst>
              <a:gd name="adj" fmla="val 93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DB163814-8234-4F35-B21C-6339725F90B8}"/>
              </a:ext>
            </a:extLst>
          </p:cNvPr>
          <p:cNvSpPr/>
          <p:nvPr/>
        </p:nvSpPr>
        <p:spPr>
          <a:xfrm>
            <a:off x="762896" y="928516"/>
            <a:ext cx="15183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3:5-7 </a:t>
            </a:r>
          </a:p>
        </p:txBody>
      </p:sp>
      <p:sp>
        <p:nvSpPr>
          <p:cNvPr id="4" name="Rectángulo 3">
            <a:extLst>
              <a:ext uri="{FF2B5EF4-FFF2-40B4-BE49-F238E27FC236}">
                <a16:creationId xmlns:a16="http://schemas.microsoft.com/office/drawing/2014/main" id="{314C7A1D-316B-4010-BDAD-1577FAF808D9}"/>
              </a:ext>
            </a:extLst>
          </p:cNvPr>
          <p:cNvSpPr/>
          <p:nvPr/>
        </p:nvSpPr>
        <p:spPr>
          <a:xfrm>
            <a:off x="762896" y="1297848"/>
            <a:ext cx="10183400"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Behold, the Lamanites your brethren, whom ye hate because of their filthiness and the cursing which hath come upon their skins, are more righteous than you; for they have not forgotten the commandment of the Lord, which was given unto our father—that they should have save it were one wife, and concubines they should have none, and there should not be whoredoms committed among them.</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now, this commandment they observe to keep; wherefore, because of this observance, in keeping this commandment, the Lord God will not destroy them, but will be merciful unto them; and one day they shall become a blessed people.</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Behold, their husbands love their wives, and their wives love their husbands; and their husbands and their wives love their children; and their unbelief and their hatred towards you is because of the iniquity of their fathers; wherefore, how much better are you than they, in the sight of your great Creator?</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87B79255-5887-42DA-8435-004506FFE3E0}"/>
              </a:ext>
            </a:extLst>
          </p:cNvPr>
          <p:cNvSpPr/>
          <p:nvPr/>
        </p:nvSpPr>
        <p:spPr>
          <a:xfrm>
            <a:off x="762895" y="4052448"/>
            <a:ext cx="86991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were the Lamanites more righteous than some of the Nephites?</a:t>
            </a:r>
          </a:p>
        </p:txBody>
      </p:sp>
      <p:sp>
        <p:nvSpPr>
          <p:cNvPr id="6" name="Rectángulo 5">
            <a:extLst>
              <a:ext uri="{FF2B5EF4-FFF2-40B4-BE49-F238E27FC236}">
                <a16:creationId xmlns:a16="http://schemas.microsoft.com/office/drawing/2014/main" id="{C8C644D8-3624-4BBC-A3DA-FFB4E342A71D}"/>
              </a:ext>
            </a:extLst>
          </p:cNvPr>
          <p:cNvSpPr/>
          <p:nvPr/>
        </p:nvSpPr>
        <p:spPr>
          <a:xfrm>
            <a:off x="762895" y="4421780"/>
            <a:ext cx="850037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do you learn from Jacob 3:7 about family relationships?</a:t>
            </a:r>
          </a:p>
        </p:txBody>
      </p:sp>
      <p:sp>
        <p:nvSpPr>
          <p:cNvPr id="7" name="Rectángulo 6">
            <a:extLst>
              <a:ext uri="{FF2B5EF4-FFF2-40B4-BE49-F238E27FC236}">
                <a16:creationId xmlns:a16="http://schemas.microsoft.com/office/drawing/2014/main" id="{8BE30626-DA65-4EAE-BF0F-61A65AF937CF}"/>
              </a:ext>
            </a:extLst>
          </p:cNvPr>
          <p:cNvSpPr/>
          <p:nvPr/>
        </p:nvSpPr>
        <p:spPr>
          <a:xfrm>
            <a:off x="2806593" y="4843321"/>
            <a:ext cx="6096000" cy="646331"/>
          </a:xfrm>
          <a:prstGeom prst="rect">
            <a:avLst/>
          </a:prstGeom>
        </p:spPr>
        <p:txBody>
          <a:bodyPr>
            <a:spAutoFit/>
          </a:bodyPr>
          <a:lstStyle/>
          <a:p>
            <a:pPr algn="ctr"/>
            <a:r>
              <a:rPr lang="en-US"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Husbands and wives are to love one another, and parents are to love their children.</a:t>
            </a:r>
          </a:p>
        </p:txBody>
      </p:sp>
      <p:sp>
        <p:nvSpPr>
          <p:cNvPr id="8" name="Rectángulo 7">
            <a:extLst>
              <a:ext uri="{FF2B5EF4-FFF2-40B4-BE49-F238E27FC236}">
                <a16:creationId xmlns:a16="http://schemas.microsoft.com/office/drawing/2014/main" id="{642986B0-1966-4E4B-A75D-210C522B3EEC}"/>
              </a:ext>
            </a:extLst>
          </p:cNvPr>
          <p:cNvSpPr/>
          <p:nvPr/>
        </p:nvSpPr>
        <p:spPr>
          <a:xfrm>
            <a:off x="762895" y="5467819"/>
            <a:ext cx="101834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consequences that can result when family members fail to love one another and do not fulfill their family responsibilities?</a:t>
            </a:r>
          </a:p>
        </p:txBody>
      </p:sp>
    </p:spTree>
    <p:extLst>
      <p:ext uri="{BB962C8B-B14F-4D97-AF65-F5344CB8AC3E}">
        <p14:creationId xmlns:p14="http://schemas.microsoft.com/office/powerpoint/2010/main" val="175252832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800" decel="100000"/>
                                        <p:tgtEl>
                                          <p:spTgt spid="7"/>
                                        </p:tgtEl>
                                      </p:cBhvr>
                                    </p:animEffect>
                                    <p:anim calcmode="lin" valueType="num">
                                      <p:cBhvr>
                                        <p:cTn id="19" dur="800" decel="100000" fill="hold"/>
                                        <p:tgtEl>
                                          <p:spTgt spid="7"/>
                                        </p:tgtEl>
                                        <p:attrNameLst>
                                          <p:attrName>style.rotation</p:attrName>
                                        </p:attrNameLst>
                                      </p:cBhvr>
                                      <p:tavLst>
                                        <p:tav tm="0">
                                          <p:val>
                                            <p:fltVal val="-90"/>
                                          </p:val>
                                        </p:tav>
                                        <p:tav tm="100000">
                                          <p:val>
                                            <p:fltVal val="0"/>
                                          </p:val>
                                        </p:tav>
                                      </p:tavLst>
                                    </p:anim>
                                    <p:anim calcmode="lin" valueType="num">
                                      <p:cBhvr>
                                        <p:cTn id="20" dur="800" decel="100000" fill="hold"/>
                                        <p:tgtEl>
                                          <p:spTgt spid="7"/>
                                        </p:tgtEl>
                                        <p:attrNameLst>
                                          <p:attrName>ppt_x</p:attrName>
                                        </p:attrNameLst>
                                      </p:cBhvr>
                                      <p:tavLst>
                                        <p:tav tm="0">
                                          <p:val>
                                            <p:strVal val="#ppt_x+0.4"/>
                                          </p:val>
                                        </p:tav>
                                        <p:tav tm="100000">
                                          <p:val>
                                            <p:strVal val="#ppt_x-0.05"/>
                                          </p:val>
                                        </p:tav>
                                      </p:tavLst>
                                    </p:anim>
                                    <p:anim calcmode="lin" valueType="num">
                                      <p:cBhvr>
                                        <p:cTn id="21" dur="800" decel="100000" fill="hold"/>
                                        <p:tgtEl>
                                          <p:spTgt spid="7"/>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B96EFDC-4688-4CCD-B9B6-0CCDA5EC84DE}"/>
              </a:ext>
            </a:extLst>
          </p:cNvPr>
          <p:cNvSpPr/>
          <p:nvPr/>
        </p:nvSpPr>
        <p:spPr>
          <a:xfrm>
            <a:off x="1046921" y="928517"/>
            <a:ext cx="1697964" cy="73866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FBEA8D3C-6FF4-4C6B-B888-8FC81390AD87}"/>
              </a:ext>
            </a:extLst>
          </p:cNvPr>
          <p:cNvSpPr/>
          <p:nvPr/>
        </p:nvSpPr>
        <p:spPr>
          <a:xfrm>
            <a:off x="1046921" y="1301071"/>
            <a:ext cx="10098158" cy="1661992"/>
          </a:xfrm>
          <a:prstGeom prst="roundRect">
            <a:avLst>
              <a:gd name="adj" fmla="val 932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02A30C97-6B4D-49DD-A232-0CEE5BED4193}"/>
              </a:ext>
            </a:extLst>
          </p:cNvPr>
          <p:cNvSpPr/>
          <p:nvPr/>
        </p:nvSpPr>
        <p:spPr>
          <a:xfrm>
            <a:off x="1046921" y="928516"/>
            <a:ext cx="1697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3:11-12</a:t>
            </a:r>
          </a:p>
        </p:txBody>
      </p:sp>
      <p:sp>
        <p:nvSpPr>
          <p:cNvPr id="4" name="Rectángulo 3">
            <a:extLst>
              <a:ext uri="{FF2B5EF4-FFF2-40B4-BE49-F238E27FC236}">
                <a16:creationId xmlns:a16="http://schemas.microsoft.com/office/drawing/2014/main" id="{FD0F7800-0632-4C18-8DEF-8929645FB094}"/>
              </a:ext>
            </a:extLst>
          </p:cNvPr>
          <p:cNvSpPr/>
          <p:nvPr/>
        </p:nvSpPr>
        <p:spPr>
          <a:xfrm>
            <a:off x="1046921" y="1297848"/>
            <a:ext cx="10005392"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O my brethren, hearken unto my words; arouse the faculties of your souls; shake yourselves that ye may awake from the slumber of death; and loose yourselves from the pains of hell that ye may not become angels to the devil, to be cast into that lake of fire and brimstone which is the second death.</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now I, Jacob, spake many more things unto the people of Nephi, warning them against fornication and lasciviousness, and every kind of sin, telling them the awful consequences of them.</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34428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rPr>
              <a:t>LESSON 45</a:t>
            </a:r>
          </a:p>
          <a:p>
            <a:pPr algn="just"/>
            <a:endParaRPr lang="en-US" sz="2800" b="1" dirty="0">
              <a:solidFill>
                <a:schemeClr val="accent6">
                  <a:lumMod val="50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E28C9276-40EE-470B-8FB5-A3F583874EF2}"/>
              </a:ext>
            </a:extLst>
          </p:cNvPr>
          <p:cNvSpPr/>
          <p:nvPr/>
        </p:nvSpPr>
        <p:spPr>
          <a:xfrm>
            <a:off x="1046921" y="743850"/>
            <a:ext cx="10438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Jacob 4</a:t>
            </a:r>
          </a:p>
        </p:txBody>
      </p:sp>
      <p:sp>
        <p:nvSpPr>
          <p:cNvPr id="4" name="Rectángulo 3">
            <a:extLst>
              <a:ext uri="{FF2B5EF4-FFF2-40B4-BE49-F238E27FC236}">
                <a16:creationId xmlns:a16="http://schemas.microsoft.com/office/drawing/2014/main" id="{E77BEA68-85EA-4110-AB41-265B36E65D03}"/>
              </a:ext>
            </a:extLst>
          </p:cNvPr>
          <p:cNvSpPr/>
          <p:nvPr/>
        </p:nvSpPr>
        <p:spPr>
          <a:xfrm>
            <a:off x="2239617" y="2890391"/>
            <a:ext cx="7712765" cy="1077218"/>
          </a:xfrm>
          <a:prstGeom prst="rect">
            <a:avLst/>
          </a:prstGeom>
        </p:spPr>
        <p:txBody>
          <a:bodyPr wrap="square">
            <a:spAutoFit/>
          </a:bodyPr>
          <a:lstStyle/>
          <a:p>
            <a:pPr algn="ctr"/>
            <a:r>
              <a:rPr lang="en-US" sz="3200" i="1" dirty="0">
                <a:solidFill>
                  <a:schemeClr val="accent1">
                    <a:lumMod val="75000"/>
                  </a:schemeClr>
                </a:solidFill>
                <a:effectLst>
                  <a:outerShdw blurRad="38100" dist="38100" dir="2700000" algn="tl">
                    <a:srgbClr val="000000">
                      <a:alpha val="43137"/>
                    </a:srgbClr>
                  </a:outerShdw>
                </a:effectLst>
                <a:latin typeface="Bahnschrift SemiBold SemiConden" panose="020B0502040204020203" pitchFamily="34" charset="0"/>
              </a:rPr>
              <a:t>“Jacob testifies that through the Atonement of Jesus Christ, we can be reconciled with God”</a:t>
            </a:r>
          </a:p>
        </p:txBody>
      </p:sp>
    </p:spTree>
    <p:extLst>
      <p:ext uri="{BB962C8B-B14F-4D97-AF65-F5344CB8AC3E}">
        <p14:creationId xmlns:p14="http://schemas.microsoft.com/office/powerpoint/2010/main" val="75819713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1191</Words>
  <Application>Microsoft Office PowerPoint</Application>
  <PresentationFormat>Panorámica</PresentationFormat>
  <Paragraphs>62</Paragraphs>
  <Slides>13</Slides>
  <Notes>0</Notes>
  <HiddenSlides>0</HiddenSlides>
  <MMClips>2</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FangSong</vt:lpstr>
      <vt:lpstr>Algerian</vt:lpstr>
      <vt:lpstr>Arial</vt:lpstr>
      <vt:lpstr>Arial Black</vt:lpstr>
      <vt:lpstr>Bahnschrift SemiBold</vt:lpstr>
      <vt:lpstr>Bahnschrift SemiBold SemiConden</vt:lpstr>
      <vt:lpstr>Calibri</vt:lpstr>
      <vt:lpstr>Century Gothic</vt:lpstr>
      <vt:lpstr>Courier New</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6372</cp:revision>
  <dcterms:created xsi:type="dcterms:W3CDTF">2018-08-29T04:26:39Z</dcterms:created>
  <dcterms:modified xsi:type="dcterms:W3CDTF">2020-02-18T21:15:47Z</dcterms:modified>
</cp:coreProperties>
</file>