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5952" r:id="rId1"/>
  </p:sldMasterIdLst>
  <p:notesMasterIdLst>
    <p:notesMasterId r:id="rId12"/>
  </p:notesMasterIdLst>
  <p:sldIdLst>
    <p:sldId id="296" r:id="rId2"/>
    <p:sldId id="560" r:id="rId3"/>
    <p:sldId id="561" r:id="rId4"/>
    <p:sldId id="562" r:id="rId5"/>
    <p:sldId id="563" r:id="rId6"/>
    <p:sldId id="564" r:id="rId7"/>
    <p:sldId id="565" r:id="rId8"/>
    <p:sldId id="566" r:id="rId9"/>
    <p:sldId id="567" r:id="rId10"/>
    <p:sldId id="568"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nald Esquerra" initials="RE" lastIdx="2" clrIdx="0">
    <p:extLst>
      <p:ext uri="{19B8F6BF-5375-455C-9EA6-DF929625EA0E}">
        <p15:presenceInfo xmlns:p15="http://schemas.microsoft.com/office/powerpoint/2012/main" userId="cdeda1aeaf90b9f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6600"/>
    <a:srgbClr val="FFCCFF"/>
    <a:srgbClr val="CC0000"/>
    <a:srgbClr val="D6E513"/>
    <a:srgbClr val="E97159"/>
    <a:srgbClr val="4D6F0F"/>
    <a:srgbClr val="6372DF"/>
    <a:srgbClr val="FF3300"/>
    <a:srgbClr val="B9DF63"/>
    <a:srgbClr val="59C7E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06799F8-075E-4A3A-A7F6-7FBC6576F1A4}" styleName="Estilo temático 2 - Énfasis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BDBED569-4797-4DF1-A0F4-6AAB3CD982D8}" styleName="Estilo claro 3 - Acento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E8B1032C-EA38-4F05-BA0D-38AFFFC7BED3}" styleName="Estilo claro 3 - Acento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68D230F3-CF80-4859-8CE7-A43EE81993B5}" styleName="Estilo claro 1 - Acento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5FD0F851-EC5A-4D38-B0AD-8093EC10F338}" styleName="Estilo claro 1 - Acento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9C7853C-536D-4A76-A0AE-DD22124D55A5}" styleName="Estilo temático 1 - Énfasis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132" autoAdjust="0"/>
    <p:restoredTop sz="94660"/>
  </p:normalViewPr>
  <p:slideViewPr>
    <p:cSldViewPr snapToGrid="0">
      <p:cViewPr varScale="1">
        <p:scale>
          <a:sx n="72" d="100"/>
          <a:sy n="72" d="100"/>
        </p:scale>
        <p:origin x="570" y="78"/>
      </p:cViewPr>
      <p:guideLst/>
    </p:cSldViewPr>
  </p:slideViewPr>
  <p:notesTextViewPr>
    <p:cViewPr>
      <p:scale>
        <a:sx n="1" d="1"/>
        <a:sy n="1" d="1"/>
      </p:scale>
      <p:origin x="0" y="0"/>
    </p:cViewPr>
  </p:notesTextViewPr>
  <p:notesViewPr>
    <p:cSldViewPr snapToGrid="0">
      <p:cViewPr varScale="1">
        <p:scale>
          <a:sx n="55" d="100"/>
          <a:sy n="55" d="100"/>
        </p:scale>
        <p:origin x="2880"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18E6F4-4A24-4637-903E-B0B1742766B0}" type="datetimeFigureOut">
              <a:rPr lang="en-US" smtClean="0"/>
              <a:t>2/6/2020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2F80BE-C61D-4FF6-A9D6-85F634C9F475}" type="slidenum">
              <a:rPr lang="en-US" smtClean="0"/>
              <a:t>‹Nº›</a:t>
            </a:fld>
            <a:endParaRPr lang="en-US" dirty="0"/>
          </a:p>
        </p:txBody>
      </p:sp>
    </p:spTree>
    <p:extLst>
      <p:ext uri="{BB962C8B-B14F-4D97-AF65-F5344CB8AC3E}">
        <p14:creationId xmlns:p14="http://schemas.microsoft.com/office/powerpoint/2010/main" val="37851771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13068962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75640873-EF0B-4AC7-AF11-57FEBA4985EA}" type="datetimeFigureOut">
              <a:rPr lang="en-US" smtClean="0"/>
              <a:t>2/6/2020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8534520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s-ES"/>
              <a:t>Haga clic para modificar el estilo de título del patrón</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75640873-EF0B-4AC7-AF11-57FEBA4985EA}" type="datetimeFigureOut">
              <a:rPr lang="en-US" smtClean="0"/>
              <a:t>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35573465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s-ES"/>
              <a:t>Haga clic para modificar el estilo de título del patrón</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s-ES"/>
              <a:t>Haga clic para modificar los estilos de texto del patrón</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75640873-EF0B-4AC7-AF11-57FEBA4985EA}" type="datetimeFigureOut">
              <a:rPr lang="en-US" smtClean="0"/>
              <a:t>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3361970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75640873-EF0B-4AC7-AF11-57FEBA4985EA}" type="datetimeFigureOut">
              <a:rPr lang="en-US" smtClean="0"/>
              <a:t>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9517337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Columna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75640873-EF0B-4AC7-AF11-57FEBA4985EA}" type="datetimeFigureOut">
              <a:rPr lang="en-US" smtClean="0"/>
              <a:t>2/6/2020</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5657491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Columna de imagen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75640873-EF0B-4AC7-AF11-57FEBA4985EA}" type="datetimeFigureOut">
              <a:rPr lang="en-US" smtClean="0"/>
              <a:t>2/6/2020</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2670871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nchorCtr="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2264895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41476893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3"/>
          <p:cNvSpPr>
            <a:spLocks noGrp="1"/>
          </p:cNvSpPr>
          <p:nvPr>
            <p:ph type="dt" sz="half" idx="10"/>
          </p:nvPr>
        </p:nvSpPr>
        <p:spPr/>
        <p:txBody>
          <a:bodyPr/>
          <a:lstStyle/>
          <a:p>
            <a:fld id="{75640873-EF0B-4AC7-AF11-57FEBA4985EA}" type="datetimeFigureOut">
              <a:rPr lang="en-US" smtClean="0"/>
              <a:t>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7250195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75640873-EF0B-4AC7-AF11-57FEBA4985EA}" type="datetimeFigureOut">
              <a:rPr lang="en-US" smtClean="0"/>
              <a:t>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21742191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75640873-EF0B-4AC7-AF11-57FEBA4985EA}" type="datetimeFigureOut">
              <a:rPr lang="en-US" smtClean="0"/>
              <a:t>2/6/2020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98543425"/>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75640873-EF0B-4AC7-AF11-57FEBA4985EA}" type="datetimeFigureOut">
              <a:rPr lang="en-US" smtClean="0"/>
              <a:t>2/6/2020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1609540612"/>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7" name="Date Placeholder 2"/>
          <p:cNvSpPr>
            <a:spLocks noGrp="1"/>
          </p:cNvSpPr>
          <p:nvPr>
            <p:ph type="dt" sz="half" idx="10"/>
          </p:nvPr>
        </p:nvSpPr>
        <p:spPr/>
        <p:txBody>
          <a:bodyPr/>
          <a:lstStyle/>
          <a:p>
            <a:fld id="{75640873-EF0B-4AC7-AF11-57FEBA4985EA}" type="datetimeFigureOut">
              <a:rPr lang="en-US" smtClean="0"/>
              <a:t>2/6/2020</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33860600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75640873-EF0B-4AC7-AF11-57FEBA4985EA}" type="datetimeFigureOut">
              <a:rPr lang="en-US" smtClean="0"/>
              <a:t>2/6/2020</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21240128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7" name="Date Placeholder 4"/>
          <p:cNvSpPr>
            <a:spLocks noGrp="1"/>
          </p:cNvSpPr>
          <p:nvPr>
            <p:ph type="dt" sz="half" idx="10"/>
          </p:nvPr>
        </p:nvSpPr>
        <p:spPr/>
        <p:txBody>
          <a:bodyPr/>
          <a:lstStyle/>
          <a:p>
            <a:fld id="{75640873-EF0B-4AC7-AF11-57FEBA4985EA}" type="datetimeFigureOut">
              <a:rPr lang="en-US" smtClean="0"/>
              <a:t>2/6/2020</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1066782423"/>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75640873-EF0B-4AC7-AF11-57FEBA4985EA}" type="datetimeFigureOut">
              <a:rPr lang="en-US" smtClean="0"/>
              <a:t>2/6/2020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20698189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s://www.flickr.com/photos/moregoodfoundation/5136084122"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6.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5.png"/><Relationship Id="rId10" Type="http://schemas.openxmlformats.org/officeDocument/2006/relationships/slideLayout" Target="../slideLayouts/slideLayout10.xml"/><Relationship Id="rId19" Type="http://schemas.openxmlformats.org/officeDocument/2006/relationships/image" Target="../media/image2.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alphaModFix amt="29000"/>
            <a:lum/>
            <a:extLst>
              <a:ext uri="{837473B0-CC2E-450A-ABE3-18F120FF3D39}">
                <a1611:picAttrSrcUrl xmlns:a1611="http://schemas.microsoft.com/office/drawing/2016/11/main" r:id="rId20"/>
              </a:ext>
            </a:extLst>
          </a:blip>
          <a:srcRect/>
          <a:stretch>
            <a:fillRect t="-21000" b="-21000"/>
          </a:stretch>
        </a:blip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1">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2">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3">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4">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75640873-EF0B-4AC7-AF11-57FEBA4985EA}" type="datetimeFigureOut">
              <a:rPr lang="en-US" smtClean="0"/>
              <a:t>2/6/2020</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2B93B05A-D8BA-4E04-8927-7D3B765C5B2D}" type="slidenum">
              <a:rPr lang="en-US" smtClean="0"/>
              <a:t>‹Nº›</a:t>
            </a:fld>
            <a:endParaRPr lang="en-US" dirty="0"/>
          </a:p>
        </p:txBody>
      </p:sp>
    </p:spTree>
    <p:extLst>
      <p:ext uri="{BB962C8B-B14F-4D97-AF65-F5344CB8AC3E}">
        <p14:creationId xmlns:p14="http://schemas.microsoft.com/office/powerpoint/2010/main" val="3853667118"/>
      </p:ext>
    </p:extLst>
  </p:cSld>
  <p:clrMap bg1="dk1" tx1="lt1" bg2="dk2" tx2="lt2" accent1="accent1" accent2="accent2" accent3="accent3" accent4="accent4" accent5="accent5" accent6="accent6" hlink="hlink" folHlink="folHlink"/>
  <p:sldLayoutIdLst>
    <p:sldLayoutId id="2147485953" r:id="rId1"/>
    <p:sldLayoutId id="2147485954" r:id="rId2"/>
    <p:sldLayoutId id="2147485955" r:id="rId3"/>
    <p:sldLayoutId id="2147485956" r:id="rId4"/>
    <p:sldLayoutId id="2147485957" r:id="rId5"/>
    <p:sldLayoutId id="2147485958" r:id="rId6"/>
    <p:sldLayoutId id="2147485959" r:id="rId7"/>
    <p:sldLayoutId id="2147485960" r:id="rId8"/>
    <p:sldLayoutId id="2147485961" r:id="rId9"/>
    <p:sldLayoutId id="2147485962" r:id="rId10"/>
    <p:sldLayoutId id="2147485963" r:id="rId11"/>
    <p:sldLayoutId id="2147485964" r:id="rId12"/>
    <p:sldLayoutId id="2147485965" r:id="rId13"/>
    <p:sldLayoutId id="2147485966" r:id="rId14"/>
    <p:sldLayoutId id="2147485967" r:id="rId15"/>
    <p:sldLayoutId id="2147485968" r:id="rId16"/>
    <p:sldLayoutId id="2147485969"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1.xml"/><Relationship Id="rId1" Type="http://schemas.openxmlformats.org/officeDocument/2006/relationships/video" Target="https://www.youtube.com/embed/videoseries?list=PLAYgY8SPtEWGh243j2fmgeCxnFtpbWwZd"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E3DC271C-31C1-4D2D-A460-77FECD90CAFA}"/>
              </a:ext>
            </a:extLst>
          </p:cNvPr>
          <p:cNvPicPr>
            <a:picLocks noChangeAspect="1"/>
          </p:cNvPicPr>
          <p:nvPr/>
        </p:nvPicPr>
        <p:blipFill rotWithShape="1">
          <a:blip r:embed="rId2"/>
          <a:srcRect l="33043" t="15466" r="32501" b="27502"/>
          <a:stretch/>
        </p:blipFill>
        <p:spPr>
          <a:xfrm>
            <a:off x="0" y="0"/>
            <a:ext cx="6268281" cy="6858000"/>
          </a:xfrm>
          <a:prstGeom prst="rect">
            <a:avLst/>
          </a:prstGeom>
        </p:spPr>
      </p:pic>
      <p:sp>
        <p:nvSpPr>
          <p:cNvPr id="2" name="Rectangle 1">
            <a:extLst>
              <a:ext uri="{FF2B5EF4-FFF2-40B4-BE49-F238E27FC236}">
                <a16:creationId xmlns:a16="http://schemas.microsoft.com/office/drawing/2014/main" id="{6CD9B082-3804-4B27-8DBC-DC12E98C296E}"/>
              </a:ext>
            </a:extLst>
          </p:cNvPr>
          <p:cNvSpPr/>
          <p:nvPr/>
        </p:nvSpPr>
        <p:spPr>
          <a:xfrm>
            <a:off x="0" y="5082725"/>
            <a:ext cx="6268281" cy="1050789"/>
          </a:xfrm>
          <a:prstGeom prst="rect">
            <a:avLst/>
          </a:prstGeom>
          <a:solidFill>
            <a:schemeClr val="accent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9">
            <a:extLst>
              <a:ext uri="{FF2B5EF4-FFF2-40B4-BE49-F238E27FC236}">
                <a16:creationId xmlns:a16="http://schemas.microsoft.com/office/drawing/2014/main" id="{7910D11F-628B-454A-B6F8-B5549020A3D9}"/>
              </a:ext>
            </a:extLst>
          </p:cNvPr>
          <p:cNvSpPr txBox="1"/>
          <p:nvPr/>
        </p:nvSpPr>
        <p:spPr>
          <a:xfrm>
            <a:off x="6679099" y="2921168"/>
            <a:ext cx="4540833" cy="830997"/>
          </a:xfrm>
          <a:prstGeom prst="rect">
            <a:avLst/>
          </a:prstGeom>
          <a:noFill/>
        </p:spPr>
        <p:txBody>
          <a:bodyPr wrap="square" rtlCol="0">
            <a:spAutoFit/>
          </a:bodyPr>
          <a:lstStyle/>
          <a:p>
            <a:pPr algn="ctr"/>
            <a:r>
              <a:rPr lang="en-US" sz="4800" b="1" dirty="0">
                <a:solidFill>
                  <a:schemeClr val="accent1">
                    <a:lumMod val="50000"/>
                  </a:schemeClr>
                </a:solidFill>
                <a:effectLst>
                  <a:outerShdw blurRad="38100" dist="38100" dir="2700000" algn="tl">
                    <a:srgbClr val="000000">
                      <a:alpha val="43137"/>
                    </a:srgbClr>
                  </a:outerShdw>
                </a:effectLst>
                <a:latin typeface="Courier New" panose="02070309020205020404" pitchFamily="49" charset="0"/>
                <a:ea typeface="Cambria" panose="02040503050406030204" pitchFamily="18" charset="0"/>
                <a:cs typeface="Courier New" panose="02070309020205020404" pitchFamily="49" charset="0"/>
              </a:rPr>
              <a:t>SEMINARY</a:t>
            </a:r>
          </a:p>
        </p:txBody>
      </p:sp>
      <p:sp>
        <p:nvSpPr>
          <p:cNvPr id="6" name="TextBox 9">
            <a:extLst>
              <a:ext uri="{FF2B5EF4-FFF2-40B4-BE49-F238E27FC236}">
                <a16:creationId xmlns:a16="http://schemas.microsoft.com/office/drawing/2014/main" id="{597623AB-27E6-4E78-94CB-864F243F2B9E}"/>
              </a:ext>
            </a:extLst>
          </p:cNvPr>
          <p:cNvSpPr txBox="1"/>
          <p:nvPr/>
        </p:nvSpPr>
        <p:spPr>
          <a:xfrm>
            <a:off x="1099929" y="5315731"/>
            <a:ext cx="4333461" cy="584775"/>
          </a:xfrm>
          <a:prstGeom prst="rect">
            <a:avLst/>
          </a:prstGeom>
          <a:noFill/>
        </p:spPr>
        <p:txBody>
          <a:bodyPr wrap="square" rtlCol="0">
            <a:spAutoFit/>
          </a:bodyPr>
          <a:lstStyle/>
          <a:p>
            <a:pPr algn="ctr"/>
            <a:r>
              <a:rPr lang="en-US" sz="3200" b="1" dirty="0">
                <a:solidFill>
                  <a:schemeClr val="tx1">
                    <a:lumMod val="95000"/>
                  </a:schemeClr>
                </a:solidFill>
                <a:effectLst>
                  <a:outerShdw blurRad="38100" dist="38100" dir="2700000" algn="tl">
                    <a:srgbClr val="000000">
                      <a:alpha val="43137"/>
                    </a:srgbClr>
                  </a:outerShdw>
                </a:effectLst>
                <a:latin typeface="Sylfaen" panose="010A0502050306030303" pitchFamily="18" charset="0"/>
                <a:ea typeface="Yu Mincho Demibold" panose="02020600000000000000" pitchFamily="18" charset="-128"/>
                <a:cs typeface="MV Boli" panose="02000500030200090000" pitchFamily="2" charset="0"/>
              </a:rPr>
              <a:t>El Libro de Mormón</a:t>
            </a:r>
          </a:p>
        </p:txBody>
      </p:sp>
    </p:spTree>
    <p:extLst>
      <p:ext uri="{BB962C8B-B14F-4D97-AF65-F5344CB8AC3E}">
        <p14:creationId xmlns:p14="http://schemas.microsoft.com/office/powerpoint/2010/main" val="1366171026"/>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263271" y="366671"/>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sz="2800" b="1" dirty="0">
                <a:solidFill>
                  <a:schemeClr val="accent1">
                    <a:lumMod val="75000"/>
                  </a:schemeClr>
                </a:solidFill>
                <a:effectLst>
                  <a:outerShdw blurRad="38100" dist="38100" dir="2700000" algn="tl">
                    <a:srgbClr val="000000">
                      <a:alpha val="43137"/>
                    </a:srgbClr>
                  </a:outerShdw>
                </a:effectLst>
                <a:latin typeface="Arabic Typesetting" panose="03020402040406030203" pitchFamily="66" charset="-78"/>
                <a:ea typeface="FangSong" panose="02010609060101010101" pitchFamily="49" charset="-122"/>
                <a:cs typeface="Arabic Typesetting" panose="03020402040406030203" pitchFamily="66" charset="-78"/>
              </a:rPr>
              <a:t>LESSON 43</a:t>
            </a:r>
          </a:p>
          <a:p>
            <a:pPr algn="just"/>
            <a:endParaRPr lang="en-US" sz="2800" b="1" dirty="0">
              <a:solidFill>
                <a:schemeClr val="accent1">
                  <a:lumMod val="75000"/>
                </a:schemeClr>
              </a:solidFill>
              <a:effectLst>
                <a:outerShdw blurRad="38100" dist="38100" dir="2700000" algn="tl">
                  <a:srgbClr val="000000">
                    <a:alpha val="43137"/>
                  </a:srgbClr>
                </a:outerShdw>
              </a:effectLst>
              <a:latin typeface="Arabic Typesetting" panose="03020402040406030203" pitchFamily="66" charset="-78"/>
              <a:ea typeface="FangSong" panose="02010609060101010101" pitchFamily="49" charset="-122"/>
              <a:cs typeface="Arabic Typesetting" panose="03020402040406030203" pitchFamily="66" charset="-78"/>
            </a:endParaRPr>
          </a:p>
        </p:txBody>
      </p:sp>
      <p:pic>
        <p:nvPicPr>
          <p:cNvPr id="4" name="Elementos multimedia en línea 3" title="Jacob Teaches about Pride and Chastity | Jacob 2￢ﾀﾓ3 | Book of Mormon">
            <a:hlinkClick r:id="" action="ppaction://media"/>
            <a:extLst>
              <a:ext uri="{FF2B5EF4-FFF2-40B4-BE49-F238E27FC236}">
                <a16:creationId xmlns:a16="http://schemas.microsoft.com/office/drawing/2014/main" id="{33249424-EA51-4BFF-A35E-2F29AABFBC78}"/>
              </a:ext>
            </a:extLst>
          </p:cNvPr>
          <p:cNvPicPr>
            <a:picLocks noRot="1" noChangeAspect="1"/>
          </p:cNvPicPr>
          <p:nvPr>
            <a:videoFile r:link="rId1"/>
          </p:nvPr>
        </p:nvPicPr>
        <p:blipFill>
          <a:blip r:embed="rId3"/>
          <a:stretch>
            <a:fillRect/>
          </a:stretch>
        </p:blipFill>
        <p:spPr>
          <a:xfrm>
            <a:off x="2186608" y="1229967"/>
            <a:ext cx="7818783" cy="4398065"/>
          </a:xfrm>
          <a:prstGeom prst="rect">
            <a:avLst/>
          </a:prstGeom>
          <a:ln>
            <a:noFill/>
          </a:ln>
          <a:effectLst>
            <a:glow rad="228600">
              <a:srgbClr val="FFFFFF">
                <a:alpha val="40000"/>
              </a:srgbClr>
            </a:glow>
          </a:effectLst>
          <a:scene3d>
            <a:camera prst="orthographicFront"/>
            <a:lightRig rig="threePt" dir="t">
              <a:rot lat="0" lon="0" rev="2100000"/>
            </a:lightRig>
          </a:scene3d>
          <a:sp3d>
            <a:bevelT w="152400" h="101600" prst="slope"/>
          </a:sp3d>
        </p:spPr>
      </p:pic>
    </p:spTree>
    <p:extLst>
      <p:ext uri="{BB962C8B-B14F-4D97-AF65-F5344CB8AC3E}">
        <p14:creationId xmlns:p14="http://schemas.microsoft.com/office/powerpoint/2010/main" val="6539009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263271" y="366671"/>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sz="2800" b="1" dirty="0">
                <a:solidFill>
                  <a:schemeClr val="accent1">
                    <a:lumMod val="75000"/>
                  </a:schemeClr>
                </a:solidFill>
                <a:effectLst>
                  <a:outerShdw blurRad="38100" dist="38100" dir="2700000" algn="tl">
                    <a:srgbClr val="000000">
                      <a:alpha val="43137"/>
                    </a:srgbClr>
                  </a:outerShdw>
                </a:effectLst>
                <a:latin typeface="Arabic Typesetting" panose="03020402040406030203" pitchFamily="66" charset="-78"/>
                <a:ea typeface="FangSong" panose="02010609060101010101" pitchFamily="49" charset="-122"/>
                <a:cs typeface="Arabic Typesetting" panose="03020402040406030203" pitchFamily="66" charset="-78"/>
              </a:rPr>
              <a:t>LESSON 43</a:t>
            </a:r>
          </a:p>
          <a:p>
            <a:pPr algn="just"/>
            <a:endParaRPr lang="en-US" sz="2800" b="1" dirty="0">
              <a:solidFill>
                <a:schemeClr val="accent1">
                  <a:lumMod val="75000"/>
                </a:schemeClr>
              </a:solidFill>
              <a:effectLst>
                <a:outerShdw blurRad="38100" dist="38100" dir="2700000" algn="tl">
                  <a:srgbClr val="000000">
                    <a:alpha val="43137"/>
                  </a:srgbClr>
                </a:outerShdw>
              </a:effectLst>
              <a:latin typeface="Arabic Typesetting" panose="03020402040406030203" pitchFamily="66" charset="-78"/>
              <a:ea typeface="FangSong" panose="02010609060101010101" pitchFamily="49" charset="-122"/>
              <a:cs typeface="Arabic Typesetting" panose="03020402040406030203" pitchFamily="66" charset="-78"/>
            </a:endParaRPr>
          </a:p>
        </p:txBody>
      </p:sp>
      <p:sp>
        <p:nvSpPr>
          <p:cNvPr id="4" name="Rectángulo 3">
            <a:extLst>
              <a:ext uri="{FF2B5EF4-FFF2-40B4-BE49-F238E27FC236}">
                <a16:creationId xmlns:a16="http://schemas.microsoft.com/office/drawing/2014/main" id="{5C0B1721-C4AB-4757-9694-445F35420406}"/>
              </a:ext>
            </a:extLst>
          </p:cNvPr>
          <p:cNvSpPr/>
          <p:nvPr/>
        </p:nvSpPr>
        <p:spPr>
          <a:xfrm>
            <a:off x="3491633" y="2967335"/>
            <a:ext cx="5208734" cy="923330"/>
          </a:xfrm>
          <a:prstGeom prst="rect">
            <a:avLst/>
          </a:prstGeom>
        </p:spPr>
        <p:txBody>
          <a:bodyPr wrap="none">
            <a:spAutoFit/>
          </a:bodyPr>
          <a:lstStyle/>
          <a:p>
            <a:r>
              <a:rPr lang="en-US" sz="5400" dirty="0">
                <a:solidFill>
                  <a:srgbClr val="FF6600"/>
                </a:solidFill>
                <a:latin typeface="Constantia" panose="02030602050306030303" pitchFamily="18" charset="0"/>
              </a:rPr>
              <a:t>Jacob 1–Jacob 2:11</a:t>
            </a:r>
          </a:p>
        </p:txBody>
      </p:sp>
    </p:spTree>
    <p:extLst>
      <p:ext uri="{BB962C8B-B14F-4D97-AF65-F5344CB8AC3E}">
        <p14:creationId xmlns:p14="http://schemas.microsoft.com/office/powerpoint/2010/main" val="42276862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263271" y="366671"/>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sz="2800" b="1" dirty="0">
                <a:solidFill>
                  <a:schemeClr val="accent1">
                    <a:lumMod val="75000"/>
                  </a:schemeClr>
                </a:solidFill>
                <a:effectLst>
                  <a:outerShdw blurRad="38100" dist="38100" dir="2700000" algn="tl">
                    <a:srgbClr val="000000">
                      <a:alpha val="43137"/>
                    </a:srgbClr>
                  </a:outerShdw>
                </a:effectLst>
                <a:latin typeface="Arabic Typesetting" panose="03020402040406030203" pitchFamily="66" charset="-78"/>
                <a:ea typeface="FangSong" panose="02010609060101010101" pitchFamily="49" charset="-122"/>
                <a:cs typeface="Arabic Typesetting" panose="03020402040406030203" pitchFamily="66" charset="-78"/>
              </a:rPr>
              <a:t>LESSON 43</a:t>
            </a:r>
          </a:p>
          <a:p>
            <a:pPr algn="just"/>
            <a:endParaRPr lang="en-US" sz="2800" b="1" dirty="0">
              <a:solidFill>
                <a:schemeClr val="accent1">
                  <a:lumMod val="75000"/>
                </a:schemeClr>
              </a:solidFill>
              <a:effectLst>
                <a:outerShdw blurRad="38100" dist="38100" dir="2700000" algn="tl">
                  <a:srgbClr val="000000">
                    <a:alpha val="43137"/>
                  </a:srgbClr>
                </a:outerShdw>
              </a:effectLst>
              <a:latin typeface="Arabic Typesetting" panose="03020402040406030203" pitchFamily="66" charset="-78"/>
              <a:ea typeface="FangSong" panose="02010609060101010101" pitchFamily="49" charset="-122"/>
              <a:cs typeface="Arabic Typesetting" panose="03020402040406030203" pitchFamily="66" charset="-78"/>
            </a:endParaRPr>
          </a:p>
        </p:txBody>
      </p:sp>
      <p:sp>
        <p:nvSpPr>
          <p:cNvPr id="2" name="Rectángulo 1">
            <a:extLst>
              <a:ext uri="{FF2B5EF4-FFF2-40B4-BE49-F238E27FC236}">
                <a16:creationId xmlns:a16="http://schemas.microsoft.com/office/drawing/2014/main" id="{07B6D693-68CD-4E49-BDD0-42542954AFEC}"/>
              </a:ext>
            </a:extLst>
          </p:cNvPr>
          <p:cNvSpPr/>
          <p:nvPr/>
        </p:nvSpPr>
        <p:spPr>
          <a:xfrm>
            <a:off x="2027582" y="2367171"/>
            <a:ext cx="8136835" cy="2123658"/>
          </a:xfrm>
          <a:prstGeom prst="rect">
            <a:avLst/>
          </a:prstGeom>
        </p:spPr>
        <p:txBody>
          <a:bodyPr wrap="square">
            <a:spAutoFit/>
          </a:bodyPr>
          <a:lstStyle/>
          <a:p>
            <a:pPr algn="ctr"/>
            <a:r>
              <a:rPr lang="en-US" sz="4400" i="1" dirty="0">
                <a:solidFill>
                  <a:schemeClr val="bg1">
                    <a:lumMod val="95000"/>
                    <a:lumOff val="5000"/>
                  </a:schemeClr>
                </a:solidFill>
                <a:effectLst>
                  <a:outerShdw blurRad="38100" dist="38100" dir="2700000" algn="tl">
                    <a:srgbClr val="000000">
                      <a:alpha val="43137"/>
                    </a:srgbClr>
                  </a:outerShdw>
                </a:effectLst>
                <a:latin typeface="Ink Free" panose="03080402000500000000" pitchFamily="66" charset="0"/>
              </a:rPr>
              <a:t>“Jacob records sacred truths and labors to help others come unto Jesus Christ”</a:t>
            </a:r>
          </a:p>
        </p:txBody>
      </p:sp>
      <p:sp>
        <p:nvSpPr>
          <p:cNvPr id="4" name="Rectángulo 3">
            <a:extLst>
              <a:ext uri="{FF2B5EF4-FFF2-40B4-BE49-F238E27FC236}">
                <a16:creationId xmlns:a16="http://schemas.microsoft.com/office/drawing/2014/main" id="{6249A664-E9C2-4C77-88D6-7A7C7AF86BF6}"/>
              </a:ext>
            </a:extLst>
          </p:cNvPr>
          <p:cNvSpPr/>
          <p:nvPr/>
        </p:nvSpPr>
        <p:spPr>
          <a:xfrm>
            <a:off x="1046921" y="928516"/>
            <a:ext cx="1497526" cy="369332"/>
          </a:xfrm>
          <a:prstGeom prst="rect">
            <a:avLst/>
          </a:prstGeom>
        </p:spPr>
        <p:txBody>
          <a:bodyPr wrap="none">
            <a:spAutoFit/>
          </a:bodyPr>
          <a:lstStyle/>
          <a:p>
            <a:r>
              <a:rPr lang="en-US" b="1" dirty="0">
                <a:solidFill>
                  <a:schemeClr val="accent1">
                    <a:lumMod val="75000"/>
                  </a:schemeClr>
                </a:solidFill>
                <a:latin typeface="Arial Rounded MT Bold" panose="020F0704030504030204" pitchFamily="34" charset="0"/>
              </a:rPr>
              <a:t>Jacob 1:1-8</a:t>
            </a:r>
          </a:p>
        </p:txBody>
      </p:sp>
    </p:spTree>
    <p:extLst>
      <p:ext uri="{BB962C8B-B14F-4D97-AF65-F5344CB8AC3E}">
        <p14:creationId xmlns:p14="http://schemas.microsoft.com/office/powerpoint/2010/main" val="3020536144"/>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5684F31D-CBD2-4337-AD12-BD30C1CD4703}"/>
              </a:ext>
            </a:extLst>
          </p:cNvPr>
          <p:cNvSpPr/>
          <p:nvPr/>
        </p:nvSpPr>
        <p:spPr>
          <a:xfrm>
            <a:off x="742120" y="4190948"/>
            <a:ext cx="6877879"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does the phrase “for the sake of our people” mean?</a:t>
            </a:r>
          </a:p>
        </p:txBody>
      </p:sp>
      <p:sp>
        <p:nvSpPr>
          <p:cNvPr id="7" name="Rectángulo 6">
            <a:extLst>
              <a:ext uri="{FF2B5EF4-FFF2-40B4-BE49-F238E27FC236}">
                <a16:creationId xmlns:a16="http://schemas.microsoft.com/office/drawing/2014/main" id="{FFC5EFE0-7D9A-4120-A931-F381DC71597E}"/>
              </a:ext>
            </a:extLst>
          </p:cNvPr>
          <p:cNvSpPr/>
          <p:nvPr/>
        </p:nvSpPr>
        <p:spPr>
          <a:xfrm>
            <a:off x="742119" y="968272"/>
            <a:ext cx="1518366" cy="555727"/>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ángulo: esquinas redondeadas 5">
            <a:extLst>
              <a:ext uri="{FF2B5EF4-FFF2-40B4-BE49-F238E27FC236}">
                <a16:creationId xmlns:a16="http://schemas.microsoft.com/office/drawing/2014/main" id="{D392A11B-F6FB-4F67-B594-625AE8491304}"/>
              </a:ext>
            </a:extLst>
          </p:cNvPr>
          <p:cNvSpPr/>
          <p:nvPr/>
        </p:nvSpPr>
        <p:spPr>
          <a:xfrm>
            <a:off x="742120" y="1297848"/>
            <a:ext cx="9740350" cy="2797074"/>
          </a:xfrm>
          <a:prstGeom prst="roundRect">
            <a:avLst>
              <a:gd name="adj" fmla="val 7411"/>
            </a:avLst>
          </a:prstGeom>
          <a:solidFill>
            <a:schemeClr val="tx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263271" y="366671"/>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sz="2800" b="1" dirty="0">
                <a:solidFill>
                  <a:schemeClr val="accent1">
                    <a:lumMod val="75000"/>
                  </a:schemeClr>
                </a:solidFill>
                <a:effectLst>
                  <a:outerShdw blurRad="38100" dist="38100" dir="2700000" algn="tl">
                    <a:srgbClr val="000000">
                      <a:alpha val="43137"/>
                    </a:srgbClr>
                  </a:outerShdw>
                </a:effectLst>
                <a:latin typeface="Arabic Typesetting" panose="03020402040406030203" pitchFamily="66" charset="-78"/>
                <a:ea typeface="FangSong" panose="02010609060101010101" pitchFamily="49" charset="-122"/>
                <a:cs typeface="Arabic Typesetting" panose="03020402040406030203" pitchFamily="66" charset="-78"/>
              </a:rPr>
              <a:t>LESSON 43</a:t>
            </a:r>
          </a:p>
          <a:p>
            <a:pPr algn="just"/>
            <a:endParaRPr lang="en-US" sz="2800" b="1" dirty="0">
              <a:solidFill>
                <a:schemeClr val="accent1">
                  <a:lumMod val="75000"/>
                </a:schemeClr>
              </a:solidFill>
              <a:effectLst>
                <a:outerShdw blurRad="38100" dist="38100" dir="2700000" algn="tl">
                  <a:srgbClr val="000000">
                    <a:alpha val="43137"/>
                  </a:srgbClr>
                </a:outerShdw>
              </a:effectLst>
              <a:latin typeface="Arabic Typesetting" panose="03020402040406030203" pitchFamily="66" charset="-78"/>
              <a:ea typeface="FangSong" panose="02010609060101010101" pitchFamily="49" charset="-122"/>
              <a:cs typeface="Arabic Typesetting" panose="03020402040406030203" pitchFamily="66" charset="-78"/>
            </a:endParaRPr>
          </a:p>
        </p:txBody>
      </p:sp>
      <p:sp>
        <p:nvSpPr>
          <p:cNvPr id="2" name="Rectángulo 1">
            <a:extLst>
              <a:ext uri="{FF2B5EF4-FFF2-40B4-BE49-F238E27FC236}">
                <a16:creationId xmlns:a16="http://schemas.microsoft.com/office/drawing/2014/main" id="{4332BC24-389F-47A6-8CC2-5DD7B8B4BB19}"/>
              </a:ext>
            </a:extLst>
          </p:cNvPr>
          <p:cNvSpPr/>
          <p:nvPr/>
        </p:nvSpPr>
        <p:spPr>
          <a:xfrm>
            <a:off x="755373" y="941768"/>
            <a:ext cx="1518364"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Jacob 1:1-4 </a:t>
            </a:r>
          </a:p>
        </p:txBody>
      </p:sp>
      <p:sp>
        <p:nvSpPr>
          <p:cNvPr id="4" name="Rectángulo 3">
            <a:extLst>
              <a:ext uri="{FF2B5EF4-FFF2-40B4-BE49-F238E27FC236}">
                <a16:creationId xmlns:a16="http://schemas.microsoft.com/office/drawing/2014/main" id="{0F0E4149-BA4D-4868-B9AC-B856F96540B7}"/>
              </a:ext>
            </a:extLst>
          </p:cNvPr>
          <p:cNvSpPr/>
          <p:nvPr/>
        </p:nvSpPr>
        <p:spPr>
          <a:xfrm>
            <a:off x="742121" y="1297848"/>
            <a:ext cx="9687340" cy="2893100"/>
          </a:xfrm>
          <a:prstGeom prst="rect">
            <a:avLst/>
          </a:prstGeom>
        </p:spPr>
        <p:txBody>
          <a:bodyPr wrap="square">
            <a:spAutoFit/>
          </a:bodyPr>
          <a:lstStyle/>
          <a:p>
            <a:pPr algn="just" fontAlgn="base"/>
            <a:r>
              <a:rPr lang="en-US" sz="1600" b="1" dirty="0">
                <a:solidFill>
                  <a:srgbClr val="0D0F10"/>
                </a:solidFill>
                <a:latin typeface="Arial" panose="020B0604020202020204" pitchFamily="34" charset="0"/>
                <a:cs typeface="Arial" panose="020B0604020202020204" pitchFamily="34" charset="0"/>
              </a:rPr>
              <a:t>1 </a:t>
            </a:r>
            <a:r>
              <a:rPr lang="en-US" sz="1600" dirty="0">
                <a:solidFill>
                  <a:srgbClr val="0D0F10"/>
                </a:solidFill>
                <a:latin typeface="Arial" panose="020B0604020202020204" pitchFamily="34" charset="0"/>
                <a:cs typeface="Arial" panose="020B0604020202020204" pitchFamily="34" charset="0"/>
              </a:rPr>
              <a:t>For behold, it came to pass that fifty and five years had passed away from the time that Lehi left Jerusalem; wherefore, Nephi gave me, Jacob, a commandment concerning the small plates, upon which these things are engraven.</a:t>
            </a:r>
          </a:p>
          <a:p>
            <a:pPr algn="just" fontAlgn="base"/>
            <a:r>
              <a:rPr lang="en-US" sz="1600" b="1" dirty="0">
                <a:solidFill>
                  <a:srgbClr val="0D0F10"/>
                </a:solidFill>
                <a:latin typeface="Arial" panose="020B0604020202020204" pitchFamily="34" charset="0"/>
                <a:cs typeface="Arial" panose="020B0604020202020204" pitchFamily="34" charset="0"/>
              </a:rPr>
              <a:t>2 </a:t>
            </a:r>
            <a:r>
              <a:rPr lang="en-US" sz="1600" dirty="0">
                <a:solidFill>
                  <a:srgbClr val="0D0F10"/>
                </a:solidFill>
                <a:latin typeface="Arial" panose="020B0604020202020204" pitchFamily="34" charset="0"/>
                <a:cs typeface="Arial" panose="020B0604020202020204" pitchFamily="34" charset="0"/>
              </a:rPr>
              <a:t>And he gave me, Jacob, a commandment that I should write upon these plates a few of the things which I considered to be most precious; that I should not touch, save it were lightly, concerning the history of this people which are called the people of Nephi.</a:t>
            </a:r>
          </a:p>
          <a:p>
            <a:pPr algn="just" fontAlgn="base"/>
            <a:r>
              <a:rPr lang="en-US" sz="1600" b="1" dirty="0">
                <a:solidFill>
                  <a:srgbClr val="0D0F10"/>
                </a:solidFill>
                <a:latin typeface="Arial" panose="020B0604020202020204" pitchFamily="34" charset="0"/>
                <a:cs typeface="Arial" panose="020B0604020202020204" pitchFamily="34" charset="0"/>
              </a:rPr>
              <a:t>3 </a:t>
            </a:r>
            <a:r>
              <a:rPr lang="en-US" sz="1600" dirty="0">
                <a:solidFill>
                  <a:srgbClr val="0D0F10"/>
                </a:solidFill>
                <a:latin typeface="Arial" panose="020B0604020202020204" pitchFamily="34" charset="0"/>
                <a:cs typeface="Arial" panose="020B0604020202020204" pitchFamily="34" charset="0"/>
              </a:rPr>
              <a:t>For he said that the history of his people should be engraven upon his other plates, and that I should preserve these plates and hand them down unto my seed, from generation to generation.</a:t>
            </a:r>
          </a:p>
          <a:p>
            <a:pPr algn="just" fontAlgn="base"/>
            <a:r>
              <a:rPr lang="en-US" sz="1600" b="1" dirty="0">
                <a:solidFill>
                  <a:srgbClr val="0D0F10"/>
                </a:solidFill>
                <a:latin typeface="Arial" panose="020B0604020202020204" pitchFamily="34" charset="0"/>
                <a:cs typeface="Arial" panose="020B0604020202020204" pitchFamily="34" charset="0"/>
              </a:rPr>
              <a:t>4 </a:t>
            </a:r>
            <a:r>
              <a:rPr lang="en-US" sz="1600" dirty="0">
                <a:solidFill>
                  <a:srgbClr val="0D0F10"/>
                </a:solidFill>
                <a:latin typeface="Arial" panose="020B0604020202020204" pitchFamily="34" charset="0"/>
                <a:cs typeface="Arial" panose="020B0604020202020204" pitchFamily="34" charset="0"/>
              </a:rPr>
              <a:t>And if there were preaching which was sacred, or revelation which was great, or prophesying, that I should engraven the heads of them upon these plates, and touch upon them as much as it were possible, for Christ’s sake, and for the sake of our people.</a:t>
            </a:r>
            <a:endParaRPr lang="en-US" sz="1600" b="0" i="0" dirty="0">
              <a:solidFill>
                <a:srgbClr val="0D0F10"/>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61748724"/>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5"/>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ángulo 11">
            <a:extLst>
              <a:ext uri="{FF2B5EF4-FFF2-40B4-BE49-F238E27FC236}">
                <a16:creationId xmlns:a16="http://schemas.microsoft.com/office/drawing/2014/main" id="{ADFC2F06-8B94-4730-9786-8D63670A85F7}"/>
              </a:ext>
            </a:extLst>
          </p:cNvPr>
          <p:cNvSpPr/>
          <p:nvPr/>
        </p:nvSpPr>
        <p:spPr>
          <a:xfrm>
            <a:off x="908625" y="3426928"/>
            <a:ext cx="1420262" cy="65531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ángulo: esquinas redondeadas 10">
            <a:extLst>
              <a:ext uri="{FF2B5EF4-FFF2-40B4-BE49-F238E27FC236}">
                <a16:creationId xmlns:a16="http://schemas.microsoft.com/office/drawing/2014/main" id="{3481E8A6-D4C8-45B5-B1A1-0546673C521C}"/>
              </a:ext>
            </a:extLst>
          </p:cNvPr>
          <p:cNvSpPr/>
          <p:nvPr/>
        </p:nvSpPr>
        <p:spPr>
          <a:xfrm>
            <a:off x="908625" y="3790690"/>
            <a:ext cx="9740347" cy="1815881"/>
          </a:xfrm>
          <a:prstGeom prst="roundRect">
            <a:avLst>
              <a:gd name="adj" fmla="val 11558"/>
            </a:avLst>
          </a:prstGeom>
          <a:solidFill>
            <a:schemeClr val="tx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ángulo 9">
            <a:extLst>
              <a:ext uri="{FF2B5EF4-FFF2-40B4-BE49-F238E27FC236}">
                <a16:creationId xmlns:a16="http://schemas.microsoft.com/office/drawing/2014/main" id="{01030084-EC71-4F72-8DAF-FBA658A7C921}"/>
              </a:ext>
            </a:extLst>
          </p:cNvPr>
          <p:cNvSpPr/>
          <p:nvPr/>
        </p:nvSpPr>
        <p:spPr>
          <a:xfrm>
            <a:off x="840660" y="770354"/>
            <a:ext cx="1488227" cy="634376"/>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ángulo: esquinas redondeadas 8">
            <a:extLst>
              <a:ext uri="{FF2B5EF4-FFF2-40B4-BE49-F238E27FC236}">
                <a16:creationId xmlns:a16="http://schemas.microsoft.com/office/drawing/2014/main" id="{6C5C85C2-283C-4C14-9621-B62C7FFF7848}"/>
              </a:ext>
            </a:extLst>
          </p:cNvPr>
          <p:cNvSpPr/>
          <p:nvPr/>
        </p:nvSpPr>
        <p:spPr>
          <a:xfrm>
            <a:off x="840660" y="1122610"/>
            <a:ext cx="9740347" cy="1078474"/>
          </a:xfrm>
          <a:prstGeom prst="roundRect">
            <a:avLst/>
          </a:prstGeom>
          <a:solidFill>
            <a:schemeClr val="tx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263271" y="366671"/>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sz="2800" b="1" dirty="0">
                <a:solidFill>
                  <a:schemeClr val="accent1">
                    <a:lumMod val="75000"/>
                  </a:schemeClr>
                </a:solidFill>
                <a:effectLst>
                  <a:outerShdw blurRad="38100" dist="38100" dir="2700000" algn="tl">
                    <a:srgbClr val="000000">
                      <a:alpha val="43137"/>
                    </a:srgbClr>
                  </a:outerShdw>
                </a:effectLst>
                <a:latin typeface="Arabic Typesetting" panose="03020402040406030203" pitchFamily="66" charset="-78"/>
                <a:ea typeface="FangSong" panose="02010609060101010101" pitchFamily="49" charset="-122"/>
                <a:cs typeface="Arabic Typesetting" panose="03020402040406030203" pitchFamily="66" charset="-78"/>
              </a:rPr>
              <a:t>LESSON 43</a:t>
            </a:r>
          </a:p>
          <a:p>
            <a:pPr algn="just"/>
            <a:endParaRPr lang="en-US" sz="2800" b="1" dirty="0">
              <a:solidFill>
                <a:schemeClr val="accent1">
                  <a:lumMod val="75000"/>
                </a:schemeClr>
              </a:solidFill>
              <a:effectLst>
                <a:outerShdw blurRad="38100" dist="38100" dir="2700000" algn="tl">
                  <a:srgbClr val="000000">
                    <a:alpha val="43137"/>
                  </a:srgbClr>
                </a:outerShdw>
              </a:effectLst>
              <a:latin typeface="Arabic Typesetting" panose="03020402040406030203" pitchFamily="66" charset="-78"/>
              <a:ea typeface="FangSong" panose="02010609060101010101" pitchFamily="49" charset="-122"/>
              <a:cs typeface="Arabic Typesetting" panose="03020402040406030203" pitchFamily="66" charset="-78"/>
            </a:endParaRPr>
          </a:p>
        </p:txBody>
      </p:sp>
      <p:sp>
        <p:nvSpPr>
          <p:cNvPr id="2" name="Rectángulo 1">
            <a:extLst>
              <a:ext uri="{FF2B5EF4-FFF2-40B4-BE49-F238E27FC236}">
                <a16:creationId xmlns:a16="http://schemas.microsoft.com/office/drawing/2014/main" id="{05CB9640-1F46-492D-9F17-AD5F12ACB3BE}"/>
              </a:ext>
            </a:extLst>
          </p:cNvPr>
          <p:cNvSpPr/>
          <p:nvPr/>
        </p:nvSpPr>
        <p:spPr>
          <a:xfrm>
            <a:off x="874643" y="770354"/>
            <a:ext cx="1454244"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Jacob 1:5-6</a:t>
            </a:r>
          </a:p>
        </p:txBody>
      </p:sp>
      <p:sp>
        <p:nvSpPr>
          <p:cNvPr id="4" name="Rectángulo 3">
            <a:extLst>
              <a:ext uri="{FF2B5EF4-FFF2-40B4-BE49-F238E27FC236}">
                <a16:creationId xmlns:a16="http://schemas.microsoft.com/office/drawing/2014/main" id="{CD1DBD5C-E108-41B4-BA53-5E78ACDAB9F3}"/>
              </a:ext>
            </a:extLst>
          </p:cNvPr>
          <p:cNvSpPr/>
          <p:nvPr/>
        </p:nvSpPr>
        <p:spPr>
          <a:xfrm>
            <a:off x="874643" y="1099930"/>
            <a:ext cx="9740348" cy="1077218"/>
          </a:xfrm>
          <a:prstGeom prst="rect">
            <a:avLst/>
          </a:prstGeom>
        </p:spPr>
        <p:txBody>
          <a:bodyPr wrap="square">
            <a:spAutoFit/>
          </a:bodyPr>
          <a:lstStyle/>
          <a:p>
            <a:pPr algn="just" fontAlgn="base"/>
            <a:r>
              <a:rPr lang="en-US" sz="1600" b="1" dirty="0">
                <a:solidFill>
                  <a:schemeClr val="bg1"/>
                </a:solidFill>
                <a:latin typeface="Arial" panose="020B0604020202020204" pitchFamily="34" charset="0"/>
                <a:cs typeface="Arial" panose="020B0604020202020204" pitchFamily="34" charset="0"/>
              </a:rPr>
              <a:t>5 </a:t>
            </a:r>
            <a:r>
              <a:rPr lang="en-US" sz="1600" dirty="0">
                <a:solidFill>
                  <a:schemeClr val="bg1"/>
                </a:solidFill>
                <a:latin typeface="Arial" panose="020B0604020202020204" pitchFamily="34" charset="0"/>
                <a:cs typeface="Arial" panose="020B0604020202020204" pitchFamily="34" charset="0"/>
              </a:rPr>
              <a:t>For because of faith and great anxiety, it truly had been made manifest unto us concerning our people, what things should happen unto them.</a:t>
            </a:r>
          </a:p>
          <a:p>
            <a:pPr algn="just" fontAlgn="base"/>
            <a:r>
              <a:rPr lang="en-US" sz="1600" b="1" dirty="0">
                <a:solidFill>
                  <a:schemeClr val="bg1"/>
                </a:solidFill>
                <a:latin typeface="Arial" panose="020B0604020202020204" pitchFamily="34" charset="0"/>
                <a:cs typeface="Arial" panose="020B0604020202020204" pitchFamily="34" charset="0"/>
              </a:rPr>
              <a:t>6 </a:t>
            </a:r>
            <a:r>
              <a:rPr lang="en-US" sz="1600" dirty="0">
                <a:solidFill>
                  <a:schemeClr val="bg1"/>
                </a:solidFill>
                <a:latin typeface="Arial" panose="020B0604020202020204" pitchFamily="34" charset="0"/>
                <a:cs typeface="Arial" panose="020B0604020202020204" pitchFamily="34" charset="0"/>
              </a:rPr>
              <a:t>And we also had many revelations, and the spirit of much prophecy; wherefore, we knew of Christ and his kingdom, which should come.</a:t>
            </a:r>
            <a:endParaRPr lang="en-US" sz="1600" b="0" i="0" dirty="0">
              <a:solidFill>
                <a:schemeClr val="bg1"/>
              </a:solidFill>
              <a:effectLst/>
              <a:latin typeface="Arial" panose="020B0604020202020204" pitchFamily="34" charset="0"/>
              <a:cs typeface="Arial" panose="020B0604020202020204" pitchFamily="34" charset="0"/>
            </a:endParaRPr>
          </a:p>
        </p:txBody>
      </p:sp>
      <p:sp>
        <p:nvSpPr>
          <p:cNvPr id="5" name="Rectángulo 4">
            <a:extLst>
              <a:ext uri="{FF2B5EF4-FFF2-40B4-BE49-F238E27FC236}">
                <a16:creationId xmlns:a16="http://schemas.microsoft.com/office/drawing/2014/main" id="{9713B546-64F7-4BBB-81AC-799D25AEF2CA}"/>
              </a:ext>
            </a:extLst>
          </p:cNvPr>
          <p:cNvSpPr/>
          <p:nvPr/>
        </p:nvSpPr>
        <p:spPr>
          <a:xfrm>
            <a:off x="874643" y="2387922"/>
            <a:ext cx="4802918" cy="338554"/>
          </a:xfrm>
          <a:prstGeom prst="rect">
            <a:avLst/>
          </a:prstGeom>
        </p:spPr>
        <p:txBody>
          <a:bodyPr wrap="none">
            <a:spAutoFit/>
          </a:bodyPr>
          <a:lstStyle/>
          <a:p>
            <a:r>
              <a:rPr lang="en-US" sz="1600" b="1" dirty="0">
                <a:solidFill>
                  <a:schemeClr val="bg1"/>
                </a:solidFill>
                <a:latin typeface="Arial" panose="020B0604020202020204" pitchFamily="34" charset="0"/>
                <a:cs typeface="Arial" panose="020B0604020202020204" pitchFamily="34" charset="0"/>
              </a:rPr>
              <a:t>What did the Lord reveal to Jacob and Joseph?</a:t>
            </a:r>
          </a:p>
        </p:txBody>
      </p:sp>
      <p:sp>
        <p:nvSpPr>
          <p:cNvPr id="6" name="Rectángulo 5">
            <a:extLst>
              <a:ext uri="{FF2B5EF4-FFF2-40B4-BE49-F238E27FC236}">
                <a16:creationId xmlns:a16="http://schemas.microsoft.com/office/drawing/2014/main" id="{79AE082A-552E-41A1-879A-A31CF916C0FE}"/>
              </a:ext>
            </a:extLst>
          </p:cNvPr>
          <p:cNvSpPr/>
          <p:nvPr/>
        </p:nvSpPr>
        <p:spPr>
          <a:xfrm>
            <a:off x="874643" y="2859643"/>
            <a:ext cx="9740347" cy="353943"/>
          </a:xfrm>
          <a:prstGeom prst="rect">
            <a:avLst/>
          </a:prstGeom>
        </p:spPr>
        <p:txBody>
          <a:bodyPr wrap="square">
            <a:spAutoFit/>
          </a:bodyPr>
          <a:lstStyle/>
          <a:p>
            <a:pPr algn="just"/>
            <a:r>
              <a:rPr lang="en-US" sz="1700" b="1" dirty="0">
                <a:solidFill>
                  <a:schemeClr val="bg1"/>
                </a:solidFill>
                <a:latin typeface="Arial" panose="020B0604020202020204" pitchFamily="34" charset="0"/>
                <a:cs typeface="Arial" panose="020B0604020202020204" pitchFamily="34" charset="0"/>
              </a:rPr>
              <a:t>How might knowing these things have helped Jacob and Joseph in teaching their people?</a:t>
            </a:r>
          </a:p>
        </p:txBody>
      </p:sp>
      <p:sp>
        <p:nvSpPr>
          <p:cNvPr id="7" name="Rectángulo 6">
            <a:extLst>
              <a:ext uri="{FF2B5EF4-FFF2-40B4-BE49-F238E27FC236}">
                <a16:creationId xmlns:a16="http://schemas.microsoft.com/office/drawing/2014/main" id="{48034341-04D1-447B-BAB4-A0C2A554A0F5}"/>
              </a:ext>
            </a:extLst>
          </p:cNvPr>
          <p:cNvSpPr/>
          <p:nvPr/>
        </p:nvSpPr>
        <p:spPr>
          <a:xfrm>
            <a:off x="920172" y="3426928"/>
            <a:ext cx="1518364"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Jacob 1:7-8 </a:t>
            </a:r>
          </a:p>
        </p:txBody>
      </p:sp>
      <p:sp>
        <p:nvSpPr>
          <p:cNvPr id="8" name="Rectángulo 7">
            <a:extLst>
              <a:ext uri="{FF2B5EF4-FFF2-40B4-BE49-F238E27FC236}">
                <a16:creationId xmlns:a16="http://schemas.microsoft.com/office/drawing/2014/main" id="{40290465-6F33-4113-B141-5637F8A2F716}"/>
              </a:ext>
            </a:extLst>
          </p:cNvPr>
          <p:cNvSpPr/>
          <p:nvPr/>
        </p:nvSpPr>
        <p:spPr>
          <a:xfrm>
            <a:off x="874643" y="3743252"/>
            <a:ext cx="9740346" cy="1815882"/>
          </a:xfrm>
          <a:prstGeom prst="rect">
            <a:avLst/>
          </a:prstGeom>
        </p:spPr>
        <p:txBody>
          <a:bodyPr wrap="square">
            <a:spAutoFit/>
          </a:bodyPr>
          <a:lstStyle/>
          <a:p>
            <a:pPr algn="just" fontAlgn="base"/>
            <a:r>
              <a:rPr lang="en-US" sz="1600" b="1" dirty="0">
                <a:solidFill>
                  <a:schemeClr val="bg1"/>
                </a:solidFill>
                <a:latin typeface="Arial" panose="020B0604020202020204" pitchFamily="34" charset="0"/>
                <a:cs typeface="Arial" panose="020B0604020202020204" pitchFamily="34" charset="0"/>
              </a:rPr>
              <a:t>7 </a:t>
            </a:r>
            <a:r>
              <a:rPr lang="en-US" sz="1600" dirty="0">
                <a:solidFill>
                  <a:schemeClr val="bg1"/>
                </a:solidFill>
                <a:latin typeface="Arial" panose="020B0604020202020204" pitchFamily="34" charset="0"/>
                <a:cs typeface="Arial" panose="020B0604020202020204" pitchFamily="34" charset="0"/>
              </a:rPr>
              <a:t>Wherefore we labored diligently among our people, that we might persuade them to come unto Christ, and partake of the goodness of God, that they might enter into his rest, lest by any means he should swear in his wrath they should not enter in, as in the provocation in the days of temptation while the children of Israel were in the wilderness.</a:t>
            </a:r>
          </a:p>
          <a:p>
            <a:pPr algn="just" fontAlgn="base"/>
            <a:r>
              <a:rPr lang="en-US" sz="1600" b="1" dirty="0">
                <a:solidFill>
                  <a:schemeClr val="bg1"/>
                </a:solidFill>
                <a:latin typeface="Arial" panose="020B0604020202020204" pitchFamily="34" charset="0"/>
                <a:cs typeface="Arial" panose="020B0604020202020204" pitchFamily="34" charset="0"/>
              </a:rPr>
              <a:t>8 </a:t>
            </a:r>
            <a:r>
              <a:rPr lang="en-US" sz="1600" dirty="0">
                <a:solidFill>
                  <a:schemeClr val="bg1"/>
                </a:solidFill>
                <a:latin typeface="Arial" panose="020B0604020202020204" pitchFamily="34" charset="0"/>
                <a:cs typeface="Arial" panose="020B0604020202020204" pitchFamily="34" charset="0"/>
              </a:rPr>
              <a:t>Wherefore, we would to God that we could persuade all men not to rebel against God, to provoke him to anger, but that all men would believe in Christ, and view his death, and suffer his cross and bear the shame of the world; wherefore, I, Jacob, take it upon me to fulfil the commandment of my brother Nephi.</a:t>
            </a:r>
            <a:endParaRPr lang="en-US" sz="1600" b="0" i="0" dirty="0">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90556663"/>
      </p:ext>
    </p:extLst>
  </p:cSld>
  <p:clrMapOvr>
    <a:masterClrMapping/>
  </p:clrMapOvr>
  <mc:AlternateContent xmlns:mc="http://schemas.openxmlformats.org/markup-compatibility/2006" xmlns:p14="http://schemas.microsoft.com/office/powerpoint/2010/main">
    <mc:Choice Requires="p14">
      <p:transition spd="slow" p14:dur="1400">
        <p:blinds/>
      </p:transition>
    </mc:Choice>
    <mc:Fallback xmlns="">
      <p:transition spd="slow">
        <p:blind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1000" fill="hold"/>
                                        <p:tgtEl>
                                          <p:spTgt spid="6"/>
                                        </p:tgtEl>
                                        <p:attrNameLst>
                                          <p:attrName>ppt_w</p:attrName>
                                        </p:attrNameLst>
                                      </p:cBhvr>
                                      <p:tavLst>
                                        <p:tav tm="0">
                                          <p:val>
                                            <p:strVal val="#ppt_w*0.70"/>
                                          </p:val>
                                        </p:tav>
                                        <p:tav tm="100000">
                                          <p:val>
                                            <p:strVal val="#ppt_w"/>
                                          </p:val>
                                        </p:tav>
                                      </p:tavLst>
                                    </p:anim>
                                    <p:anim calcmode="lin" valueType="num">
                                      <p:cBhvr>
                                        <p:cTn id="13" dur="1000" fill="hold"/>
                                        <p:tgtEl>
                                          <p:spTgt spid="6"/>
                                        </p:tgtEl>
                                        <p:attrNameLst>
                                          <p:attrName>ppt_h</p:attrName>
                                        </p:attrNameLst>
                                      </p:cBhvr>
                                      <p:tavLst>
                                        <p:tav tm="0">
                                          <p:val>
                                            <p:strVal val="#ppt_h"/>
                                          </p:val>
                                        </p:tav>
                                        <p:tav tm="100000">
                                          <p:val>
                                            <p:strVal val="#ppt_h"/>
                                          </p:val>
                                        </p:tav>
                                      </p:tavLst>
                                    </p:anim>
                                    <p:animEffect transition="in" filter="fade">
                                      <p:cBhvr>
                                        <p:cTn id="14" dur="10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52"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Scale>
                                      <p:cBhvr>
                                        <p:cTn id="19" dur="1000" decel="50000" fill="hold">
                                          <p:stCondLst>
                                            <p:cond delay="0"/>
                                          </p:stCondLst>
                                        </p:cTn>
                                        <p:tgtEl>
                                          <p:spTgt spid="1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0" dur="1000" decel="50000" fill="hold">
                                          <p:stCondLst>
                                            <p:cond delay="0"/>
                                          </p:stCondLst>
                                        </p:cTn>
                                        <p:tgtEl>
                                          <p:spTgt spid="12"/>
                                        </p:tgtEl>
                                        <p:attrNameLst>
                                          <p:attrName>ppt_x</p:attrName>
                                          <p:attrName>ppt_y</p:attrName>
                                        </p:attrNameLst>
                                      </p:cBhvr>
                                    </p:animMotion>
                                    <p:animEffect transition="in" filter="fade">
                                      <p:cBhvr>
                                        <p:cTn id="21" dur="1000"/>
                                        <p:tgtEl>
                                          <p:spTgt spid="12"/>
                                        </p:tgtEl>
                                      </p:cBhvr>
                                    </p:animEffect>
                                  </p:childTnLst>
                                </p:cTn>
                              </p:par>
                              <p:par>
                                <p:cTn id="22" presetID="52" presetClass="entr" presetSubtype="0" fill="hold" grpId="0" nodeType="withEffect">
                                  <p:stCondLst>
                                    <p:cond delay="0"/>
                                  </p:stCondLst>
                                  <p:childTnLst>
                                    <p:set>
                                      <p:cBhvr>
                                        <p:cTn id="23" dur="1" fill="hold">
                                          <p:stCondLst>
                                            <p:cond delay="0"/>
                                          </p:stCondLst>
                                        </p:cTn>
                                        <p:tgtEl>
                                          <p:spTgt spid="11"/>
                                        </p:tgtEl>
                                        <p:attrNameLst>
                                          <p:attrName>style.visibility</p:attrName>
                                        </p:attrNameLst>
                                      </p:cBhvr>
                                      <p:to>
                                        <p:strVal val="visible"/>
                                      </p:to>
                                    </p:set>
                                    <p:animScale>
                                      <p:cBhvr>
                                        <p:cTn id="24" dur="1000" decel="50000" fill="hold">
                                          <p:stCondLst>
                                            <p:cond delay="0"/>
                                          </p:stCondLst>
                                        </p:cTn>
                                        <p:tgtEl>
                                          <p:spTgt spid="1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5" dur="1000" decel="50000" fill="hold">
                                          <p:stCondLst>
                                            <p:cond delay="0"/>
                                          </p:stCondLst>
                                        </p:cTn>
                                        <p:tgtEl>
                                          <p:spTgt spid="11"/>
                                        </p:tgtEl>
                                        <p:attrNameLst>
                                          <p:attrName>ppt_x</p:attrName>
                                          <p:attrName>ppt_y</p:attrName>
                                        </p:attrNameLst>
                                      </p:cBhvr>
                                    </p:animMotion>
                                    <p:animEffect transition="in" filter="fade">
                                      <p:cBhvr>
                                        <p:cTn id="26" dur="1000"/>
                                        <p:tgtEl>
                                          <p:spTgt spid="11"/>
                                        </p:tgtEl>
                                      </p:cBhvr>
                                    </p:animEffect>
                                  </p:childTnLst>
                                </p:cTn>
                              </p:par>
                              <p:par>
                                <p:cTn id="27" presetID="52" presetClass="entr" presetSubtype="0" fill="hold" grpId="0" nodeType="withEffect">
                                  <p:stCondLst>
                                    <p:cond delay="0"/>
                                  </p:stCondLst>
                                  <p:childTnLst>
                                    <p:set>
                                      <p:cBhvr>
                                        <p:cTn id="28" dur="1" fill="hold">
                                          <p:stCondLst>
                                            <p:cond delay="0"/>
                                          </p:stCondLst>
                                        </p:cTn>
                                        <p:tgtEl>
                                          <p:spTgt spid="7"/>
                                        </p:tgtEl>
                                        <p:attrNameLst>
                                          <p:attrName>style.visibility</p:attrName>
                                        </p:attrNameLst>
                                      </p:cBhvr>
                                      <p:to>
                                        <p:strVal val="visible"/>
                                      </p:to>
                                    </p:set>
                                    <p:animScale>
                                      <p:cBhvr>
                                        <p:cTn id="29"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0" dur="1000" decel="50000" fill="hold">
                                          <p:stCondLst>
                                            <p:cond delay="0"/>
                                          </p:stCondLst>
                                        </p:cTn>
                                        <p:tgtEl>
                                          <p:spTgt spid="7"/>
                                        </p:tgtEl>
                                        <p:attrNameLst>
                                          <p:attrName>ppt_x</p:attrName>
                                          <p:attrName>ppt_y</p:attrName>
                                        </p:attrNameLst>
                                      </p:cBhvr>
                                    </p:animMotion>
                                    <p:animEffect transition="in" filter="fade">
                                      <p:cBhvr>
                                        <p:cTn id="31" dur="1000"/>
                                        <p:tgtEl>
                                          <p:spTgt spid="7"/>
                                        </p:tgtEl>
                                      </p:cBhvr>
                                    </p:animEffect>
                                  </p:childTnLst>
                                </p:cTn>
                              </p:par>
                              <p:par>
                                <p:cTn id="32" presetID="52" presetClass="entr" presetSubtype="0" fill="hold" grpId="0" nodeType="withEffect">
                                  <p:stCondLst>
                                    <p:cond delay="0"/>
                                  </p:stCondLst>
                                  <p:childTnLst>
                                    <p:set>
                                      <p:cBhvr>
                                        <p:cTn id="33" dur="1" fill="hold">
                                          <p:stCondLst>
                                            <p:cond delay="0"/>
                                          </p:stCondLst>
                                        </p:cTn>
                                        <p:tgtEl>
                                          <p:spTgt spid="8"/>
                                        </p:tgtEl>
                                        <p:attrNameLst>
                                          <p:attrName>style.visibility</p:attrName>
                                        </p:attrNameLst>
                                      </p:cBhvr>
                                      <p:to>
                                        <p:strVal val="visible"/>
                                      </p:to>
                                    </p:set>
                                    <p:animScale>
                                      <p:cBhvr>
                                        <p:cTn id="34" dur="1000" decel="50000" fill="hold">
                                          <p:stCondLst>
                                            <p:cond delay="0"/>
                                          </p:stCondLst>
                                        </p:cTn>
                                        <p:tgtEl>
                                          <p:spTgt spid="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5" dur="1000" decel="50000" fill="hold">
                                          <p:stCondLst>
                                            <p:cond delay="0"/>
                                          </p:stCondLst>
                                        </p:cTn>
                                        <p:tgtEl>
                                          <p:spTgt spid="8"/>
                                        </p:tgtEl>
                                        <p:attrNameLst>
                                          <p:attrName>ppt_x</p:attrName>
                                          <p:attrName>ppt_y</p:attrName>
                                        </p:attrNameLst>
                                      </p:cBhvr>
                                    </p:animMotion>
                                    <p:animEffect transition="in" filter="fade">
                                      <p:cBhvr>
                                        <p:cTn id="36"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5" grpId="0"/>
      <p:bldP spid="6" grpId="0"/>
      <p:bldP spid="7"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263271" y="366671"/>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sz="2800" b="1" dirty="0">
                <a:solidFill>
                  <a:schemeClr val="accent1">
                    <a:lumMod val="75000"/>
                  </a:schemeClr>
                </a:solidFill>
                <a:effectLst>
                  <a:outerShdw blurRad="38100" dist="38100" dir="2700000" algn="tl">
                    <a:srgbClr val="000000">
                      <a:alpha val="43137"/>
                    </a:srgbClr>
                  </a:outerShdw>
                </a:effectLst>
                <a:latin typeface="Arabic Typesetting" panose="03020402040406030203" pitchFamily="66" charset="-78"/>
                <a:ea typeface="FangSong" panose="02010609060101010101" pitchFamily="49" charset="-122"/>
                <a:cs typeface="Arabic Typesetting" panose="03020402040406030203" pitchFamily="66" charset="-78"/>
              </a:rPr>
              <a:t>LESSON 43</a:t>
            </a:r>
          </a:p>
          <a:p>
            <a:pPr algn="just"/>
            <a:endParaRPr lang="en-US" sz="2800" b="1" dirty="0">
              <a:solidFill>
                <a:schemeClr val="accent1">
                  <a:lumMod val="75000"/>
                </a:schemeClr>
              </a:solidFill>
              <a:effectLst>
                <a:outerShdw blurRad="38100" dist="38100" dir="2700000" algn="tl">
                  <a:srgbClr val="000000">
                    <a:alpha val="43137"/>
                  </a:srgbClr>
                </a:outerShdw>
              </a:effectLst>
              <a:latin typeface="Arabic Typesetting" panose="03020402040406030203" pitchFamily="66" charset="-78"/>
              <a:ea typeface="FangSong" panose="02010609060101010101" pitchFamily="49" charset="-122"/>
              <a:cs typeface="Arabic Typesetting" panose="03020402040406030203" pitchFamily="66" charset="-78"/>
            </a:endParaRPr>
          </a:p>
        </p:txBody>
      </p:sp>
      <p:sp>
        <p:nvSpPr>
          <p:cNvPr id="2" name="Rectángulo 1">
            <a:extLst>
              <a:ext uri="{FF2B5EF4-FFF2-40B4-BE49-F238E27FC236}">
                <a16:creationId xmlns:a16="http://schemas.microsoft.com/office/drawing/2014/main" id="{8858BA88-04DF-4DBC-8CC1-3772DE8D4E40}"/>
              </a:ext>
            </a:extLst>
          </p:cNvPr>
          <p:cNvSpPr/>
          <p:nvPr/>
        </p:nvSpPr>
        <p:spPr>
          <a:xfrm>
            <a:off x="1007165" y="1070439"/>
            <a:ext cx="9740347" cy="2400657"/>
          </a:xfrm>
          <a:prstGeom prst="rect">
            <a:avLst/>
          </a:prstGeom>
        </p:spPr>
        <p:txBody>
          <a:bodyPr wrap="square">
            <a:spAutoFit/>
          </a:bodyPr>
          <a:lstStyle/>
          <a:p>
            <a:pPr algn="ctr"/>
            <a:r>
              <a:rPr lang="en-US" sz="1500" dirty="0">
                <a:solidFill>
                  <a:schemeClr val="bg1"/>
                </a:solidFill>
                <a:latin typeface="Arial" panose="020B0604020202020204" pitchFamily="34" charset="0"/>
                <a:cs typeface="Arial" panose="020B0604020202020204" pitchFamily="34" charset="0"/>
              </a:rPr>
              <a:t>“Enter into his rest”—Entering into the rest of the Lord means enjoying peace in this life and receiving “the fulness of [God’s] glory” in the next life (D&amp;C 84:24). “View [Christ’s] death”—One definition of view is to look at or examine attentively. When Jacob wrote that he wanted to persuade people to “believe in Christ, and view his death,” he may have meant that he wanted them to examine the Atonement of Jesus Christ attentively, realize its importance, and gain a personal testimony of it. “Suffer his cross”—This phrase refers to our willingness to deny ourselves of ungodliness and worldly lusts and to keep the Lord’s commandments (see Joseph Smith Translation,  Matthew 16:26 [in Matthew 16:24, footnote d]; Luke 9:23; 2 Nephi 9:18). </a:t>
            </a:r>
          </a:p>
          <a:p>
            <a:pPr algn="ctr"/>
            <a:r>
              <a:rPr lang="en-US" sz="1500" dirty="0">
                <a:solidFill>
                  <a:schemeClr val="bg1"/>
                </a:solidFill>
                <a:latin typeface="Arial" panose="020B0604020202020204" pitchFamily="34" charset="0"/>
                <a:cs typeface="Arial" panose="020B0604020202020204" pitchFamily="34" charset="0"/>
              </a:rPr>
              <a:t>It also refers to our willingness to endure and sacrifice as we follow the Savior. “Bear the shame of the world”—This phrase refers to keeping the commandments despite the worldly pressure, humiliation, and opposition that often come to disciples of Jesus Christ.</a:t>
            </a:r>
          </a:p>
        </p:txBody>
      </p:sp>
      <p:sp>
        <p:nvSpPr>
          <p:cNvPr id="4" name="Rectángulo 3">
            <a:extLst>
              <a:ext uri="{FF2B5EF4-FFF2-40B4-BE49-F238E27FC236}">
                <a16:creationId xmlns:a16="http://schemas.microsoft.com/office/drawing/2014/main" id="{4F0FBA18-8C37-4240-A278-8F37F6322F13}"/>
              </a:ext>
            </a:extLst>
          </p:cNvPr>
          <p:cNvSpPr/>
          <p:nvPr/>
        </p:nvSpPr>
        <p:spPr>
          <a:xfrm>
            <a:off x="1692965" y="3713199"/>
            <a:ext cx="8806069" cy="461665"/>
          </a:xfrm>
          <a:prstGeom prst="rect">
            <a:avLst/>
          </a:prstGeom>
        </p:spPr>
        <p:txBody>
          <a:bodyPr wrap="square">
            <a:spAutoFit/>
          </a:bodyPr>
          <a:lstStyle/>
          <a:p>
            <a:pPr algn="just"/>
            <a:r>
              <a:rPr lang="en-US" sz="2400" i="1" dirty="0">
                <a:solidFill>
                  <a:srgbClr val="FF66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Priesthood leaders labor diligently to help us come unto Christ.</a:t>
            </a:r>
          </a:p>
        </p:txBody>
      </p:sp>
      <p:sp>
        <p:nvSpPr>
          <p:cNvPr id="5" name="Rectángulo 4">
            <a:extLst>
              <a:ext uri="{FF2B5EF4-FFF2-40B4-BE49-F238E27FC236}">
                <a16:creationId xmlns:a16="http://schemas.microsoft.com/office/drawing/2014/main" id="{0E5BE08D-B80D-439F-868B-BF4C2AF33B72}"/>
              </a:ext>
            </a:extLst>
          </p:cNvPr>
          <p:cNvSpPr/>
          <p:nvPr/>
        </p:nvSpPr>
        <p:spPr>
          <a:xfrm>
            <a:off x="1245704" y="4416967"/>
            <a:ext cx="7739270"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How do our priesthood leaders labor to help us come unto Christ?</a:t>
            </a:r>
          </a:p>
        </p:txBody>
      </p:sp>
    </p:spTree>
    <p:extLst>
      <p:ext uri="{BB962C8B-B14F-4D97-AF65-F5344CB8AC3E}">
        <p14:creationId xmlns:p14="http://schemas.microsoft.com/office/powerpoint/2010/main" val="938475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mph" presetSubtype="0" fill="hold" grpId="0" nodeType="withEffect">
                                  <p:stCondLst>
                                    <p:cond delay="0"/>
                                  </p:stCondLst>
                                  <p:iterate type="lt">
                                    <p:tmPct val="4000"/>
                                  </p:iterate>
                                  <p:childTnLst>
                                    <p:set>
                                      <p:cBhvr override="childStyle">
                                        <p:cTn id="6" dur="250" fill="hold"/>
                                        <p:tgtEl>
                                          <p:spTgt spid="2"/>
                                        </p:tgtEl>
                                        <p:attrNameLst>
                                          <p:attrName>style.color</p:attrName>
                                        </p:attrNameLst>
                                      </p:cBhvr>
                                      <p:to>
                                        <p:clrVal>
                                          <a:schemeClr val="accent2"/>
                                        </p:clrVal>
                                      </p:to>
                                    </p:set>
                                    <p:set>
                                      <p:cBhvr>
                                        <p:cTn id="7" dur="250" fill="hold"/>
                                        <p:tgtEl>
                                          <p:spTgt spid="2"/>
                                        </p:tgtEl>
                                        <p:attrNameLst>
                                          <p:attrName>fillcolor</p:attrName>
                                        </p:attrNameLst>
                                      </p:cBhvr>
                                      <p:to>
                                        <p:clrVal>
                                          <a:schemeClr val="accent2"/>
                                        </p:clrVal>
                                      </p:to>
                                    </p:set>
                                    <p:set>
                                      <p:cBhvr>
                                        <p:cTn id="8" dur="250" fill="hold"/>
                                        <p:tgtEl>
                                          <p:spTgt spid="2"/>
                                        </p:tgtEl>
                                        <p:attrNameLst>
                                          <p:attrName>fill.type</p:attrName>
                                        </p:attrNameLst>
                                      </p:cBhvr>
                                      <p:to>
                                        <p:strVal val="solid"/>
                                      </p:to>
                                    </p:set>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randombar(horizontal)">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55" presetClass="entr" presetSubtype="0"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p:cTn id="18" dur="1000" fill="hold"/>
                                        <p:tgtEl>
                                          <p:spTgt spid="5"/>
                                        </p:tgtEl>
                                        <p:attrNameLst>
                                          <p:attrName>ppt_w</p:attrName>
                                        </p:attrNameLst>
                                      </p:cBhvr>
                                      <p:tavLst>
                                        <p:tav tm="0">
                                          <p:val>
                                            <p:strVal val="#ppt_w*0.70"/>
                                          </p:val>
                                        </p:tav>
                                        <p:tav tm="100000">
                                          <p:val>
                                            <p:strVal val="#ppt_w"/>
                                          </p:val>
                                        </p:tav>
                                      </p:tavLst>
                                    </p:anim>
                                    <p:anim calcmode="lin" valueType="num">
                                      <p:cBhvr>
                                        <p:cTn id="19" dur="1000" fill="hold"/>
                                        <p:tgtEl>
                                          <p:spTgt spid="5"/>
                                        </p:tgtEl>
                                        <p:attrNameLst>
                                          <p:attrName>ppt_h</p:attrName>
                                        </p:attrNameLst>
                                      </p:cBhvr>
                                      <p:tavLst>
                                        <p:tav tm="0">
                                          <p:val>
                                            <p:strVal val="#ppt_h"/>
                                          </p:val>
                                        </p:tav>
                                        <p:tav tm="100000">
                                          <p:val>
                                            <p:strVal val="#ppt_h"/>
                                          </p:val>
                                        </p:tav>
                                      </p:tavLst>
                                    </p:anim>
                                    <p:animEffect transition="in" filter="fade">
                                      <p:cBhvr>
                                        <p:cTn id="2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263271" y="366671"/>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sz="2800" b="1" dirty="0">
                <a:solidFill>
                  <a:schemeClr val="accent1">
                    <a:lumMod val="75000"/>
                  </a:schemeClr>
                </a:solidFill>
                <a:effectLst>
                  <a:outerShdw blurRad="38100" dist="38100" dir="2700000" algn="tl">
                    <a:srgbClr val="000000">
                      <a:alpha val="43137"/>
                    </a:srgbClr>
                  </a:outerShdw>
                </a:effectLst>
                <a:latin typeface="Arabic Typesetting" panose="03020402040406030203" pitchFamily="66" charset="-78"/>
                <a:ea typeface="FangSong" panose="02010609060101010101" pitchFamily="49" charset="-122"/>
                <a:cs typeface="Arabic Typesetting" panose="03020402040406030203" pitchFamily="66" charset="-78"/>
              </a:rPr>
              <a:t>LESSON 43</a:t>
            </a:r>
          </a:p>
          <a:p>
            <a:pPr algn="just"/>
            <a:endParaRPr lang="en-US" sz="2800" b="1" dirty="0">
              <a:solidFill>
                <a:schemeClr val="accent1">
                  <a:lumMod val="75000"/>
                </a:schemeClr>
              </a:solidFill>
              <a:effectLst>
                <a:outerShdw blurRad="38100" dist="38100" dir="2700000" algn="tl">
                  <a:srgbClr val="000000">
                    <a:alpha val="43137"/>
                  </a:srgbClr>
                </a:outerShdw>
              </a:effectLst>
              <a:latin typeface="Arabic Typesetting" panose="03020402040406030203" pitchFamily="66" charset="-78"/>
              <a:ea typeface="FangSong" panose="02010609060101010101" pitchFamily="49" charset="-122"/>
              <a:cs typeface="Arabic Typesetting" panose="03020402040406030203" pitchFamily="66" charset="-78"/>
            </a:endParaRPr>
          </a:p>
        </p:txBody>
      </p:sp>
      <p:sp>
        <p:nvSpPr>
          <p:cNvPr id="2" name="Rectángulo 1">
            <a:extLst>
              <a:ext uri="{FF2B5EF4-FFF2-40B4-BE49-F238E27FC236}">
                <a16:creationId xmlns:a16="http://schemas.microsoft.com/office/drawing/2014/main" id="{B396B266-6B1A-4C13-96E8-9C49E400354C}"/>
              </a:ext>
            </a:extLst>
          </p:cNvPr>
          <p:cNvSpPr/>
          <p:nvPr/>
        </p:nvSpPr>
        <p:spPr>
          <a:xfrm>
            <a:off x="2784836" y="3105834"/>
            <a:ext cx="6622326" cy="1200329"/>
          </a:xfrm>
          <a:prstGeom prst="rect">
            <a:avLst/>
          </a:prstGeom>
        </p:spPr>
        <p:txBody>
          <a:bodyPr wrap="none">
            <a:spAutoFit/>
          </a:bodyPr>
          <a:lstStyle/>
          <a:p>
            <a:pPr algn="ctr"/>
            <a:r>
              <a:rPr lang="en-US" sz="3600" i="1" dirty="0">
                <a:solidFill>
                  <a:schemeClr val="accent2">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“Jacob warns the people about </a:t>
            </a:r>
          </a:p>
          <a:p>
            <a:pPr algn="ctr"/>
            <a:r>
              <a:rPr lang="en-US" sz="3600" i="1" dirty="0">
                <a:solidFill>
                  <a:schemeClr val="accent2">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their wickedness”</a:t>
            </a:r>
          </a:p>
        </p:txBody>
      </p:sp>
      <p:sp>
        <p:nvSpPr>
          <p:cNvPr id="4" name="Rectángulo 3">
            <a:extLst>
              <a:ext uri="{FF2B5EF4-FFF2-40B4-BE49-F238E27FC236}">
                <a16:creationId xmlns:a16="http://schemas.microsoft.com/office/drawing/2014/main" id="{521225A8-8B19-408A-ADFD-D382D272F0AF}"/>
              </a:ext>
            </a:extLst>
          </p:cNvPr>
          <p:cNvSpPr/>
          <p:nvPr/>
        </p:nvSpPr>
        <p:spPr>
          <a:xfrm>
            <a:off x="1085361" y="928516"/>
            <a:ext cx="1774909" cy="369332"/>
          </a:xfrm>
          <a:prstGeom prst="rect">
            <a:avLst/>
          </a:prstGeom>
        </p:spPr>
        <p:txBody>
          <a:bodyPr wrap="none">
            <a:spAutoFit/>
          </a:bodyPr>
          <a:lstStyle/>
          <a:p>
            <a:pPr algn="just"/>
            <a:r>
              <a:rPr lang="en-US" b="1" dirty="0">
                <a:solidFill>
                  <a:schemeClr val="accent1">
                    <a:lumMod val="50000"/>
                  </a:schemeClr>
                </a:solidFill>
                <a:latin typeface="Arial" panose="020B0604020202020204" pitchFamily="34" charset="0"/>
                <a:cs typeface="Arial" panose="020B0604020202020204" pitchFamily="34" charset="0"/>
              </a:rPr>
              <a:t>Jacob 1:9-2:11</a:t>
            </a:r>
          </a:p>
        </p:txBody>
      </p:sp>
    </p:spTree>
    <p:extLst>
      <p:ext uri="{BB962C8B-B14F-4D97-AF65-F5344CB8AC3E}">
        <p14:creationId xmlns:p14="http://schemas.microsoft.com/office/powerpoint/2010/main" val="466256980"/>
      </p:ext>
    </p:extLst>
  </p:cSld>
  <p:clrMapOvr>
    <a:masterClrMapping/>
  </p:clrMapOvr>
  <p:transition spd="slow">
    <p:wheel spokes="1"/>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667C9B11-4391-40C3-9EA4-F8C4929D1273}"/>
              </a:ext>
            </a:extLst>
          </p:cNvPr>
          <p:cNvSpPr/>
          <p:nvPr/>
        </p:nvSpPr>
        <p:spPr>
          <a:xfrm>
            <a:off x="624772" y="935528"/>
            <a:ext cx="1710725" cy="641481"/>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ángulo: esquinas redondeadas 5">
            <a:extLst>
              <a:ext uri="{FF2B5EF4-FFF2-40B4-BE49-F238E27FC236}">
                <a16:creationId xmlns:a16="http://schemas.microsoft.com/office/drawing/2014/main" id="{E1E53A3F-3920-4DB1-9D2E-09041460708E}"/>
              </a:ext>
            </a:extLst>
          </p:cNvPr>
          <p:cNvSpPr/>
          <p:nvPr/>
        </p:nvSpPr>
        <p:spPr>
          <a:xfrm>
            <a:off x="624772" y="1304860"/>
            <a:ext cx="10029976" cy="1400383"/>
          </a:xfrm>
          <a:prstGeom prst="roundRect">
            <a:avLst/>
          </a:prstGeom>
          <a:solidFill>
            <a:schemeClr val="tx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263271" y="366671"/>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sz="2800" b="1" dirty="0">
                <a:solidFill>
                  <a:schemeClr val="accent1">
                    <a:lumMod val="75000"/>
                  </a:schemeClr>
                </a:solidFill>
                <a:effectLst>
                  <a:outerShdw blurRad="38100" dist="38100" dir="2700000" algn="tl">
                    <a:srgbClr val="000000">
                      <a:alpha val="43137"/>
                    </a:srgbClr>
                  </a:outerShdw>
                </a:effectLst>
                <a:latin typeface="Arabic Typesetting" panose="03020402040406030203" pitchFamily="66" charset="-78"/>
                <a:ea typeface="FangSong" panose="02010609060101010101" pitchFamily="49" charset="-122"/>
                <a:cs typeface="Arabic Typesetting" panose="03020402040406030203" pitchFamily="66" charset="-78"/>
              </a:rPr>
              <a:t>LESSON 43</a:t>
            </a:r>
          </a:p>
          <a:p>
            <a:pPr algn="just"/>
            <a:endParaRPr lang="en-US" sz="2800" b="1" dirty="0">
              <a:solidFill>
                <a:schemeClr val="accent1">
                  <a:lumMod val="75000"/>
                </a:schemeClr>
              </a:solidFill>
              <a:effectLst>
                <a:outerShdw blurRad="38100" dist="38100" dir="2700000" algn="tl">
                  <a:srgbClr val="000000">
                    <a:alpha val="43137"/>
                  </a:srgbClr>
                </a:outerShdw>
              </a:effectLst>
              <a:latin typeface="Arabic Typesetting" panose="03020402040406030203" pitchFamily="66" charset="-78"/>
              <a:ea typeface="FangSong" panose="02010609060101010101" pitchFamily="49" charset="-122"/>
              <a:cs typeface="Arabic Typesetting" panose="03020402040406030203" pitchFamily="66" charset="-78"/>
            </a:endParaRPr>
          </a:p>
        </p:txBody>
      </p:sp>
      <p:sp>
        <p:nvSpPr>
          <p:cNvPr id="2" name="Rectángulo 1">
            <a:extLst>
              <a:ext uri="{FF2B5EF4-FFF2-40B4-BE49-F238E27FC236}">
                <a16:creationId xmlns:a16="http://schemas.microsoft.com/office/drawing/2014/main" id="{54557015-6AB2-488F-B119-9CEDF6149F60}"/>
              </a:ext>
            </a:extLst>
          </p:cNvPr>
          <p:cNvSpPr/>
          <p:nvPr/>
        </p:nvSpPr>
        <p:spPr>
          <a:xfrm>
            <a:off x="624772" y="935528"/>
            <a:ext cx="1710725" cy="369332"/>
          </a:xfrm>
          <a:prstGeom prst="rect">
            <a:avLst/>
          </a:prstGeom>
        </p:spPr>
        <p:txBody>
          <a:bodyPr wrap="none">
            <a:spAutoFit/>
          </a:bodyPr>
          <a:lstStyle/>
          <a:p>
            <a:pPr algn="just"/>
            <a:r>
              <a:rPr lang="en-US" b="1" dirty="0">
                <a:solidFill>
                  <a:schemeClr val="bg1"/>
                </a:solidFill>
                <a:latin typeface="Arial" panose="020B0604020202020204" pitchFamily="34" charset="0"/>
                <a:cs typeface="Arial" panose="020B0604020202020204" pitchFamily="34" charset="0"/>
              </a:rPr>
              <a:t>Jacob 1:15-16</a:t>
            </a:r>
          </a:p>
        </p:txBody>
      </p:sp>
      <p:sp>
        <p:nvSpPr>
          <p:cNvPr id="4" name="Rectángulo 3">
            <a:extLst>
              <a:ext uri="{FF2B5EF4-FFF2-40B4-BE49-F238E27FC236}">
                <a16:creationId xmlns:a16="http://schemas.microsoft.com/office/drawing/2014/main" id="{FBD875D8-8E40-43E3-AA75-6C7A0506473B}"/>
              </a:ext>
            </a:extLst>
          </p:cNvPr>
          <p:cNvSpPr/>
          <p:nvPr/>
        </p:nvSpPr>
        <p:spPr>
          <a:xfrm>
            <a:off x="624772" y="2889909"/>
            <a:ext cx="7421217"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do you think it means to obtain an “errand from the Lord”?</a:t>
            </a:r>
          </a:p>
        </p:txBody>
      </p:sp>
      <p:sp>
        <p:nvSpPr>
          <p:cNvPr id="5" name="Rectángulo 4">
            <a:extLst>
              <a:ext uri="{FF2B5EF4-FFF2-40B4-BE49-F238E27FC236}">
                <a16:creationId xmlns:a16="http://schemas.microsoft.com/office/drawing/2014/main" id="{AC3D99A4-4A27-4A83-A977-562E79B58D6A}"/>
              </a:ext>
            </a:extLst>
          </p:cNvPr>
          <p:cNvSpPr/>
          <p:nvPr/>
        </p:nvSpPr>
        <p:spPr>
          <a:xfrm>
            <a:off x="624772" y="1304860"/>
            <a:ext cx="10029976" cy="1400383"/>
          </a:xfrm>
          <a:prstGeom prst="rect">
            <a:avLst/>
          </a:prstGeom>
        </p:spPr>
        <p:txBody>
          <a:bodyPr wrap="square">
            <a:spAutoFit/>
          </a:bodyPr>
          <a:lstStyle/>
          <a:p>
            <a:pPr algn="just" fontAlgn="base"/>
            <a:r>
              <a:rPr lang="en-US" sz="1700" b="1" dirty="0">
                <a:solidFill>
                  <a:schemeClr val="bg1"/>
                </a:solidFill>
                <a:latin typeface="Arial" panose="020B0604020202020204" pitchFamily="34" charset="0"/>
                <a:cs typeface="Arial" panose="020B0604020202020204" pitchFamily="34" charset="0"/>
              </a:rPr>
              <a:t>15 </a:t>
            </a:r>
            <a:r>
              <a:rPr lang="en-US" sz="1700" dirty="0">
                <a:solidFill>
                  <a:schemeClr val="bg1"/>
                </a:solidFill>
                <a:latin typeface="Arial" panose="020B0604020202020204" pitchFamily="34" charset="0"/>
                <a:cs typeface="Arial" panose="020B0604020202020204" pitchFamily="34" charset="0"/>
              </a:rPr>
              <a:t>And now it came to pass that the people of Nephi, under the reign of the second king, began to grow hard in their hearts, and indulge themselves somewhat in wicked practices, such as like unto David of old desiring many wives and concubines, and also Solomon, his son.</a:t>
            </a:r>
          </a:p>
          <a:p>
            <a:pPr algn="just" fontAlgn="base"/>
            <a:r>
              <a:rPr lang="en-US" sz="1700" b="1" dirty="0">
                <a:solidFill>
                  <a:schemeClr val="bg1"/>
                </a:solidFill>
                <a:latin typeface="Arial" panose="020B0604020202020204" pitchFamily="34" charset="0"/>
                <a:cs typeface="Arial" panose="020B0604020202020204" pitchFamily="34" charset="0"/>
              </a:rPr>
              <a:t>16 </a:t>
            </a:r>
            <a:r>
              <a:rPr lang="en-US" sz="1700" dirty="0">
                <a:solidFill>
                  <a:schemeClr val="bg1"/>
                </a:solidFill>
                <a:latin typeface="Arial" panose="020B0604020202020204" pitchFamily="34" charset="0"/>
                <a:cs typeface="Arial" panose="020B0604020202020204" pitchFamily="34" charset="0"/>
              </a:rPr>
              <a:t>Yea, and they also began to search much gold and silver, and began to be lifted up somewhat in pride.</a:t>
            </a:r>
            <a:endParaRPr lang="en-US" sz="1700" i="0" dirty="0">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0693663"/>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2000" fill="hold"/>
                                        <p:tgtEl>
                                          <p:spTgt spid="4"/>
                                        </p:tgtEl>
                                        <p:attrNameLst>
                                          <p:attrName>ppt_w</p:attrName>
                                        </p:attrNameLst>
                                      </p:cBhvr>
                                      <p:tavLst>
                                        <p:tav tm="0" fmla="#ppt_w*sin(2.5*pi*$)">
                                          <p:val>
                                            <p:fltVal val="0"/>
                                          </p:val>
                                        </p:tav>
                                        <p:tav tm="100000">
                                          <p:val>
                                            <p:fltVal val="1"/>
                                          </p:val>
                                        </p:tav>
                                      </p:tavLst>
                                    </p:anim>
                                    <p:anim calcmode="lin" valueType="num">
                                      <p:cBhvr>
                                        <p:cTn id="8" dur="20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ángulo: esquinas diagonales redondeadas 10">
            <a:extLst>
              <a:ext uri="{FF2B5EF4-FFF2-40B4-BE49-F238E27FC236}">
                <a16:creationId xmlns:a16="http://schemas.microsoft.com/office/drawing/2014/main" id="{8A29EB2C-FDFC-4790-8571-61546CEDF7C9}"/>
              </a:ext>
            </a:extLst>
          </p:cNvPr>
          <p:cNvSpPr/>
          <p:nvPr/>
        </p:nvSpPr>
        <p:spPr>
          <a:xfrm>
            <a:off x="1099930" y="1389806"/>
            <a:ext cx="9488558" cy="2031325"/>
          </a:xfrm>
          <a:prstGeom prst="round2DiagRect">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263271" y="366671"/>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sz="2800" b="1" dirty="0">
                <a:solidFill>
                  <a:schemeClr val="accent1">
                    <a:lumMod val="75000"/>
                  </a:schemeClr>
                </a:solidFill>
                <a:effectLst>
                  <a:outerShdw blurRad="38100" dist="38100" dir="2700000" algn="tl">
                    <a:srgbClr val="000000">
                      <a:alpha val="43137"/>
                    </a:srgbClr>
                  </a:outerShdw>
                </a:effectLst>
                <a:latin typeface="Arabic Typesetting" panose="03020402040406030203" pitchFamily="66" charset="-78"/>
                <a:ea typeface="FangSong" panose="02010609060101010101" pitchFamily="49" charset="-122"/>
                <a:cs typeface="Arabic Typesetting" panose="03020402040406030203" pitchFamily="66" charset="-78"/>
              </a:rPr>
              <a:t>LESSON 43</a:t>
            </a:r>
          </a:p>
          <a:p>
            <a:pPr algn="just"/>
            <a:endParaRPr lang="en-US" sz="2800" b="1" dirty="0">
              <a:solidFill>
                <a:schemeClr val="accent1">
                  <a:lumMod val="75000"/>
                </a:schemeClr>
              </a:solidFill>
              <a:effectLst>
                <a:outerShdw blurRad="38100" dist="38100" dir="2700000" algn="tl">
                  <a:srgbClr val="000000">
                    <a:alpha val="43137"/>
                  </a:srgbClr>
                </a:outerShdw>
              </a:effectLst>
              <a:latin typeface="Arabic Typesetting" panose="03020402040406030203" pitchFamily="66" charset="-78"/>
              <a:ea typeface="FangSong" panose="02010609060101010101" pitchFamily="49" charset="-122"/>
              <a:cs typeface="Arabic Typesetting" panose="03020402040406030203" pitchFamily="66" charset="-78"/>
            </a:endParaRPr>
          </a:p>
        </p:txBody>
      </p:sp>
      <p:sp>
        <p:nvSpPr>
          <p:cNvPr id="2" name="Rectángulo 1">
            <a:extLst>
              <a:ext uri="{FF2B5EF4-FFF2-40B4-BE49-F238E27FC236}">
                <a16:creationId xmlns:a16="http://schemas.microsoft.com/office/drawing/2014/main" id="{4FE8B9E2-A4F7-42FD-8968-B5622B0E9A64}"/>
              </a:ext>
            </a:extLst>
          </p:cNvPr>
          <p:cNvSpPr/>
          <p:nvPr/>
        </p:nvSpPr>
        <p:spPr>
          <a:xfrm>
            <a:off x="1099930" y="1389806"/>
            <a:ext cx="9488558" cy="2031325"/>
          </a:xfrm>
          <a:prstGeom prst="rect">
            <a:avLst/>
          </a:prstGeom>
        </p:spPr>
        <p:txBody>
          <a:bodyPr wrap="square">
            <a:spAutoFit/>
          </a:bodyPr>
          <a:lstStyle/>
          <a:p>
            <a:pPr algn="ctr"/>
            <a:r>
              <a:rPr lang="en-US" dirty="0">
                <a:solidFill>
                  <a:schemeClr val="bg1"/>
                </a:solidFill>
                <a:latin typeface="Arial" panose="020B0604020202020204" pitchFamily="34" charset="0"/>
                <a:cs typeface="Arial" panose="020B0604020202020204" pitchFamily="34" charset="0"/>
              </a:rPr>
              <a:t>“Perhaps you already know (but if you don’t you should) that with rare exception, no man or woman who speaks [in general conference] is assigned a topic. Each is to fast and pray, study and seek, start and stop and start again until he or she is confident that for this conference, at this time, his or hers is the topic the Lord wishes that speaker to present regardless of personal wishes or private preferences. . . . Each has wept, worried, and earnestly sought the Lord’s direction to guide his or her thoughts and expression” (“An Ensign to the Nations,” Ensign or Liahona, May 2011, 111).</a:t>
            </a:r>
          </a:p>
        </p:txBody>
      </p:sp>
      <p:sp>
        <p:nvSpPr>
          <p:cNvPr id="4" name="Rectángulo 3">
            <a:extLst>
              <a:ext uri="{FF2B5EF4-FFF2-40B4-BE49-F238E27FC236}">
                <a16:creationId xmlns:a16="http://schemas.microsoft.com/office/drawing/2014/main" id="{8681E79B-4770-4CBE-8A24-CADFB0BC9ED1}"/>
              </a:ext>
            </a:extLst>
          </p:cNvPr>
          <p:cNvSpPr/>
          <p:nvPr/>
        </p:nvSpPr>
        <p:spPr>
          <a:xfrm>
            <a:off x="1351721" y="840007"/>
            <a:ext cx="8567531" cy="400110"/>
          </a:xfrm>
          <a:prstGeom prst="rect">
            <a:avLst/>
          </a:prstGeom>
        </p:spPr>
        <p:txBody>
          <a:bodyPr wrap="square">
            <a:spAutoFit/>
          </a:bodyPr>
          <a:lstStyle/>
          <a:p>
            <a:pPr algn="just"/>
            <a:r>
              <a:rPr lang="en-US" sz="2000" i="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Elder Jeffrey R. Holland of the Quorum of the Twelve Apostles.</a:t>
            </a:r>
          </a:p>
        </p:txBody>
      </p:sp>
      <p:sp>
        <p:nvSpPr>
          <p:cNvPr id="6" name="Rectángulo 5">
            <a:extLst>
              <a:ext uri="{FF2B5EF4-FFF2-40B4-BE49-F238E27FC236}">
                <a16:creationId xmlns:a16="http://schemas.microsoft.com/office/drawing/2014/main" id="{9C64B84C-B921-41F7-8C85-B43BF46AE91C}"/>
              </a:ext>
            </a:extLst>
          </p:cNvPr>
          <p:cNvSpPr/>
          <p:nvPr/>
        </p:nvSpPr>
        <p:spPr>
          <a:xfrm>
            <a:off x="980661" y="3700424"/>
            <a:ext cx="9183756"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do general conference speakers do to seek their errand from the Lord?</a:t>
            </a:r>
          </a:p>
        </p:txBody>
      </p:sp>
      <p:sp>
        <p:nvSpPr>
          <p:cNvPr id="7" name="Rectángulo 6">
            <a:extLst>
              <a:ext uri="{FF2B5EF4-FFF2-40B4-BE49-F238E27FC236}">
                <a16:creationId xmlns:a16="http://schemas.microsoft.com/office/drawing/2014/main" id="{0A0681A7-DAC3-4F7F-9CEE-3CB544FF46C8}"/>
              </a:ext>
            </a:extLst>
          </p:cNvPr>
          <p:cNvSpPr/>
          <p:nvPr/>
        </p:nvSpPr>
        <p:spPr>
          <a:xfrm>
            <a:off x="980661" y="4120619"/>
            <a:ext cx="9859618"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Why is it important to understand that Church leaders seek to teach us what the Lord wants us to know?</a:t>
            </a:r>
          </a:p>
        </p:txBody>
      </p:sp>
      <p:sp>
        <p:nvSpPr>
          <p:cNvPr id="8" name="Rectángulo 7">
            <a:extLst>
              <a:ext uri="{FF2B5EF4-FFF2-40B4-BE49-F238E27FC236}">
                <a16:creationId xmlns:a16="http://schemas.microsoft.com/office/drawing/2014/main" id="{1FA7E9FC-B446-490F-83A9-43B28DC04B2C}"/>
              </a:ext>
            </a:extLst>
          </p:cNvPr>
          <p:cNvSpPr/>
          <p:nvPr/>
        </p:nvSpPr>
        <p:spPr>
          <a:xfrm>
            <a:off x="980661" y="4820903"/>
            <a:ext cx="9859618"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How might keeping this in mind influence our attitude when we listen to them teach?</a:t>
            </a:r>
          </a:p>
        </p:txBody>
      </p:sp>
      <p:sp>
        <p:nvSpPr>
          <p:cNvPr id="9" name="Rectángulo 8">
            <a:extLst>
              <a:ext uri="{FF2B5EF4-FFF2-40B4-BE49-F238E27FC236}">
                <a16:creationId xmlns:a16="http://schemas.microsoft.com/office/drawing/2014/main" id="{10101D09-3D59-461D-9203-F29ABCFB5CB8}"/>
              </a:ext>
            </a:extLst>
          </p:cNvPr>
          <p:cNvSpPr/>
          <p:nvPr/>
        </p:nvSpPr>
        <p:spPr>
          <a:xfrm>
            <a:off x="980661" y="5281772"/>
            <a:ext cx="5498044" cy="369332"/>
          </a:xfrm>
          <a:prstGeom prst="rect">
            <a:avLst/>
          </a:prstGeom>
        </p:spPr>
        <p:txBody>
          <a:bodyPr wrap="none">
            <a:spAutoFit/>
          </a:bodyPr>
          <a:lstStyle/>
          <a:p>
            <a:pPr algn="just"/>
            <a:r>
              <a:rPr lang="en-US" b="1" dirty="0">
                <a:solidFill>
                  <a:schemeClr val="bg1"/>
                </a:solidFill>
                <a:latin typeface="Arial" panose="020B0604020202020204" pitchFamily="34" charset="0"/>
                <a:cs typeface="Arial" panose="020B0604020202020204" pitchFamily="34" charset="0"/>
              </a:rPr>
              <a:t>What were Jacob and Joseph’s responsibilities?</a:t>
            </a:r>
          </a:p>
        </p:txBody>
      </p:sp>
      <p:sp>
        <p:nvSpPr>
          <p:cNvPr id="10" name="Rectángulo 9">
            <a:extLst>
              <a:ext uri="{FF2B5EF4-FFF2-40B4-BE49-F238E27FC236}">
                <a16:creationId xmlns:a16="http://schemas.microsoft.com/office/drawing/2014/main" id="{4F8D20C7-C17C-4C7C-8E11-EA03659847A8}"/>
              </a:ext>
            </a:extLst>
          </p:cNvPr>
          <p:cNvSpPr/>
          <p:nvPr/>
        </p:nvSpPr>
        <p:spPr>
          <a:xfrm>
            <a:off x="2174160" y="5856014"/>
            <a:ext cx="7843679" cy="707886"/>
          </a:xfrm>
          <a:prstGeom prst="rect">
            <a:avLst/>
          </a:prstGeom>
        </p:spPr>
        <p:txBody>
          <a:bodyPr wrap="square">
            <a:spAutoFit/>
          </a:bodyPr>
          <a:lstStyle/>
          <a:p>
            <a:pPr algn="ctr"/>
            <a:r>
              <a:rPr lang="en-US" sz="2000" i="1" dirty="0">
                <a:solidFill>
                  <a:schemeClr val="accent1">
                    <a:lumMod val="75000"/>
                  </a:schemeClr>
                </a:solidFill>
                <a:effectLst>
                  <a:outerShdw blurRad="38100" dist="38100" dir="2700000" algn="tl">
                    <a:srgbClr val="000000">
                      <a:alpha val="43137"/>
                    </a:srgbClr>
                  </a:outerShdw>
                </a:effectLst>
                <a:latin typeface="Constantia" panose="02030602050306030303" pitchFamily="18" charset="0"/>
              </a:rPr>
              <a:t>Priesthood leaders have a divinely given responsibility to teach the word of God and warn against sin.</a:t>
            </a:r>
          </a:p>
        </p:txBody>
      </p:sp>
    </p:spTree>
    <p:extLst>
      <p:ext uri="{BB962C8B-B14F-4D97-AF65-F5344CB8AC3E}">
        <p14:creationId xmlns:p14="http://schemas.microsoft.com/office/powerpoint/2010/main" val="56911928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55"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p:cTn id="20" dur="1000" fill="hold"/>
                                        <p:tgtEl>
                                          <p:spTgt spid="6"/>
                                        </p:tgtEl>
                                        <p:attrNameLst>
                                          <p:attrName>ppt_w</p:attrName>
                                        </p:attrNameLst>
                                      </p:cBhvr>
                                      <p:tavLst>
                                        <p:tav tm="0">
                                          <p:val>
                                            <p:strVal val="#ppt_w*0.70"/>
                                          </p:val>
                                        </p:tav>
                                        <p:tav tm="100000">
                                          <p:val>
                                            <p:strVal val="#ppt_w"/>
                                          </p:val>
                                        </p:tav>
                                      </p:tavLst>
                                    </p:anim>
                                    <p:anim calcmode="lin" valueType="num">
                                      <p:cBhvr>
                                        <p:cTn id="21" dur="1000" fill="hold"/>
                                        <p:tgtEl>
                                          <p:spTgt spid="6"/>
                                        </p:tgtEl>
                                        <p:attrNameLst>
                                          <p:attrName>ppt_h</p:attrName>
                                        </p:attrNameLst>
                                      </p:cBhvr>
                                      <p:tavLst>
                                        <p:tav tm="0">
                                          <p:val>
                                            <p:strVal val="#ppt_h"/>
                                          </p:val>
                                        </p:tav>
                                        <p:tav tm="100000">
                                          <p:val>
                                            <p:strVal val="#ppt_h"/>
                                          </p:val>
                                        </p:tav>
                                      </p:tavLst>
                                    </p:anim>
                                    <p:animEffect transition="in" filter="fade">
                                      <p:cBhvr>
                                        <p:cTn id="22" dur="10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down)">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1000"/>
                                        <p:tgtEl>
                                          <p:spTgt spid="9"/>
                                        </p:tgtEl>
                                      </p:cBhvr>
                                    </p:animEffect>
                                    <p:anim calcmode="lin" valueType="num">
                                      <p:cBhvr>
                                        <p:cTn id="38" dur="1000" fill="hold"/>
                                        <p:tgtEl>
                                          <p:spTgt spid="9"/>
                                        </p:tgtEl>
                                        <p:attrNameLst>
                                          <p:attrName>ppt_x</p:attrName>
                                        </p:attrNameLst>
                                      </p:cBhvr>
                                      <p:tavLst>
                                        <p:tav tm="0">
                                          <p:val>
                                            <p:strVal val="#ppt_x"/>
                                          </p:val>
                                        </p:tav>
                                        <p:tav tm="100000">
                                          <p:val>
                                            <p:strVal val="#ppt_x"/>
                                          </p:val>
                                        </p:tav>
                                      </p:tavLst>
                                    </p:anim>
                                    <p:anim calcmode="lin" valueType="num">
                                      <p:cBhvr>
                                        <p:cTn id="3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1" presetClass="entr" presetSubtype="0" fill="hold" grpId="0" nodeType="clickEffect">
                                  <p:stCondLst>
                                    <p:cond delay="0"/>
                                  </p:stCondLst>
                                  <p:iterate type="lt">
                                    <p:tmPct val="10000"/>
                                  </p:iterate>
                                  <p:childTnLst>
                                    <p:set>
                                      <p:cBhvr>
                                        <p:cTn id="43" dur="1" fill="hold">
                                          <p:stCondLst>
                                            <p:cond delay="0"/>
                                          </p:stCondLst>
                                        </p:cTn>
                                        <p:tgtEl>
                                          <p:spTgt spid="10">
                                            <p:txEl>
                                              <p:pRg st="0" end="0"/>
                                            </p:txEl>
                                          </p:spTgt>
                                        </p:tgtEl>
                                        <p:attrNameLst>
                                          <p:attrName>style.visibility</p:attrName>
                                        </p:attrNameLst>
                                      </p:cBhvr>
                                      <p:to>
                                        <p:strVal val="visible"/>
                                      </p:to>
                                    </p:set>
                                    <p:anim calcmode="lin" valueType="num">
                                      <p:cBhvr>
                                        <p:cTn id="44" dur="500" fill="hold"/>
                                        <p:tgtEl>
                                          <p:spTgt spid="10">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45" dur="500" fill="hold"/>
                                        <p:tgtEl>
                                          <p:spTgt spid="10">
                                            <p:txEl>
                                              <p:pRg st="0" end="0"/>
                                            </p:txEl>
                                          </p:spTgt>
                                        </p:tgtEl>
                                        <p:attrNameLst>
                                          <p:attrName>ppt_y</p:attrName>
                                        </p:attrNameLst>
                                      </p:cBhvr>
                                      <p:tavLst>
                                        <p:tav tm="0">
                                          <p:val>
                                            <p:strVal val="#ppt_y"/>
                                          </p:val>
                                        </p:tav>
                                        <p:tav tm="100000">
                                          <p:val>
                                            <p:strVal val="#ppt_y"/>
                                          </p:val>
                                        </p:tav>
                                      </p:tavLst>
                                    </p:anim>
                                    <p:anim calcmode="lin" valueType="num">
                                      <p:cBhvr>
                                        <p:cTn id="46" dur="500" fill="hold"/>
                                        <p:tgtEl>
                                          <p:spTgt spid="10">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47" dur="500" fill="hold"/>
                                        <p:tgtEl>
                                          <p:spTgt spid="10">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48" dur="500" tmFilter="0,0; .5, 1; 1, 1"/>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 grpId="0"/>
      <p:bldP spid="4" grpId="0"/>
      <p:bldP spid="6" grpId="0"/>
      <p:bldP spid="7" grpId="0"/>
      <p:bldP spid="8" grpId="0"/>
      <p:bldP spid="9" grpId="0"/>
      <p:bldP spid="10"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0</TotalTime>
  <Words>1034</Words>
  <Application>Microsoft Office PowerPoint</Application>
  <PresentationFormat>Panorámica</PresentationFormat>
  <Paragraphs>46</Paragraphs>
  <Slides>10</Slides>
  <Notes>0</Notes>
  <HiddenSlides>0</HiddenSlides>
  <MMClips>1</MMClips>
  <ScaleCrop>false</ScaleCrop>
  <HeadingPairs>
    <vt:vector size="6" baseType="variant">
      <vt:variant>
        <vt:lpstr>Fuentes usadas</vt:lpstr>
      </vt:variant>
      <vt:variant>
        <vt:i4>10</vt:i4>
      </vt:variant>
      <vt:variant>
        <vt:lpstr>Tema</vt:lpstr>
      </vt:variant>
      <vt:variant>
        <vt:i4>1</vt:i4>
      </vt:variant>
      <vt:variant>
        <vt:lpstr>Títulos de diapositiva</vt:lpstr>
      </vt:variant>
      <vt:variant>
        <vt:i4>10</vt:i4>
      </vt:variant>
    </vt:vector>
  </HeadingPairs>
  <TitlesOfParts>
    <vt:vector size="21" baseType="lpstr">
      <vt:lpstr>Arabic Typesetting</vt:lpstr>
      <vt:lpstr>Arial</vt:lpstr>
      <vt:lpstr>Arial Rounded MT Bold</vt:lpstr>
      <vt:lpstr>Calibri</vt:lpstr>
      <vt:lpstr>Century Gothic</vt:lpstr>
      <vt:lpstr>Constantia</vt:lpstr>
      <vt:lpstr>Courier New</vt:lpstr>
      <vt:lpstr>Ink Free</vt:lpstr>
      <vt:lpstr>Sylfaen</vt:lpstr>
      <vt:lpstr>Wingdings 3</vt:lpstr>
      <vt:lpstr>Ion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plan of Salvation</dc:title>
  <dc:creator>Ronald Esquerra</dc:creator>
  <cp:lastModifiedBy>Ronald Esquerra</cp:lastModifiedBy>
  <cp:revision>6350</cp:revision>
  <dcterms:created xsi:type="dcterms:W3CDTF">2018-08-29T04:26:39Z</dcterms:created>
  <dcterms:modified xsi:type="dcterms:W3CDTF">2020-02-07T00:32:27Z</dcterms:modified>
</cp:coreProperties>
</file>