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560" r:id="rId3"/>
    <p:sldId id="561" r:id="rId4"/>
    <p:sldId id="562" r:id="rId5"/>
    <p:sldId id="563" r:id="rId6"/>
    <p:sldId id="564" r:id="rId7"/>
    <p:sldId id="565" r:id="rId8"/>
    <p:sldId id="566" r:id="rId9"/>
    <p:sldId id="567" r:id="rId10"/>
    <p:sldId id="568" r:id="rId11"/>
    <p:sldId id="569" r:id="rId12"/>
    <p:sldId id="571" r:id="rId13"/>
    <p:sldId id="570" r:id="rId14"/>
    <p:sldId id="5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6E513"/>
    <a:srgbClr val="FFCCFF"/>
    <a:srgbClr val="E97159"/>
    <a:srgbClr val="4D6F0F"/>
    <a:srgbClr val="FF6600"/>
    <a:srgbClr val="6372DF"/>
    <a:srgbClr val="FF3300"/>
    <a:srgbClr val="B9DF6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CxZ0lz_z8PQ?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LJXBucFYgBA?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Ow6UTezQj9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6">
                    <a:lumMod val="75000"/>
                  </a:schemeClr>
                </a:solidFill>
                <a:effectLst>
                  <a:outerShdw blurRad="38100" dist="38100" dir="2700000" algn="tl">
                    <a:srgbClr val="000000">
                      <a:alpha val="43137"/>
                    </a:srgbClr>
                  </a:outerShdw>
                </a:effectLst>
                <a:latin typeface="Courier New" panose="02070309020205020404" pitchFamily="49" charset="0"/>
                <a:ea typeface="Cambria" panose="02040503050406030204" pitchFamily="18" charset="0"/>
                <a:cs typeface="Courier New" panose="02070309020205020404" pitchFamily="49"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AAA5FAA-D813-40E3-B9D6-19F9056031B9}"/>
              </a:ext>
            </a:extLst>
          </p:cNvPr>
          <p:cNvSpPr/>
          <p:nvPr/>
        </p:nvSpPr>
        <p:spPr>
          <a:xfrm>
            <a:off x="1072568" y="4753493"/>
            <a:ext cx="51700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Which phrases are meaningful to you? Why?</a:t>
            </a:r>
          </a:p>
        </p:txBody>
      </p:sp>
      <p:sp>
        <p:nvSpPr>
          <p:cNvPr id="9" name="Rectángulo 8">
            <a:extLst>
              <a:ext uri="{FF2B5EF4-FFF2-40B4-BE49-F238E27FC236}">
                <a16:creationId xmlns:a16="http://schemas.microsoft.com/office/drawing/2014/main" id="{5B1A4615-E539-4772-BF8C-11369A40264D}"/>
              </a:ext>
            </a:extLst>
          </p:cNvPr>
          <p:cNvSpPr/>
          <p:nvPr/>
        </p:nvSpPr>
        <p:spPr>
          <a:xfrm>
            <a:off x="1072566" y="834017"/>
            <a:ext cx="2005678"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21A1EEE-4A90-4B10-925B-95F43D90C71C}"/>
              </a:ext>
            </a:extLst>
          </p:cNvPr>
          <p:cNvSpPr/>
          <p:nvPr/>
        </p:nvSpPr>
        <p:spPr>
          <a:xfrm>
            <a:off x="1072567" y="1271344"/>
            <a:ext cx="9476162" cy="3323987"/>
          </a:xfrm>
          <a:prstGeom prst="roundRect">
            <a:avLst>
              <a:gd name="adj" fmla="val 1013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D9EE7342-FEBB-437F-84A0-37A97BAF30F3}"/>
              </a:ext>
            </a:extLst>
          </p:cNvPr>
          <p:cNvSpPr/>
          <p:nvPr/>
        </p:nvSpPr>
        <p:spPr>
          <a:xfrm>
            <a:off x="1072569" y="897520"/>
            <a:ext cx="20056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33:10-14</a:t>
            </a:r>
          </a:p>
        </p:txBody>
      </p:sp>
      <p:sp>
        <p:nvSpPr>
          <p:cNvPr id="4" name="Rectángulo 3">
            <a:extLst>
              <a:ext uri="{FF2B5EF4-FFF2-40B4-BE49-F238E27FC236}">
                <a16:creationId xmlns:a16="http://schemas.microsoft.com/office/drawing/2014/main" id="{D88DF821-67FC-4908-81CE-ECCCFE0528B7}"/>
              </a:ext>
            </a:extLst>
          </p:cNvPr>
          <p:cNvSpPr/>
          <p:nvPr/>
        </p:nvSpPr>
        <p:spPr>
          <a:xfrm>
            <a:off x="1072568" y="1271344"/>
            <a:ext cx="9476161" cy="332398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now, my beloved brethren, and also Jew, and all ye ends of the earth, hearken unto these words and believe in Christ; and if ye believe not in these words believe in Christ. And if ye shall believe in Christ ye will believe in these words, for they are the words of Christ, and he hath given them unto me; and they teach all men that they should do good.</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if they are not the words of Christ, judge ye—for Christ will show unto you, with power and great glory, that they are his words, at the last day; and you and I shall stand face to face before his bar; and ye shall know that I have been commanded of him to write these things, notwithstanding my weakness.</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And I pray the Father in the name of Christ that many of us, if not all, may be saved in his kingdom at that great and last day.</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now, my beloved brethren, all those who are of the house of Israel, and all ye ends of the earth, I speak unto you as the voice of one crying from the dust: Farewell until that great day shall come.</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you that will not partake of the goodness of God, and respect the words of the Jews, and also my words, and the words which shall proceed forth out of the mouth of the Lamb of God, behold, I bid you an everlasting farewell, for these words shall condemn you at the last day.</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27A783A-87D6-42C8-A437-2134FD7C5612}"/>
              </a:ext>
            </a:extLst>
          </p:cNvPr>
          <p:cNvSpPr/>
          <p:nvPr/>
        </p:nvSpPr>
        <p:spPr>
          <a:xfrm>
            <a:off x="1072568" y="5217324"/>
            <a:ext cx="522450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will they feel about the Book of Mormon?</a:t>
            </a:r>
          </a:p>
        </p:txBody>
      </p:sp>
      <p:sp>
        <p:nvSpPr>
          <p:cNvPr id="7" name="Rectángulo 6">
            <a:extLst>
              <a:ext uri="{FF2B5EF4-FFF2-40B4-BE49-F238E27FC236}">
                <a16:creationId xmlns:a16="http://schemas.microsoft.com/office/drawing/2014/main" id="{969511C0-1DE8-4B44-B5E4-20C7213682C2}"/>
              </a:ext>
            </a:extLst>
          </p:cNvPr>
          <p:cNvSpPr/>
          <p:nvPr/>
        </p:nvSpPr>
        <p:spPr>
          <a:xfrm>
            <a:off x="1072568" y="5681155"/>
            <a:ext cx="93171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warn would happen to those who would reject his words?</a:t>
            </a:r>
          </a:p>
        </p:txBody>
      </p:sp>
    </p:spTree>
    <p:extLst>
      <p:ext uri="{BB962C8B-B14F-4D97-AF65-F5344CB8AC3E}">
        <p14:creationId xmlns:p14="http://schemas.microsoft.com/office/powerpoint/2010/main" val="2407347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3A87421-C881-4040-8F06-F01BC3646AC1}"/>
              </a:ext>
            </a:extLst>
          </p:cNvPr>
          <p:cNvSpPr/>
          <p:nvPr/>
        </p:nvSpPr>
        <p:spPr>
          <a:xfrm>
            <a:off x="1046917" y="2632646"/>
            <a:ext cx="9541565" cy="14773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diagonales redondeadas 4">
            <a:extLst>
              <a:ext uri="{FF2B5EF4-FFF2-40B4-BE49-F238E27FC236}">
                <a16:creationId xmlns:a16="http://schemas.microsoft.com/office/drawing/2014/main" id="{1C82B43F-CA13-4512-9198-9C6F3DBC045C}"/>
              </a:ext>
            </a:extLst>
          </p:cNvPr>
          <p:cNvSpPr/>
          <p:nvPr/>
        </p:nvSpPr>
        <p:spPr>
          <a:xfrm>
            <a:off x="1046919" y="989377"/>
            <a:ext cx="9541566" cy="1477328"/>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77B2AF64-3608-4841-B38C-41F7EA438122}"/>
              </a:ext>
            </a:extLst>
          </p:cNvPr>
          <p:cNvSpPr/>
          <p:nvPr/>
        </p:nvSpPr>
        <p:spPr>
          <a:xfrm>
            <a:off x="1046921" y="989377"/>
            <a:ext cx="9541566" cy="1477328"/>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Joseph Fielding Smith said: </a:t>
            </a:r>
            <a:r>
              <a:rPr lang="en-US" dirty="0">
                <a:solidFill>
                  <a:schemeClr val="bg1"/>
                </a:solidFill>
                <a:latin typeface="Arial" panose="020B0604020202020204" pitchFamily="34" charset="0"/>
                <a:cs typeface="Arial" panose="020B0604020202020204" pitchFamily="34" charset="0"/>
              </a:rPr>
              <a:t>“It seems to me that any member of this Church would never be satisfied until he or she had read the Book of Mormon time and time again, and thoroughly considered it so that he or she could bear witness that it is in very deed a record with the inspiration of the Almighty upon it, and that its history is true” (in Conference Report, Oct. 1961, 18).</a:t>
            </a:r>
          </a:p>
        </p:txBody>
      </p:sp>
      <p:sp>
        <p:nvSpPr>
          <p:cNvPr id="4" name="Rectángulo 3">
            <a:extLst>
              <a:ext uri="{FF2B5EF4-FFF2-40B4-BE49-F238E27FC236}">
                <a16:creationId xmlns:a16="http://schemas.microsoft.com/office/drawing/2014/main" id="{7E99F958-9A0D-4D20-A4DC-046F4F87EBCB}"/>
              </a:ext>
            </a:extLst>
          </p:cNvPr>
          <p:cNvSpPr/>
          <p:nvPr/>
        </p:nvSpPr>
        <p:spPr>
          <a:xfrm>
            <a:off x="1046920" y="2632646"/>
            <a:ext cx="9541565" cy="1477328"/>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Dubai Medium" panose="020B0603030403030204" pitchFamily="34" charset="-78"/>
                <a:cs typeface="Dubai Medium" panose="020B0603030403030204" pitchFamily="34" charset="-78"/>
              </a:rPr>
              <a:t>President Gordon B. Hinckley </a:t>
            </a:r>
            <a:r>
              <a:rPr lang="en-US" dirty="0">
                <a:solidFill>
                  <a:schemeClr val="bg1"/>
                </a:solidFill>
                <a:latin typeface="Arial" panose="020B0604020202020204" pitchFamily="34" charset="0"/>
                <a:cs typeface="Arial" panose="020B0604020202020204" pitchFamily="34" charset="0"/>
              </a:rPr>
              <a:t>taught that if members of the Church will read the Book of Mormon, “there will come into [their] lives and into [their] homes an added measure of the Spirit of the Lord, a strengthened resolution to walk in obedience to His commandments, and a stronger testimony of the living reality of the Son of God” (“A Testimony Vibrant and True,” Ensign, Aug. 2005, 6)</a:t>
            </a:r>
          </a:p>
        </p:txBody>
      </p:sp>
    </p:spTree>
    <p:extLst>
      <p:ext uri="{BB962C8B-B14F-4D97-AF65-F5344CB8AC3E}">
        <p14:creationId xmlns:p14="http://schemas.microsoft.com/office/powerpoint/2010/main" val="1119270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2" name="Elementos multimedia en línea 1" title="Gift of the Holy Ghost | Family Home Evening Lesson">
            <a:hlinkClick r:id="" action="ppaction://media"/>
            <a:extLst>
              <a:ext uri="{FF2B5EF4-FFF2-40B4-BE49-F238E27FC236}">
                <a16:creationId xmlns:a16="http://schemas.microsoft.com/office/drawing/2014/main" id="{4818FC4F-894F-4086-B0C8-8EE71E0E83AC}"/>
              </a:ext>
            </a:extLst>
          </p:cNvPr>
          <p:cNvPicPr>
            <a:picLocks noRot="1" noChangeAspect="1"/>
          </p:cNvPicPr>
          <p:nvPr>
            <a:videoFile r:link="rId1"/>
          </p:nvPr>
        </p:nvPicPr>
        <p:blipFill>
          <a:blip r:embed="rId3"/>
          <a:stretch>
            <a:fillRect/>
          </a:stretch>
        </p:blipFill>
        <p:spPr>
          <a:xfrm>
            <a:off x="2557670" y="1113182"/>
            <a:ext cx="7646505" cy="4301159"/>
          </a:xfrm>
          <a:prstGeom prst="rect">
            <a:avLst/>
          </a:prstGeom>
          <a:ln>
            <a:noFill/>
          </a:ln>
          <a:effectLst>
            <a:softEdge rad="112500"/>
          </a:effectLst>
        </p:spPr>
      </p:pic>
    </p:spTree>
    <p:extLst>
      <p:ext uri="{BB962C8B-B14F-4D97-AF65-F5344CB8AC3E}">
        <p14:creationId xmlns:p14="http://schemas.microsoft.com/office/powerpoint/2010/main" val="3376371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2" name="Elementos multimedia en línea 1" title="Nephi Records His Final Testimony | 2 Nephi 33">
            <a:hlinkClick r:id="" action="ppaction://media"/>
            <a:extLst>
              <a:ext uri="{FF2B5EF4-FFF2-40B4-BE49-F238E27FC236}">
                <a16:creationId xmlns:a16="http://schemas.microsoft.com/office/drawing/2014/main" id="{38D07434-81B1-4282-8FF3-997C0C75C2DD}"/>
              </a:ext>
            </a:extLst>
          </p:cNvPr>
          <p:cNvPicPr>
            <a:picLocks noRot="1" noChangeAspect="1"/>
          </p:cNvPicPr>
          <p:nvPr>
            <a:videoFile r:link="rId1"/>
          </p:nvPr>
        </p:nvPicPr>
        <p:blipFill>
          <a:blip r:embed="rId3"/>
          <a:stretch>
            <a:fillRect/>
          </a:stretch>
        </p:blipFill>
        <p:spPr>
          <a:xfrm>
            <a:off x="2618042" y="1258128"/>
            <a:ext cx="7718654" cy="4341743"/>
          </a:xfrm>
          <a:prstGeom prst="rect">
            <a:avLst/>
          </a:prstGeom>
          <a:ln w="9525" cap="flat">
            <a:solidFill>
              <a:srgbClr val="383838"/>
            </a:solidFill>
          </a:ln>
          <a:effectLst>
            <a:outerShdw blurRad="152400" dist="317500" dir="6000000" sx="105000" sy="105000" algn="tl" rotWithShape="0">
              <a:srgbClr val="000000">
                <a:alpha val="30000"/>
              </a:srgbClr>
            </a:outerShdw>
          </a:effectLst>
          <a:scene3d>
            <a:camera prst="perspectiveRight" fov="2100000">
              <a:rot lat="0" lon="20400000" rev="0"/>
            </a:camera>
            <a:lightRig rig="threePt" dir="t"/>
          </a:scene3d>
          <a:sp3d extrusionH="889000" prstMaterial="matte">
            <a:extrusionClr>
              <a:srgbClr val="777777"/>
            </a:extrusionClr>
          </a:sp3d>
        </p:spPr>
      </p:pic>
    </p:spTree>
    <p:extLst>
      <p:ext uri="{BB962C8B-B14F-4D97-AF65-F5344CB8AC3E}">
        <p14:creationId xmlns:p14="http://schemas.microsoft.com/office/powerpoint/2010/main" val="2486941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2" name="Elementos multimedia en línea 1" title="The Holy Ghost as Your Companion">
            <a:hlinkClick r:id="" action="ppaction://media"/>
            <a:extLst>
              <a:ext uri="{FF2B5EF4-FFF2-40B4-BE49-F238E27FC236}">
                <a16:creationId xmlns:a16="http://schemas.microsoft.com/office/drawing/2014/main" id="{BDFC0A81-CBFD-454D-83CB-DD446D2770A9}"/>
              </a:ext>
            </a:extLst>
          </p:cNvPr>
          <p:cNvPicPr>
            <a:picLocks noRot="1" noChangeAspect="1"/>
          </p:cNvPicPr>
          <p:nvPr>
            <a:videoFile r:link="rId1"/>
          </p:nvPr>
        </p:nvPicPr>
        <p:blipFill>
          <a:blip r:embed="rId3"/>
          <a:stretch>
            <a:fillRect/>
          </a:stretch>
        </p:blipFill>
        <p:spPr>
          <a:xfrm>
            <a:off x="2206487" y="1241149"/>
            <a:ext cx="7779026" cy="43757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881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E133C1E3-3EA2-4F0F-9AB9-0711AB915EA3}"/>
              </a:ext>
            </a:extLst>
          </p:cNvPr>
          <p:cNvSpPr/>
          <p:nvPr/>
        </p:nvSpPr>
        <p:spPr>
          <a:xfrm>
            <a:off x="4076056" y="2875002"/>
            <a:ext cx="4039888" cy="1107996"/>
          </a:xfrm>
          <a:prstGeom prst="rect">
            <a:avLst/>
          </a:prstGeom>
        </p:spPr>
        <p:txBody>
          <a:bodyPr wrap="none">
            <a:spAutoFit/>
          </a:bodyPr>
          <a:lstStyle/>
          <a:p>
            <a:r>
              <a:rPr lang="en-US" sz="6600" dirty="0">
                <a:solidFill>
                  <a:schemeClr val="accent2">
                    <a:lumMod val="75000"/>
                  </a:schemeClr>
                </a:solidFill>
                <a:latin typeface="Dubai Medium" panose="020B0603030403030204" pitchFamily="34" charset="-78"/>
                <a:cs typeface="Dubai Medium" panose="020B0603030403030204" pitchFamily="34" charset="-78"/>
              </a:rPr>
              <a:t>2 Nephi 33</a:t>
            </a:r>
          </a:p>
        </p:txBody>
      </p:sp>
    </p:spTree>
    <p:extLst>
      <p:ext uri="{BB962C8B-B14F-4D97-AF65-F5344CB8AC3E}">
        <p14:creationId xmlns:p14="http://schemas.microsoft.com/office/powerpoint/2010/main" val="422768621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DD29E9CD-0CC2-4E39-89BA-FE35EB676C65}"/>
              </a:ext>
            </a:extLst>
          </p:cNvPr>
          <p:cNvSpPr/>
          <p:nvPr/>
        </p:nvSpPr>
        <p:spPr>
          <a:xfrm>
            <a:off x="1046921" y="74385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33:1-2</a:t>
            </a:r>
          </a:p>
        </p:txBody>
      </p:sp>
      <p:sp>
        <p:nvSpPr>
          <p:cNvPr id="4" name="Rectángulo 3">
            <a:extLst>
              <a:ext uri="{FF2B5EF4-FFF2-40B4-BE49-F238E27FC236}">
                <a16:creationId xmlns:a16="http://schemas.microsoft.com/office/drawing/2014/main" id="{2CEA405E-D012-40BF-8422-1F19A0FC0F11}"/>
              </a:ext>
            </a:extLst>
          </p:cNvPr>
          <p:cNvSpPr/>
          <p:nvPr/>
        </p:nvSpPr>
        <p:spPr>
          <a:xfrm>
            <a:off x="2047460" y="2459504"/>
            <a:ext cx="8097079" cy="1938992"/>
          </a:xfrm>
          <a:prstGeom prst="rect">
            <a:avLst/>
          </a:prstGeom>
        </p:spPr>
        <p:txBody>
          <a:bodyPr wrap="square">
            <a:spAutoFit/>
          </a:bodyPr>
          <a:lstStyle/>
          <a:p>
            <a:pPr algn="ctr"/>
            <a:r>
              <a:rPr lang="en-US" sz="4000" dirty="0">
                <a:solidFill>
                  <a:srgbClr val="CC0000"/>
                </a:solidFill>
                <a:latin typeface="Comic Sans MS" panose="030F0702030302020204" pitchFamily="66" charset="0"/>
              </a:rPr>
              <a:t>“Nephi teaches about the power of the Holy Ghost to carry the truth to our hearts”</a:t>
            </a:r>
          </a:p>
        </p:txBody>
      </p:sp>
    </p:spTree>
    <p:extLst>
      <p:ext uri="{BB962C8B-B14F-4D97-AF65-F5344CB8AC3E}">
        <p14:creationId xmlns:p14="http://schemas.microsoft.com/office/powerpoint/2010/main" val="3686092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7B69E0-A898-4655-A57D-2796251651C4}"/>
              </a:ext>
            </a:extLst>
          </p:cNvPr>
          <p:cNvSpPr/>
          <p:nvPr/>
        </p:nvSpPr>
        <p:spPr>
          <a:xfrm>
            <a:off x="1113181" y="3909504"/>
            <a:ext cx="1620959"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9D8BD2C2-B9CB-460A-805C-D1C5A2240048}"/>
              </a:ext>
            </a:extLst>
          </p:cNvPr>
          <p:cNvSpPr/>
          <p:nvPr/>
        </p:nvSpPr>
        <p:spPr>
          <a:xfrm>
            <a:off x="1113182" y="4258560"/>
            <a:ext cx="9528313" cy="8771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4" name="Corazón 3">
            <a:extLst>
              <a:ext uri="{FF2B5EF4-FFF2-40B4-BE49-F238E27FC236}">
                <a16:creationId xmlns:a16="http://schemas.microsoft.com/office/drawing/2014/main" id="{A817CF25-2D5E-47C1-89C2-C861C9D2094C}"/>
              </a:ext>
            </a:extLst>
          </p:cNvPr>
          <p:cNvSpPr/>
          <p:nvPr/>
        </p:nvSpPr>
        <p:spPr>
          <a:xfrm>
            <a:off x="5671931" y="1119235"/>
            <a:ext cx="2001078" cy="1577009"/>
          </a:xfrm>
          <a:prstGeom prst="hear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A9B321FD-82CD-402B-AC6E-834864FB05C1}"/>
              </a:ext>
            </a:extLst>
          </p:cNvPr>
          <p:cNvSpPr txBox="1"/>
          <p:nvPr/>
        </p:nvSpPr>
        <p:spPr>
          <a:xfrm>
            <a:off x="4340088" y="1723073"/>
            <a:ext cx="1020418" cy="369332"/>
          </a:xfrm>
          <a:prstGeom prst="rect">
            <a:avLst/>
          </a:prstGeom>
          <a:noFill/>
        </p:spPr>
        <p:txBody>
          <a:bodyPr wrap="square" rtlCol="0">
            <a:spAutoFit/>
          </a:bodyPr>
          <a:lstStyle/>
          <a:p>
            <a:pPr algn="just"/>
            <a:r>
              <a:rPr lang="es-VE" b="1" dirty="0">
                <a:solidFill>
                  <a:schemeClr val="bg1"/>
                </a:solidFill>
                <a:latin typeface="Arial" panose="020B0604020202020204" pitchFamily="34" charset="0"/>
                <a:cs typeface="Arial" panose="020B0604020202020204" pitchFamily="34" charset="0"/>
              </a:rPr>
              <a:t>UNTO</a:t>
            </a:r>
            <a:endParaRPr lang="en-US" b="1"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3CDBA87-9A28-4C1F-8B11-0836575C54C5}"/>
              </a:ext>
            </a:extLst>
          </p:cNvPr>
          <p:cNvSpPr txBox="1"/>
          <p:nvPr/>
        </p:nvSpPr>
        <p:spPr>
          <a:xfrm>
            <a:off x="6294782" y="1723073"/>
            <a:ext cx="755375" cy="369332"/>
          </a:xfrm>
          <a:prstGeom prst="rect">
            <a:avLst/>
          </a:prstGeom>
          <a:noFill/>
        </p:spPr>
        <p:txBody>
          <a:bodyPr wrap="square" rtlCol="0">
            <a:spAutoFit/>
          </a:bodyPr>
          <a:lstStyle/>
          <a:p>
            <a:pPr algn="just"/>
            <a:r>
              <a:rPr lang="es-VE" b="1" dirty="0">
                <a:solidFill>
                  <a:schemeClr val="bg1"/>
                </a:solidFill>
                <a:latin typeface="Arial" panose="020B0604020202020204" pitchFamily="34" charset="0"/>
                <a:cs typeface="Arial" panose="020B0604020202020204" pitchFamily="34" charset="0"/>
              </a:rPr>
              <a:t>INTO</a:t>
            </a:r>
            <a:endParaRPr lang="en-US" b="1"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951A74CB-CC48-458B-8F48-7FAB3FA7A2A6}"/>
              </a:ext>
            </a:extLst>
          </p:cNvPr>
          <p:cNvSpPr/>
          <p:nvPr/>
        </p:nvSpPr>
        <p:spPr>
          <a:xfrm>
            <a:off x="1113183" y="3216679"/>
            <a:ext cx="95283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difference between a message going unto someone’s heart and a message going into someone’s heart?</a:t>
            </a:r>
          </a:p>
        </p:txBody>
      </p:sp>
      <p:sp>
        <p:nvSpPr>
          <p:cNvPr id="8" name="Rectángulo 7">
            <a:extLst>
              <a:ext uri="{FF2B5EF4-FFF2-40B4-BE49-F238E27FC236}">
                <a16:creationId xmlns:a16="http://schemas.microsoft.com/office/drawing/2014/main" id="{5725CC24-CB06-4E44-A92E-F43613F57659}"/>
              </a:ext>
            </a:extLst>
          </p:cNvPr>
          <p:cNvSpPr/>
          <p:nvPr/>
        </p:nvSpPr>
        <p:spPr>
          <a:xfrm>
            <a:off x="1113183" y="3920224"/>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33:1 </a:t>
            </a:r>
          </a:p>
        </p:txBody>
      </p:sp>
      <p:sp>
        <p:nvSpPr>
          <p:cNvPr id="9" name="Rectángulo 8">
            <a:extLst>
              <a:ext uri="{FF2B5EF4-FFF2-40B4-BE49-F238E27FC236}">
                <a16:creationId xmlns:a16="http://schemas.microsoft.com/office/drawing/2014/main" id="{B22EEDBF-F8E4-4A1F-826D-2A037959EA62}"/>
              </a:ext>
            </a:extLst>
          </p:cNvPr>
          <p:cNvSpPr/>
          <p:nvPr/>
        </p:nvSpPr>
        <p:spPr>
          <a:xfrm>
            <a:off x="1113183" y="4258560"/>
            <a:ext cx="9528313" cy="87716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And now I, Nephi, cannot write all the things which were taught among my people; neither am I mighty in writing, like unto speaking; for when a man speaketh by the power of the Holy Ghost the power of the Holy Ghost carrieth it unto the hearts of the children of men.</a:t>
            </a:r>
          </a:p>
        </p:txBody>
      </p:sp>
      <p:sp>
        <p:nvSpPr>
          <p:cNvPr id="10" name="Rectángulo 9">
            <a:extLst>
              <a:ext uri="{FF2B5EF4-FFF2-40B4-BE49-F238E27FC236}">
                <a16:creationId xmlns:a16="http://schemas.microsoft.com/office/drawing/2014/main" id="{8E1565D1-6D98-4F94-9D04-153B8AB3F8B3}"/>
              </a:ext>
            </a:extLst>
          </p:cNvPr>
          <p:cNvSpPr/>
          <p:nvPr/>
        </p:nvSpPr>
        <p:spPr>
          <a:xfrm>
            <a:off x="1113182" y="5273213"/>
            <a:ext cx="95283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significant that the Holy Ghost carries the truth unto our hearts but not into our hearts?</a:t>
            </a:r>
          </a:p>
        </p:txBody>
      </p:sp>
    </p:spTree>
    <p:extLst>
      <p:ext uri="{BB962C8B-B14F-4D97-AF65-F5344CB8AC3E}">
        <p14:creationId xmlns:p14="http://schemas.microsoft.com/office/powerpoint/2010/main" val="2842206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3"/>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3"/>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3"/>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3"/>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000"/>
                                        <p:tgtEl>
                                          <p:spTgt spid="10"/>
                                        </p:tgtEl>
                                      </p:cBhvr>
                                    </p:animEffect>
                                    <p:anim calcmode="lin" valueType="num">
                                      <p:cBhvr>
                                        <p:cTn id="49" dur="2000" fill="hold"/>
                                        <p:tgtEl>
                                          <p:spTgt spid="10"/>
                                        </p:tgtEl>
                                        <p:attrNameLst>
                                          <p:attrName>style.rotation</p:attrName>
                                        </p:attrNameLst>
                                      </p:cBhvr>
                                      <p:tavLst>
                                        <p:tav tm="0">
                                          <p:val>
                                            <p:fltVal val="720"/>
                                          </p:val>
                                        </p:tav>
                                        <p:tav tm="100000">
                                          <p:val>
                                            <p:fltVal val="0"/>
                                          </p:val>
                                        </p:tav>
                                      </p:tavLst>
                                    </p:anim>
                                    <p:anim calcmode="lin" valueType="num">
                                      <p:cBhvr>
                                        <p:cTn id="50" dur="2000" fill="hold"/>
                                        <p:tgtEl>
                                          <p:spTgt spid="10"/>
                                        </p:tgtEl>
                                        <p:attrNameLst>
                                          <p:attrName>ppt_h</p:attrName>
                                        </p:attrNameLst>
                                      </p:cBhvr>
                                      <p:tavLst>
                                        <p:tav tm="0">
                                          <p:val>
                                            <p:fltVal val="0"/>
                                          </p:val>
                                        </p:tav>
                                        <p:tav tm="100000">
                                          <p:val>
                                            <p:strVal val="#ppt_h"/>
                                          </p:val>
                                        </p:tav>
                                      </p:tavLst>
                                    </p:anim>
                                    <p:anim calcmode="lin" valueType="num">
                                      <p:cBhvr>
                                        <p:cTn id="51"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4" grpId="0" animBg="1"/>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EF3C00A-357A-4E36-B52F-245A6A2DB209}"/>
              </a:ext>
            </a:extLst>
          </p:cNvPr>
          <p:cNvSpPr/>
          <p:nvPr/>
        </p:nvSpPr>
        <p:spPr>
          <a:xfrm>
            <a:off x="1046919" y="5184202"/>
            <a:ext cx="75139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determines whether a message enters a person’s heart?</a:t>
            </a:r>
          </a:p>
        </p:txBody>
      </p:sp>
      <p:sp>
        <p:nvSpPr>
          <p:cNvPr id="10" name="Rectángulo: esquinas redondeadas 9">
            <a:extLst>
              <a:ext uri="{FF2B5EF4-FFF2-40B4-BE49-F238E27FC236}">
                <a16:creationId xmlns:a16="http://schemas.microsoft.com/office/drawing/2014/main" id="{22C90808-9119-4B11-A229-1D3084542C18}"/>
              </a:ext>
            </a:extLst>
          </p:cNvPr>
          <p:cNvSpPr/>
          <p:nvPr/>
        </p:nvSpPr>
        <p:spPr>
          <a:xfrm>
            <a:off x="1046919" y="3804816"/>
            <a:ext cx="9568070" cy="12003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17D03D5-640D-4605-83F1-A4B55B3ED77E}"/>
              </a:ext>
            </a:extLst>
          </p:cNvPr>
          <p:cNvSpPr/>
          <p:nvPr/>
        </p:nvSpPr>
        <p:spPr>
          <a:xfrm>
            <a:off x="1046919" y="1374791"/>
            <a:ext cx="9568070" cy="14773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EC486D93-03DF-411B-A54E-AB35774A41F3}"/>
              </a:ext>
            </a:extLst>
          </p:cNvPr>
          <p:cNvSpPr/>
          <p:nvPr/>
        </p:nvSpPr>
        <p:spPr>
          <a:xfrm>
            <a:off x="1046921" y="790016"/>
            <a:ext cx="9250018" cy="584775"/>
          </a:xfrm>
          <a:prstGeom prst="rect">
            <a:avLst/>
          </a:prstGeom>
        </p:spPr>
        <p:txBody>
          <a:bodyPr wrap="square">
            <a:spAutoFit/>
          </a:bodyPr>
          <a:lstStyle/>
          <a:p>
            <a:pPr algn="just"/>
            <a:r>
              <a:rPr lang="en-US" sz="3200" i="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Elder David A. Bednar of the Quorum of the Twelve Apostles:</a:t>
            </a:r>
          </a:p>
        </p:txBody>
      </p:sp>
      <p:sp>
        <p:nvSpPr>
          <p:cNvPr id="4" name="Rectángulo 3">
            <a:extLst>
              <a:ext uri="{FF2B5EF4-FFF2-40B4-BE49-F238E27FC236}">
                <a16:creationId xmlns:a16="http://schemas.microsoft.com/office/drawing/2014/main" id="{E111D859-A452-41C2-8E6B-AF17796FBED0}"/>
              </a:ext>
            </a:extLst>
          </p:cNvPr>
          <p:cNvSpPr/>
          <p:nvPr/>
        </p:nvSpPr>
        <p:spPr>
          <a:xfrm>
            <a:off x="1046921" y="1374791"/>
            <a:ext cx="9568070"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“Please notice how the power of the Spirit carries the message unto but not necessarily into the heart. A teacher can explain, demonstrate, persuade, and testify, and do so with great spiritual power and effectiveness. Ultimately, however, the content of a message and the witness of the Holy Ghost penetrate into the heart only if a receiver allows them to enter” (“Seek Learning by Faith” [address to CES religious educators, Feb. 3, 2006], 1, si.lds.org).</a:t>
            </a:r>
          </a:p>
        </p:txBody>
      </p:sp>
      <p:sp>
        <p:nvSpPr>
          <p:cNvPr id="5" name="Rectángulo 4">
            <a:extLst>
              <a:ext uri="{FF2B5EF4-FFF2-40B4-BE49-F238E27FC236}">
                <a16:creationId xmlns:a16="http://schemas.microsoft.com/office/drawing/2014/main" id="{79DC7741-DC44-41A2-8674-CB760877CF59}"/>
              </a:ext>
            </a:extLst>
          </p:cNvPr>
          <p:cNvSpPr/>
          <p:nvPr/>
        </p:nvSpPr>
        <p:spPr>
          <a:xfrm>
            <a:off x="1046921" y="3252228"/>
            <a:ext cx="5599610" cy="707886"/>
          </a:xfrm>
          <a:prstGeom prst="rect">
            <a:avLst/>
          </a:prstGeom>
        </p:spPr>
        <p:txBody>
          <a:bodyPr wrap="none">
            <a:spAutoFit/>
          </a:bodyPr>
          <a:lstStyle/>
          <a:p>
            <a:r>
              <a:rPr lang="en-US" sz="4000" i="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Elder Gerald N. Lund of the Seventy:</a:t>
            </a:r>
          </a:p>
        </p:txBody>
      </p:sp>
      <p:sp>
        <p:nvSpPr>
          <p:cNvPr id="6" name="Rectángulo 5">
            <a:extLst>
              <a:ext uri="{FF2B5EF4-FFF2-40B4-BE49-F238E27FC236}">
                <a16:creationId xmlns:a16="http://schemas.microsoft.com/office/drawing/2014/main" id="{C363803C-4B7B-4510-84C8-C83B0F729730}"/>
              </a:ext>
            </a:extLst>
          </p:cNvPr>
          <p:cNvSpPr/>
          <p:nvPr/>
        </p:nvSpPr>
        <p:spPr>
          <a:xfrm>
            <a:off x="1046920" y="3804816"/>
            <a:ext cx="956806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“Why just unto the heart? Individual agency is so sacred that Heavenly Father will never force the human heart, even with all His infinite power. . . . God allows us to be the guardians, or the gatekeepers, of our own hearts. We must, of our own free will, open our hearts to the Spirit” (“Opening Our Hearts,” Ensign or Liahona, May 2008, 33).</a:t>
            </a:r>
          </a:p>
        </p:txBody>
      </p:sp>
      <p:sp>
        <p:nvSpPr>
          <p:cNvPr id="8" name="Rectángulo 7">
            <a:extLst>
              <a:ext uri="{FF2B5EF4-FFF2-40B4-BE49-F238E27FC236}">
                <a16:creationId xmlns:a16="http://schemas.microsoft.com/office/drawing/2014/main" id="{02154F93-1CAA-40F4-849D-287484EC3D8D}"/>
              </a:ext>
            </a:extLst>
          </p:cNvPr>
          <p:cNvSpPr/>
          <p:nvPr/>
        </p:nvSpPr>
        <p:spPr>
          <a:xfrm>
            <a:off x="1046919" y="5698652"/>
            <a:ext cx="78452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that a gospel message entered your heart?</a:t>
            </a:r>
          </a:p>
        </p:txBody>
      </p:sp>
    </p:spTree>
    <p:extLst>
      <p:ext uri="{BB962C8B-B14F-4D97-AF65-F5344CB8AC3E}">
        <p14:creationId xmlns:p14="http://schemas.microsoft.com/office/powerpoint/2010/main" val="40425863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5"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down)">
                                      <p:cBhvr>
                                        <p:cTn id="16" dur="500"/>
                                        <p:tgtEl>
                                          <p:spTgt spid="9"/>
                                        </p:tgtEl>
                                      </p:cBhvr>
                                    </p:animEffect>
                                  </p:childTnLst>
                                </p:cTn>
                              </p:par>
                              <p:par>
                                <p:cTn id="17" presetID="5"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edge">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9" grpId="0" animBg="1"/>
      <p:bldP spid="2" grpId="0" build="p"/>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89F1BD4-B9FC-4B9E-985C-BE157A401E00}"/>
              </a:ext>
            </a:extLst>
          </p:cNvPr>
          <p:cNvSpPr/>
          <p:nvPr/>
        </p:nvSpPr>
        <p:spPr>
          <a:xfrm>
            <a:off x="1084945" y="897135"/>
            <a:ext cx="1503272" cy="5139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0D29EEDA-2656-48B7-BDD0-B8CEEB800862}"/>
              </a:ext>
            </a:extLst>
          </p:cNvPr>
          <p:cNvSpPr/>
          <p:nvPr/>
        </p:nvSpPr>
        <p:spPr>
          <a:xfrm>
            <a:off x="1084945" y="1269941"/>
            <a:ext cx="9528313" cy="8771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28603FAF-F444-4201-A328-358550928410}"/>
              </a:ext>
            </a:extLst>
          </p:cNvPr>
          <p:cNvSpPr/>
          <p:nvPr/>
        </p:nvSpPr>
        <p:spPr>
          <a:xfrm>
            <a:off x="1046921" y="897520"/>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33:2</a:t>
            </a:r>
          </a:p>
        </p:txBody>
      </p:sp>
      <p:sp>
        <p:nvSpPr>
          <p:cNvPr id="4" name="Rectángulo 3">
            <a:extLst>
              <a:ext uri="{FF2B5EF4-FFF2-40B4-BE49-F238E27FC236}">
                <a16:creationId xmlns:a16="http://schemas.microsoft.com/office/drawing/2014/main" id="{5FA40255-A065-4C95-BEFC-8BA0A8E76B31}"/>
              </a:ext>
            </a:extLst>
          </p:cNvPr>
          <p:cNvSpPr/>
          <p:nvPr/>
        </p:nvSpPr>
        <p:spPr>
          <a:xfrm>
            <a:off x="1046920" y="1246858"/>
            <a:ext cx="960436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behold, there are many that harden their hearts against the Holy Spirit, that it hath no place in them; wherefore, they cast many things away which are written and esteem them as things of naught.</a:t>
            </a:r>
          </a:p>
        </p:txBody>
      </p:sp>
      <p:sp>
        <p:nvSpPr>
          <p:cNvPr id="5" name="Rectángulo 4">
            <a:extLst>
              <a:ext uri="{FF2B5EF4-FFF2-40B4-BE49-F238E27FC236}">
                <a16:creationId xmlns:a16="http://schemas.microsoft.com/office/drawing/2014/main" id="{70825953-4D19-49D8-A34B-D84EE7190E6D}"/>
              </a:ext>
            </a:extLst>
          </p:cNvPr>
          <p:cNvSpPr/>
          <p:nvPr/>
        </p:nvSpPr>
        <p:spPr>
          <a:xfrm>
            <a:off x="1046920" y="2408728"/>
            <a:ext cx="76995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behaviors and attitudes of people with hard hearts?</a:t>
            </a:r>
          </a:p>
        </p:txBody>
      </p:sp>
      <p:sp>
        <p:nvSpPr>
          <p:cNvPr id="6" name="Rectángulo 5">
            <a:extLst>
              <a:ext uri="{FF2B5EF4-FFF2-40B4-BE49-F238E27FC236}">
                <a16:creationId xmlns:a16="http://schemas.microsoft.com/office/drawing/2014/main" id="{6B28DB27-93E9-44BB-8B51-149040898F71}"/>
              </a:ext>
            </a:extLst>
          </p:cNvPr>
          <p:cNvSpPr/>
          <p:nvPr/>
        </p:nvSpPr>
        <p:spPr>
          <a:xfrm>
            <a:off x="1046920" y="2831934"/>
            <a:ext cx="43140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message of 2 Nephi 33:2?</a:t>
            </a:r>
          </a:p>
        </p:txBody>
      </p:sp>
      <p:sp>
        <p:nvSpPr>
          <p:cNvPr id="7" name="Rectángulo 6">
            <a:extLst>
              <a:ext uri="{FF2B5EF4-FFF2-40B4-BE49-F238E27FC236}">
                <a16:creationId xmlns:a16="http://schemas.microsoft.com/office/drawing/2014/main" id="{B94C5AC6-B40F-4932-8765-38890330A60A}"/>
              </a:ext>
            </a:extLst>
          </p:cNvPr>
          <p:cNvSpPr/>
          <p:nvPr/>
        </p:nvSpPr>
        <p:spPr>
          <a:xfrm>
            <a:off x="2266123" y="3429000"/>
            <a:ext cx="7938052" cy="1446550"/>
          </a:xfrm>
          <a:prstGeom prst="rect">
            <a:avLst/>
          </a:prstGeom>
        </p:spPr>
        <p:txBody>
          <a:bodyPr wrap="square">
            <a:spAutoFit/>
          </a:bodyPr>
          <a:lstStyle/>
          <a:p>
            <a:pPr algn="ctr"/>
            <a:r>
              <a:rPr lang="en-US" sz="4400" i="1" dirty="0">
                <a:solidFill>
                  <a:schemeClr val="accent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When we open our hearts, messages from the Holy Ghost can enter our hearts.</a:t>
            </a:r>
          </a:p>
        </p:txBody>
      </p:sp>
    </p:spTree>
    <p:extLst>
      <p:ext uri="{BB962C8B-B14F-4D97-AF65-F5344CB8AC3E}">
        <p14:creationId xmlns:p14="http://schemas.microsoft.com/office/powerpoint/2010/main" val="110225793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C356C9CE-1B23-4F55-B0D3-113E84C59514}"/>
              </a:ext>
            </a:extLst>
          </p:cNvPr>
          <p:cNvSpPr/>
          <p:nvPr/>
        </p:nvSpPr>
        <p:spPr>
          <a:xfrm>
            <a:off x="1789043" y="2459504"/>
            <a:ext cx="8613913" cy="1938992"/>
          </a:xfrm>
          <a:prstGeom prst="rect">
            <a:avLst/>
          </a:prstGeom>
        </p:spPr>
        <p:txBody>
          <a:bodyPr wrap="square">
            <a:spAutoFit/>
          </a:bodyPr>
          <a:lstStyle/>
          <a:p>
            <a:pPr algn="ctr"/>
            <a:r>
              <a:rPr lang="en-US" sz="4000" dirty="0">
                <a:solidFill>
                  <a:srgbClr val="CC0000"/>
                </a:solidFill>
                <a:latin typeface="Comic Sans MS" panose="030F0702030302020204" pitchFamily="66" charset="0"/>
              </a:rPr>
              <a:t>“Nephi explains the purpose of his record and his hope that his readers will believe in Christ”</a:t>
            </a:r>
          </a:p>
        </p:txBody>
      </p:sp>
      <p:sp>
        <p:nvSpPr>
          <p:cNvPr id="4" name="Rectángulo 3">
            <a:extLst>
              <a:ext uri="{FF2B5EF4-FFF2-40B4-BE49-F238E27FC236}">
                <a16:creationId xmlns:a16="http://schemas.microsoft.com/office/drawing/2014/main" id="{7D87D580-A07E-4E11-A21D-8AEAA10DF6DB}"/>
              </a:ext>
            </a:extLst>
          </p:cNvPr>
          <p:cNvSpPr/>
          <p:nvPr/>
        </p:nvSpPr>
        <p:spPr>
          <a:xfrm>
            <a:off x="1046921" y="92851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33:3-15</a:t>
            </a:r>
          </a:p>
        </p:txBody>
      </p:sp>
    </p:spTree>
    <p:extLst>
      <p:ext uri="{BB962C8B-B14F-4D97-AF65-F5344CB8AC3E}">
        <p14:creationId xmlns:p14="http://schemas.microsoft.com/office/powerpoint/2010/main" val="2455780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EA1A7CB7-405D-4338-ABA4-974062E0D65C}"/>
              </a:ext>
            </a:extLst>
          </p:cNvPr>
          <p:cNvSpPr/>
          <p:nvPr/>
        </p:nvSpPr>
        <p:spPr>
          <a:xfrm>
            <a:off x="1077917" y="1578131"/>
            <a:ext cx="5490606" cy="646331"/>
          </a:xfrm>
          <a:prstGeom prst="rect">
            <a:avLst/>
          </a:prstGeom>
        </p:spPr>
        <p:txBody>
          <a:bodyPr wrap="none">
            <a:spAutoFit/>
          </a:bodyPr>
          <a:lstStyle/>
          <a:p>
            <a:r>
              <a:rPr lang="en-US" sz="3600" dirty="0">
                <a:solidFill>
                  <a:srgbClr val="CC0000"/>
                </a:solidFill>
                <a:latin typeface="Arabic Typesetting" panose="03020402040406030203" pitchFamily="66" charset="-78"/>
                <a:cs typeface="Arabic Typesetting" panose="03020402040406030203" pitchFamily="66" charset="-78"/>
              </a:rPr>
              <a:t>2 Nephi 33:3—I pray continually for . . .</a:t>
            </a:r>
          </a:p>
        </p:txBody>
      </p:sp>
      <p:sp>
        <p:nvSpPr>
          <p:cNvPr id="4" name="Rectángulo 3">
            <a:extLst>
              <a:ext uri="{FF2B5EF4-FFF2-40B4-BE49-F238E27FC236}">
                <a16:creationId xmlns:a16="http://schemas.microsoft.com/office/drawing/2014/main" id="{C1C288E4-FD19-44D9-A138-2571E9F5BEC3}"/>
              </a:ext>
            </a:extLst>
          </p:cNvPr>
          <p:cNvSpPr/>
          <p:nvPr/>
        </p:nvSpPr>
        <p:spPr>
          <a:xfrm>
            <a:off x="7344097" y="2714898"/>
            <a:ext cx="3632726" cy="646331"/>
          </a:xfrm>
          <a:prstGeom prst="rect">
            <a:avLst/>
          </a:prstGeom>
        </p:spPr>
        <p:txBody>
          <a:bodyPr wrap="none">
            <a:spAutoFit/>
          </a:bodyPr>
          <a:lstStyle/>
          <a:p>
            <a:r>
              <a:rPr lang="en-US" sz="3600" dirty="0">
                <a:solidFill>
                  <a:srgbClr val="CC0000"/>
                </a:solidFill>
                <a:latin typeface="Arabic Typesetting" panose="03020402040406030203" pitchFamily="66" charset="-78"/>
                <a:cs typeface="Arabic Typesetting" panose="03020402040406030203" pitchFamily="66" charset="-78"/>
              </a:rPr>
              <a:t>2 Nephi 33:4—I know . . .</a:t>
            </a:r>
          </a:p>
        </p:txBody>
      </p:sp>
      <p:sp>
        <p:nvSpPr>
          <p:cNvPr id="5" name="Rectángulo 4">
            <a:extLst>
              <a:ext uri="{FF2B5EF4-FFF2-40B4-BE49-F238E27FC236}">
                <a16:creationId xmlns:a16="http://schemas.microsoft.com/office/drawing/2014/main" id="{8D71C1A7-4261-4C43-A274-3E684AC9B3BF}"/>
              </a:ext>
            </a:extLst>
          </p:cNvPr>
          <p:cNvSpPr/>
          <p:nvPr/>
        </p:nvSpPr>
        <p:spPr>
          <a:xfrm>
            <a:off x="1077917" y="3954763"/>
            <a:ext cx="3576620" cy="646331"/>
          </a:xfrm>
          <a:prstGeom prst="rect">
            <a:avLst/>
          </a:prstGeom>
        </p:spPr>
        <p:txBody>
          <a:bodyPr wrap="none">
            <a:spAutoFit/>
          </a:bodyPr>
          <a:lstStyle/>
          <a:p>
            <a:r>
              <a:rPr lang="it-IT" sz="3600" dirty="0">
                <a:solidFill>
                  <a:srgbClr val="CC0000"/>
                </a:solidFill>
                <a:latin typeface="Arabic Typesetting" panose="03020402040406030203" pitchFamily="66" charset="-78"/>
                <a:cs typeface="Arabic Typesetting" panose="03020402040406030203" pitchFamily="66" charset="-78"/>
              </a:rPr>
              <a:t>2 Nephi 33:6—I glory . . .</a:t>
            </a:r>
            <a:endParaRPr lang="en-US" sz="3600" dirty="0">
              <a:solidFill>
                <a:srgbClr val="CC0000"/>
              </a:solidFill>
              <a:latin typeface="Arabic Typesetting" panose="03020402040406030203" pitchFamily="66" charset="-78"/>
              <a:cs typeface="Arabic Typesetting" panose="03020402040406030203" pitchFamily="66" charset="-78"/>
            </a:endParaRPr>
          </a:p>
        </p:txBody>
      </p:sp>
      <p:sp>
        <p:nvSpPr>
          <p:cNvPr id="6" name="Rectángulo 5">
            <a:extLst>
              <a:ext uri="{FF2B5EF4-FFF2-40B4-BE49-F238E27FC236}">
                <a16:creationId xmlns:a16="http://schemas.microsoft.com/office/drawing/2014/main" id="{070FEC37-280C-40BD-A7B1-A71236CD811D}"/>
              </a:ext>
            </a:extLst>
          </p:cNvPr>
          <p:cNvSpPr/>
          <p:nvPr/>
        </p:nvSpPr>
        <p:spPr>
          <a:xfrm>
            <a:off x="7463433" y="5154499"/>
            <a:ext cx="3509294" cy="646331"/>
          </a:xfrm>
          <a:prstGeom prst="rect">
            <a:avLst/>
          </a:prstGeom>
        </p:spPr>
        <p:txBody>
          <a:bodyPr wrap="none">
            <a:spAutoFit/>
          </a:bodyPr>
          <a:lstStyle/>
          <a:p>
            <a:r>
              <a:rPr lang="en-US" sz="3600" dirty="0">
                <a:solidFill>
                  <a:srgbClr val="CC0000"/>
                </a:solidFill>
                <a:latin typeface="Arabic Typesetting" panose="03020402040406030203" pitchFamily="66" charset="-78"/>
                <a:cs typeface="Arabic Typesetting" panose="03020402040406030203" pitchFamily="66" charset="-78"/>
              </a:rPr>
              <a:t>2 Nephi 33:7—I have . . .</a:t>
            </a:r>
          </a:p>
        </p:txBody>
      </p:sp>
    </p:spTree>
    <p:extLst>
      <p:ext uri="{BB962C8B-B14F-4D97-AF65-F5344CB8AC3E}">
        <p14:creationId xmlns:p14="http://schemas.microsoft.com/office/powerpoint/2010/main" val="2788249252"/>
      </p:ext>
    </p:extLst>
  </p:cSld>
  <p:clrMapOvr>
    <a:masterClrMapping/>
  </p:clrMapOvr>
  <mc:AlternateContent xmlns:mc="http://schemas.openxmlformats.org/markup-compatibility/2006">
    <mc:Choice xmlns:p14="http://schemas.microsoft.com/office/powerpoint/2010/main" Requires="p14">
      <p:transition spd="slow" p14:dur="1500">
        <p:newsflash/>
      </p:transition>
    </mc:Choice>
    <mc:Fallback>
      <p:transition spd="slow">
        <p:newsfla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707D138-4597-482E-8B55-36077BD31CEC}"/>
              </a:ext>
            </a:extLst>
          </p:cNvPr>
          <p:cNvSpPr/>
          <p:nvPr/>
        </p:nvSpPr>
        <p:spPr>
          <a:xfrm>
            <a:off x="922994" y="882350"/>
            <a:ext cx="1813319"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1F828A17-F8D9-42EA-A894-0D3BBD20505A}"/>
              </a:ext>
            </a:extLst>
          </p:cNvPr>
          <p:cNvSpPr/>
          <p:nvPr/>
        </p:nvSpPr>
        <p:spPr>
          <a:xfrm>
            <a:off x="922996" y="1297848"/>
            <a:ext cx="9691993" cy="3046988"/>
          </a:xfrm>
          <a:prstGeom prst="roundRect">
            <a:avLst>
              <a:gd name="adj" fmla="val 852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42</a:t>
            </a:r>
          </a:p>
          <a:p>
            <a:pPr algn="just"/>
            <a:endParaRPr lang="en-US"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23F34D21-A636-4DBA-AD9E-1C084DF0914C}"/>
              </a:ext>
            </a:extLst>
          </p:cNvPr>
          <p:cNvSpPr/>
          <p:nvPr/>
        </p:nvSpPr>
        <p:spPr>
          <a:xfrm>
            <a:off x="922997" y="928516"/>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33:3-7 </a:t>
            </a:r>
          </a:p>
        </p:txBody>
      </p:sp>
      <p:sp>
        <p:nvSpPr>
          <p:cNvPr id="4" name="Rectángulo 3">
            <a:extLst>
              <a:ext uri="{FF2B5EF4-FFF2-40B4-BE49-F238E27FC236}">
                <a16:creationId xmlns:a16="http://schemas.microsoft.com/office/drawing/2014/main" id="{321010D5-CE8C-4436-9778-D8DE28AB6993}"/>
              </a:ext>
            </a:extLst>
          </p:cNvPr>
          <p:cNvSpPr/>
          <p:nvPr/>
        </p:nvSpPr>
        <p:spPr>
          <a:xfrm>
            <a:off x="922997" y="1297848"/>
            <a:ext cx="9691994"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But I, Nephi, have written what I have written, and I esteem it as of great worth, and especially unto my people. For I pray continually for them by day, and mine eyes water my pillow by night, because of them; and I cry unto my God in faith, and I know that he will hear my cry.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I know that the Lord God will consecrate my prayers for the gain of my people. And the words which I have written in weakness will be made strong unto them; for it persuadeth them to do good; it maketh known unto them of their fathers; and it speaketh of Jesus, and persuadeth them to believe in him, and to endure to the end, which is life eternal.</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it speaketh harshly against sin, according to the plainness of the truth; wherefore, no man will be angry at the words which I have written save he shall be of the spirit of the devil.</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I glory in plainness; I glory in truth; I glory in my Jesus, for he hath redeemed my soul from hell.</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I have charity for my people, and great faith in Christ that I shall meet many souls spotless at his judgment-seat.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F0C04BD-6BE7-4F17-BEFA-49553C8C1722}"/>
              </a:ext>
            </a:extLst>
          </p:cNvPr>
          <p:cNvSpPr/>
          <p:nvPr/>
        </p:nvSpPr>
        <p:spPr>
          <a:xfrm>
            <a:off x="922994" y="4670027"/>
            <a:ext cx="96919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strengthen our personal testimonies of Jesus Christ and His Atonement?</a:t>
            </a:r>
          </a:p>
        </p:txBody>
      </p:sp>
    </p:spTree>
    <p:extLst>
      <p:ext uri="{BB962C8B-B14F-4D97-AF65-F5344CB8AC3E}">
        <p14:creationId xmlns:p14="http://schemas.microsoft.com/office/powerpoint/2010/main" val="366550662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1277</Words>
  <Application>Microsoft Office PowerPoint</Application>
  <PresentationFormat>Panorámica</PresentationFormat>
  <Paragraphs>59</Paragraphs>
  <Slides>14</Slides>
  <Notes>0</Notes>
  <HiddenSlides>0</HiddenSlides>
  <MMClips>3</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Arabic Typesetting</vt:lpstr>
      <vt:lpstr>Arial</vt:lpstr>
      <vt:lpstr>Calibri</vt:lpstr>
      <vt:lpstr>Century Gothic</vt:lpstr>
      <vt:lpstr>Comic Sans MS</vt:lpstr>
      <vt:lpstr>Courier New</vt:lpstr>
      <vt:lpstr>Dubai Medium</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6333</cp:revision>
  <dcterms:created xsi:type="dcterms:W3CDTF">2018-08-29T04:26:39Z</dcterms:created>
  <dcterms:modified xsi:type="dcterms:W3CDTF">2020-02-06T21:39:48Z</dcterms:modified>
</cp:coreProperties>
</file>