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CCFF"/>
    <a:srgbClr val="E97159"/>
    <a:srgbClr val="4D6F0F"/>
    <a:srgbClr val="FF6600"/>
    <a:srgbClr val="6372DF"/>
    <a:srgbClr val="CC0000"/>
    <a:srgbClr val="FF3300"/>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WRhLK0TCmiQ?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TuDKkjdngt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ea typeface="Cambria" panose="02040503050406030204" pitchFamily="18" charset="0"/>
                <a:cs typeface="AngsanaUPC"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5E78CC08-63FA-4EA1-A103-6124C6B48530}"/>
              </a:ext>
            </a:extLst>
          </p:cNvPr>
          <p:cNvSpPr/>
          <p:nvPr/>
        </p:nvSpPr>
        <p:spPr>
          <a:xfrm>
            <a:off x="887896" y="790016"/>
            <a:ext cx="79248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should we pray whenever we “perform any thing unto the Lord”?</a:t>
            </a:r>
          </a:p>
        </p:txBody>
      </p:sp>
      <p:sp>
        <p:nvSpPr>
          <p:cNvPr id="4" name="Rectángulo 3">
            <a:extLst>
              <a:ext uri="{FF2B5EF4-FFF2-40B4-BE49-F238E27FC236}">
                <a16:creationId xmlns:a16="http://schemas.microsoft.com/office/drawing/2014/main" id="{A061521E-3EEB-4592-A2AD-F5DE12AA9275}"/>
              </a:ext>
            </a:extLst>
          </p:cNvPr>
          <p:cNvSpPr/>
          <p:nvPr/>
        </p:nvSpPr>
        <p:spPr>
          <a:xfrm>
            <a:off x="887895" y="1290287"/>
            <a:ext cx="9713843"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do you think it means for the Lord to consecrate what we do for the welfare of our souls?</a:t>
            </a:r>
          </a:p>
        </p:txBody>
      </p:sp>
      <p:sp>
        <p:nvSpPr>
          <p:cNvPr id="5" name="Rectángulo 4">
            <a:extLst>
              <a:ext uri="{FF2B5EF4-FFF2-40B4-BE49-F238E27FC236}">
                <a16:creationId xmlns:a16="http://schemas.microsoft.com/office/drawing/2014/main" id="{F7EA1331-0040-42D3-9A49-C57EBFEB6875}"/>
              </a:ext>
            </a:extLst>
          </p:cNvPr>
          <p:cNvSpPr/>
          <p:nvPr/>
        </p:nvSpPr>
        <p:spPr>
          <a:xfrm>
            <a:off x="887895" y="1759780"/>
            <a:ext cx="80705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Elder Bednar’s counsel help us live a more consecrated life?</a:t>
            </a:r>
          </a:p>
        </p:txBody>
      </p:sp>
      <p:sp>
        <p:nvSpPr>
          <p:cNvPr id="6" name="Rectángulo 5">
            <a:extLst>
              <a:ext uri="{FF2B5EF4-FFF2-40B4-BE49-F238E27FC236}">
                <a16:creationId xmlns:a16="http://schemas.microsoft.com/office/drawing/2014/main" id="{4408A2F8-BB7A-42D8-852C-144A4FB72558}"/>
              </a:ext>
            </a:extLst>
          </p:cNvPr>
          <p:cNvSpPr/>
          <p:nvPr/>
        </p:nvSpPr>
        <p:spPr>
          <a:xfrm>
            <a:off x="1967947" y="2710625"/>
            <a:ext cx="8256105" cy="1200329"/>
          </a:xfrm>
          <a:prstGeom prst="rect">
            <a:avLst/>
          </a:prstGeom>
        </p:spPr>
        <p:txBody>
          <a:bodyPr wrap="square">
            <a:spAutoFit/>
          </a:bodyPr>
          <a:lstStyle/>
          <a:p>
            <a:pPr algn="ctr"/>
            <a:r>
              <a:rPr lang="en-US" sz="3600" dirty="0">
                <a:solidFill>
                  <a:schemeClr val="accent1">
                    <a:lumMod val="75000"/>
                  </a:schemeClr>
                </a:solidFill>
                <a:latin typeface="Gabriola" panose="04040605051002020D02" pitchFamily="82" charset="0"/>
              </a:rPr>
              <a:t>As we pray always, </a:t>
            </a:r>
            <a:r>
              <a:rPr lang="en-US" sz="3600" dirty="0">
                <a:solidFill>
                  <a:schemeClr val="accent4">
                    <a:lumMod val="50000"/>
                  </a:schemeClr>
                </a:solidFill>
                <a:latin typeface="Gabriola" panose="04040605051002020D02" pitchFamily="82" charset="0"/>
              </a:rPr>
              <a:t>we will be able to do all that </a:t>
            </a:r>
            <a:r>
              <a:rPr lang="en-US" sz="3600" dirty="0">
                <a:solidFill>
                  <a:schemeClr val="bg1"/>
                </a:solidFill>
                <a:latin typeface="Gabriola" panose="04040605051002020D02" pitchFamily="82" charset="0"/>
              </a:rPr>
              <a:t>the Lord would have us do </a:t>
            </a:r>
            <a:r>
              <a:rPr lang="en-US" sz="3600" dirty="0">
                <a:solidFill>
                  <a:schemeClr val="accent6">
                    <a:lumMod val="75000"/>
                  </a:schemeClr>
                </a:solidFill>
                <a:latin typeface="Gabriola" panose="04040605051002020D02" pitchFamily="82" charset="0"/>
              </a:rPr>
              <a:t>for the welfare of our souls.</a:t>
            </a:r>
          </a:p>
        </p:txBody>
      </p:sp>
    </p:spTree>
    <p:extLst>
      <p:ext uri="{BB962C8B-B14F-4D97-AF65-F5344CB8AC3E}">
        <p14:creationId xmlns:p14="http://schemas.microsoft.com/office/powerpoint/2010/main" val="359395858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6E81B531-24DC-42B6-BDA3-C63E3B451620}"/>
              </a:ext>
            </a:extLst>
          </p:cNvPr>
          <p:cNvSpPr/>
          <p:nvPr/>
        </p:nvSpPr>
        <p:spPr>
          <a:xfrm>
            <a:off x="1563757" y="1958082"/>
            <a:ext cx="9117495" cy="1754326"/>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00A63E74-6151-4FCB-A118-5C7040321801}"/>
              </a:ext>
            </a:extLst>
          </p:cNvPr>
          <p:cNvSpPr/>
          <p:nvPr/>
        </p:nvSpPr>
        <p:spPr>
          <a:xfrm>
            <a:off x="1046921" y="928516"/>
            <a:ext cx="4988866" cy="584775"/>
          </a:xfrm>
          <a:prstGeom prst="rect">
            <a:avLst/>
          </a:prstGeom>
        </p:spPr>
        <p:txBody>
          <a:bodyPr wrap="none">
            <a:spAutoFit/>
          </a:bodyPr>
          <a:lstStyle/>
          <a:p>
            <a:r>
              <a:rPr lang="en-US" sz="3200" i="1" dirty="0">
                <a:solidFill>
                  <a:schemeClr val="accent2">
                    <a:lumMod val="75000"/>
                  </a:schemeClr>
                </a:solidFill>
                <a:effectLst>
                  <a:outerShdw blurRad="38100" dist="38100" dir="2700000" algn="tl">
                    <a:srgbClr val="000000">
                      <a:alpha val="43137"/>
                    </a:srgbClr>
                  </a:outerShdw>
                </a:effectLst>
                <a:latin typeface="Gabriola" panose="04040605051002020D02" pitchFamily="82" charset="0"/>
              </a:rPr>
              <a:t>Elder Spencer J. Condie of the Seventy:</a:t>
            </a:r>
          </a:p>
        </p:txBody>
      </p:sp>
      <p:sp>
        <p:nvSpPr>
          <p:cNvPr id="4" name="Rectángulo 3">
            <a:extLst>
              <a:ext uri="{FF2B5EF4-FFF2-40B4-BE49-F238E27FC236}">
                <a16:creationId xmlns:a16="http://schemas.microsoft.com/office/drawing/2014/main" id="{DC9646E4-E2BA-47DA-9083-B759D3E5C05A}"/>
              </a:ext>
            </a:extLst>
          </p:cNvPr>
          <p:cNvSpPr/>
          <p:nvPr/>
        </p:nvSpPr>
        <p:spPr>
          <a:xfrm>
            <a:off x="1398104" y="1958082"/>
            <a:ext cx="9395791" cy="1754326"/>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“You may be facing decisions regarding a mission, your future career, and, eventually, marriage. As you read the scriptures and pray for direction, you may not actually see the answer in the form of printed words on the page, but as you read you will receive distinct impressions, and promptings, and, as promised, the Holy Ghost ‘will show unto you all things what ye should do.’ [2 Nephi 32:5.]” (“Becoming a Great Benefit to Our Fellow Beings,” Ensign, May 2002, 45).</a:t>
            </a:r>
          </a:p>
        </p:txBody>
      </p:sp>
    </p:spTree>
    <p:extLst>
      <p:ext uri="{BB962C8B-B14F-4D97-AF65-F5344CB8AC3E}">
        <p14:creationId xmlns:p14="http://schemas.microsoft.com/office/powerpoint/2010/main" val="352888836"/>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The Power of Prayer">
            <a:hlinkClick r:id="" action="ppaction://media"/>
            <a:extLst>
              <a:ext uri="{FF2B5EF4-FFF2-40B4-BE49-F238E27FC236}">
                <a16:creationId xmlns:a16="http://schemas.microsoft.com/office/drawing/2014/main" id="{FA355A9E-5EAD-4DF3-B1DF-FAF78A5325B3}"/>
              </a:ext>
            </a:extLst>
          </p:cNvPr>
          <p:cNvPicPr>
            <a:picLocks noRot="1" noChangeAspect="1"/>
          </p:cNvPicPr>
          <p:nvPr>
            <a:videoFile r:link="rId1"/>
          </p:nvPr>
        </p:nvPicPr>
        <p:blipFill>
          <a:blip r:embed="rId3"/>
          <a:stretch>
            <a:fillRect/>
          </a:stretch>
        </p:blipFill>
        <p:spPr>
          <a:xfrm>
            <a:off x="2148325" y="1271380"/>
            <a:ext cx="7671536" cy="4315239"/>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885617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pic>
        <p:nvPicPr>
          <p:cNvPr id="2" name="Elementos multimedia en línea 1" title="Returning to Prayer">
            <a:hlinkClick r:id="" action="ppaction://media"/>
            <a:extLst>
              <a:ext uri="{FF2B5EF4-FFF2-40B4-BE49-F238E27FC236}">
                <a16:creationId xmlns:a16="http://schemas.microsoft.com/office/drawing/2014/main" id="{A7971399-0A57-4FCD-93AF-DDA003BB6DCE}"/>
              </a:ext>
            </a:extLst>
          </p:cNvPr>
          <p:cNvPicPr>
            <a:picLocks noRot="1" noChangeAspect="1"/>
          </p:cNvPicPr>
          <p:nvPr>
            <a:videoFile r:link="rId1"/>
          </p:nvPr>
        </p:nvPicPr>
        <p:blipFill>
          <a:blip r:embed="rId3"/>
          <a:stretch>
            <a:fillRect/>
          </a:stretch>
        </p:blipFill>
        <p:spPr>
          <a:xfrm>
            <a:off x="2165994" y="1383196"/>
            <a:ext cx="7860012" cy="44212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9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4" name="Rectángulo 3">
            <a:extLst>
              <a:ext uri="{FF2B5EF4-FFF2-40B4-BE49-F238E27FC236}">
                <a16:creationId xmlns:a16="http://schemas.microsoft.com/office/drawing/2014/main" id="{50C93DE7-D063-45FD-9C8B-7A19F22F6F74}"/>
              </a:ext>
            </a:extLst>
          </p:cNvPr>
          <p:cNvSpPr/>
          <p:nvPr/>
        </p:nvSpPr>
        <p:spPr>
          <a:xfrm>
            <a:off x="4062430" y="2921168"/>
            <a:ext cx="4067139" cy="1015663"/>
          </a:xfrm>
          <a:prstGeom prst="rect">
            <a:avLst/>
          </a:prstGeom>
        </p:spPr>
        <p:txBody>
          <a:bodyPr wrap="none">
            <a:spAutoFit/>
          </a:bodyPr>
          <a:lstStyle/>
          <a:p>
            <a:r>
              <a:rPr lang="en-US" sz="6000" dirty="0">
                <a:solidFill>
                  <a:srgbClr val="FFC000"/>
                </a:solidFill>
                <a:latin typeface="Algerian" panose="04020705040A02060702" pitchFamily="82" charset="0"/>
              </a:rPr>
              <a:t>2 Nephi 32</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89FAFDC2-D2F4-4C9D-8349-97FADFC7DF7E}"/>
              </a:ext>
            </a:extLst>
          </p:cNvPr>
          <p:cNvSpPr/>
          <p:nvPr/>
        </p:nvSpPr>
        <p:spPr>
          <a:xfrm>
            <a:off x="1046921" y="928516"/>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32:1-7</a:t>
            </a:r>
          </a:p>
        </p:txBody>
      </p:sp>
      <p:sp>
        <p:nvSpPr>
          <p:cNvPr id="4" name="Rectángulo 3">
            <a:extLst>
              <a:ext uri="{FF2B5EF4-FFF2-40B4-BE49-F238E27FC236}">
                <a16:creationId xmlns:a16="http://schemas.microsoft.com/office/drawing/2014/main" id="{46EE1D8F-2352-495E-965B-EC19E3CD883A}"/>
              </a:ext>
            </a:extLst>
          </p:cNvPr>
          <p:cNvSpPr/>
          <p:nvPr/>
        </p:nvSpPr>
        <p:spPr>
          <a:xfrm>
            <a:off x="1431235" y="2136338"/>
            <a:ext cx="9329530" cy="2585323"/>
          </a:xfrm>
          <a:prstGeom prst="rect">
            <a:avLst/>
          </a:prstGeom>
        </p:spPr>
        <p:txBody>
          <a:bodyPr wrap="square">
            <a:spAutoFit/>
          </a:bodyPr>
          <a:lstStyle/>
          <a:p>
            <a:pPr algn="ctr"/>
            <a:r>
              <a:rPr lang="en-US" sz="5400" dirty="0">
                <a:solidFill>
                  <a:schemeClr val="accent1">
                    <a:lumMod val="75000"/>
                  </a:schemeClr>
                </a:solidFill>
                <a:effectLst>
                  <a:outerShdw blurRad="38100" dist="38100" dir="2700000" algn="tl">
                    <a:srgbClr val="000000">
                      <a:alpha val="43137"/>
                    </a:srgbClr>
                  </a:outerShdw>
                </a:effectLst>
                <a:latin typeface="Gabriola" panose="04040605051002020D02" pitchFamily="82" charset="0"/>
              </a:rPr>
              <a:t>“Nephi counsels us to seek divine direction through the words of Jesus Christ and the promptings of the Holy Ghost”</a:t>
            </a:r>
          </a:p>
        </p:txBody>
      </p:sp>
    </p:spTree>
    <p:extLst>
      <p:ext uri="{BB962C8B-B14F-4D97-AF65-F5344CB8AC3E}">
        <p14:creationId xmlns:p14="http://schemas.microsoft.com/office/powerpoint/2010/main" val="2819512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C546475-96EA-4A7D-9E9A-E6EE8B6B33D5}"/>
              </a:ext>
            </a:extLst>
          </p:cNvPr>
          <p:cNvSpPr/>
          <p:nvPr/>
        </p:nvSpPr>
        <p:spPr>
          <a:xfrm>
            <a:off x="834886" y="1817808"/>
            <a:ext cx="2093844" cy="695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D563D326-12EB-43B0-AE88-0780DA7A6686}"/>
              </a:ext>
            </a:extLst>
          </p:cNvPr>
          <p:cNvSpPr/>
          <p:nvPr/>
        </p:nvSpPr>
        <p:spPr>
          <a:xfrm>
            <a:off x="834885" y="2153149"/>
            <a:ext cx="9925880" cy="229666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A20AFD46-7C5A-4ADD-ADBB-88D783BD87DC}"/>
              </a:ext>
            </a:extLst>
          </p:cNvPr>
          <p:cNvSpPr/>
          <p:nvPr/>
        </p:nvSpPr>
        <p:spPr>
          <a:xfrm>
            <a:off x="2796210" y="1285580"/>
            <a:ext cx="6467061" cy="584775"/>
          </a:xfrm>
          <a:prstGeom prst="rect">
            <a:avLst/>
          </a:prstGeom>
        </p:spPr>
        <p:txBody>
          <a:bodyPr wrap="square">
            <a:spAutoFit/>
          </a:bodyPr>
          <a:lstStyle/>
          <a:p>
            <a:pPr algn="ctr"/>
            <a:r>
              <a:rPr lang="en-US" sz="3200" b="1" dirty="0">
                <a:solidFill>
                  <a:srgbClr val="C00000"/>
                </a:solidFill>
                <a:latin typeface="AngsanaUPC" panose="02020603050405020304" pitchFamily="18" charset="-34"/>
                <a:cs typeface="AngsanaUPC" panose="02020603050405020304" pitchFamily="18" charset="-34"/>
              </a:rPr>
              <a:t>How do we begin on the path that leads to eternal life?</a:t>
            </a:r>
          </a:p>
        </p:txBody>
      </p:sp>
      <p:sp>
        <p:nvSpPr>
          <p:cNvPr id="4" name="Rectángulo 3">
            <a:extLst>
              <a:ext uri="{FF2B5EF4-FFF2-40B4-BE49-F238E27FC236}">
                <a16:creationId xmlns:a16="http://schemas.microsoft.com/office/drawing/2014/main" id="{D94E5908-C0BF-4940-BEA1-92FA8305353D}"/>
              </a:ext>
            </a:extLst>
          </p:cNvPr>
          <p:cNvSpPr/>
          <p:nvPr/>
        </p:nvSpPr>
        <p:spPr>
          <a:xfrm>
            <a:off x="4581002" y="804975"/>
            <a:ext cx="3029997" cy="584775"/>
          </a:xfrm>
          <a:prstGeom prst="rect">
            <a:avLst/>
          </a:prstGeom>
        </p:spPr>
        <p:txBody>
          <a:bodyPr wrap="none">
            <a:spAutoFit/>
          </a:bodyPr>
          <a:lstStyle/>
          <a:p>
            <a:pPr algn="ctr"/>
            <a:r>
              <a:rPr lang="en-US" sz="3200" b="1" dirty="0">
                <a:solidFill>
                  <a:srgbClr val="C00000"/>
                </a:solidFill>
                <a:latin typeface="AngsanaUPC" panose="02020603050405020304" pitchFamily="18" charset="-34"/>
                <a:cs typeface="AngsanaUPC" panose="02020603050405020304" pitchFamily="18" charset="-34"/>
              </a:rPr>
              <a:t>Where will they lead us?</a:t>
            </a:r>
          </a:p>
        </p:txBody>
      </p:sp>
      <p:sp>
        <p:nvSpPr>
          <p:cNvPr id="5" name="Rectángulo 4">
            <a:extLst>
              <a:ext uri="{FF2B5EF4-FFF2-40B4-BE49-F238E27FC236}">
                <a16:creationId xmlns:a16="http://schemas.microsoft.com/office/drawing/2014/main" id="{7C77378B-FF28-46C4-94E5-2405F3D21C0A}"/>
              </a:ext>
            </a:extLst>
          </p:cNvPr>
          <p:cNvSpPr/>
          <p:nvPr/>
        </p:nvSpPr>
        <p:spPr>
          <a:xfrm>
            <a:off x="1113478" y="1807591"/>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32:1-3</a:t>
            </a:r>
          </a:p>
        </p:txBody>
      </p:sp>
      <p:sp>
        <p:nvSpPr>
          <p:cNvPr id="6" name="Rectángulo 5">
            <a:extLst>
              <a:ext uri="{FF2B5EF4-FFF2-40B4-BE49-F238E27FC236}">
                <a16:creationId xmlns:a16="http://schemas.microsoft.com/office/drawing/2014/main" id="{90853F64-9D4B-45BD-81C1-A17DD8D2235F}"/>
              </a:ext>
            </a:extLst>
          </p:cNvPr>
          <p:cNvSpPr/>
          <p:nvPr/>
        </p:nvSpPr>
        <p:spPr>
          <a:xfrm>
            <a:off x="960781" y="2177861"/>
            <a:ext cx="9674088" cy="230832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now, behold, my beloved brethren, I suppose that ye ponder somewhat in your hearts concerning that which ye should do after ye have entered in by the way. But, behold, why do ye ponder these things in your hearts?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Do ye not remember that I said unto you that after ye had received the Holy Ghost ye could speak with the tongue of angels? And now, how could ye speak with the tongue of angels save it were by the Holy Ghost?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Angels speak by the power of the Holy Ghost; wherefore, they speak the words of Christ. Wherefore, I said unto you, feast upon the words of Christ; for behold, the words of Christ will tell you all things what ye should do.</a:t>
            </a:r>
          </a:p>
        </p:txBody>
      </p:sp>
      <p:sp>
        <p:nvSpPr>
          <p:cNvPr id="7" name="Rectángulo 6">
            <a:extLst>
              <a:ext uri="{FF2B5EF4-FFF2-40B4-BE49-F238E27FC236}">
                <a16:creationId xmlns:a16="http://schemas.microsoft.com/office/drawing/2014/main" id="{16B001EF-B2AC-481C-BD21-F8A4EEB29F86}"/>
              </a:ext>
            </a:extLst>
          </p:cNvPr>
          <p:cNvSpPr/>
          <p:nvPr/>
        </p:nvSpPr>
        <p:spPr>
          <a:xfrm>
            <a:off x="960781" y="4666507"/>
            <a:ext cx="91042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in 2 Nephi 32:3 describe how we should receive the words of Christ?</a:t>
            </a:r>
          </a:p>
        </p:txBody>
      </p:sp>
      <p:sp>
        <p:nvSpPr>
          <p:cNvPr id="8" name="Rectángulo 7">
            <a:extLst>
              <a:ext uri="{FF2B5EF4-FFF2-40B4-BE49-F238E27FC236}">
                <a16:creationId xmlns:a16="http://schemas.microsoft.com/office/drawing/2014/main" id="{2AE5D284-7EC9-4ECD-82FA-2C2DEBCBD205}"/>
              </a:ext>
            </a:extLst>
          </p:cNvPr>
          <p:cNvSpPr/>
          <p:nvPr/>
        </p:nvSpPr>
        <p:spPr>
          <a:xfrm>
            <a:off x="960782" y="5058962"/>
            <a:ext cx="68116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feast on the words of Christ?</a:t>
            </a:r>
          </a:p>
        </p:txBody>
      </p:sp>
      <p:sp>
        <p:nvSpPr>
          <p:cNvPr id="9" name="Rectángulo 8">
            <a:extLst>
              <a:ext uri="{FF2B5EF4-FFF2-40B4-BE49-F238E27FC236}">
                <a16:creationId xmlns:a16="http://schemas.microsoft.com/office/drawing/2014/main" id="{C1507DC4-9F91-4A2C-A2D4-F3FB7E81A3EE}"/>
              </a:ext>
            </a:extLst>
          </p:cNvPr>
          <p:cNvSpPr/>
          <p:nvPr/>
        </p:nvSpPr>
        <p:spPr>
          <a:xfrm>
            <a:off x="960781" y="5466897"/>
            <a:ext cx="87861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say will be the outcome when we feast on the words of Christ?</a:t>
            </a:r>
          </a:p>
        </p:txBody>
      </p:sp>
      <p:sp>
        <p:nvSpPr>
          <p:cNvPr id="10" name="Rectángulo 9">
            <a:extLst>
              <a:ext uri="{FF2B5EF4-FFF2-40B4-BE49-F238E27FC236}">
                <a16:creationId xmlns:a16="http://schemas.microsoft.com/office/drawing/2014/main" id="{0E5BFAEA-D0B5-4B7A-92AC-E84BF47C8C37}"/>
              </a:ext>
            </a:extLst>
          </p:cNvPr>
          <p:cNvSpPr/>
          <p:nvPr/>
        </p:nvSpPr>
        <p:spPr>
          <a:xfrm>
            <a:off x="960781" y="5859352"/>
            <a:ext cx="77657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places where we can find the words of Jesus Christ?</a:t>
            </a:r>
          </a:p>
        </p:txBody>
      </p:sp>
    </p:spTree>
    <p:extLst>
      <p:ext uri="{BB962C8B-B14F-4D97-AF65-F5344CB8AC3E}">
        <p14:creationId xmlns:p14="http://schemas.microsoft.com/office/powerpoint/2010/main" val="9491077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inVertical)">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3F730895-0AD4-4E5E-8556-16533D904068}"/>
              </a:ext>
            </a:extLst>
          </p:cNvPr>
          <p:cNvSpPr/>
          <p:nvPr/>
        </p:nvSpPr>
        <p:spPr>
          <a:xfrm>
            <a:off x="1389258" y="928516"/>
            <a:ext cx="3560590" cy="369332"/>
          </a:xfrm>
          <a:prstGeom prst="rect">
            <a:avLst/>
          </a:prstGeom>
        </p:spPr>
        <p:txBody>
          <a:bodyPr wrap="none">
            <a:spAutoFit/>
          </a:bodyPr>
          <a:lstStyle/>
          <a:p>
            <a:r>
              <a:rPr lang="en-US" dirty="0">
                <a:solidFill>
                  <a:schemeClr val="bg1"/>
                </a:solidFill>
                <a:latin typeface="Algerian" panose="04020705040A02060702" pitchFamily="82" charset="0"/>
              </a:rPr>
              <a:t>1. Personal scripture study</a:t>
            </a:r>
          </a:p>
        </p:txBody>
      </p:sp>
      <p:sp>
        <p:nvSpPr>
          <p:cNvPr id="4" name="Rectángulo 3">
            <a:extLst>
              <a:ext uri="{FF2B5EF4-FFF2-40B4-BE49-F238E27FC236}">
                <a16:creationId xmlns:a16="http://schemas.microsoft.com/office/drawing/2014/main" id="{F367B1A7-38CE-459C-BE0B-01BE36C72F6C}"/>
              </a:ext>
            </a:extLst>
          </p:cNvPr>
          <p:cNvSpPr/>
          <p:nvPr/>
        </p:nvSpPr>
        <p:spPr>
          <a:xfrm>
            <a:off x="7350509" y="984441"/>
            <a:ext cx="2853666" cy="369332"/>
          </a:xfrm>
          <a:prstGeom prst="rect">
            <a:avLst/>
          </a:prstGeom>
        </p:spPr>
        <p:txBody>
          <a:bodyPr wrap="none">
            <a:spAutoFit/>
          </a:bodyPr>
          <a:lstStyle/>
          <a:p>
            <a:r>
              <a:rPr lang="en-US" dirty="0">
                <a:solidFill>
                  <a:schemeClr val="bg1"/>
                </a:solidFill>
                <a:latin typeface="Algerian" panose="04020705040A02060702" pitchFamily="82" charset="0"/>
              </a:rPr>
              <a:t> 2. Sacrament meeting</a:t>
            </a:r>
          </a:p>
        </p:txBody>
      </p:sp>
      <p:sp>
        <p:nvSpPr>
          <p:cNvPr id="5" name="Rectángulo 4">
            <a:extLst>
              <a:ext uri="{FF2B5EF4-FFF2-40B4-BE49-F238E27FC236}">
                <a16:creationId xmlns:a16="http://schemas.microsoft.com/office/drawing/2014/main" id="{CA05F6C8-646A-48B4-9CE8-B8D9C70B2AA5}"/>
              </a:ext>
            </a:extLst>
          </p:cNvPr>
          <p:cNvSpPr/>
          <p:nvPr/>
        </p:nvSpPr>
        <p:spPr>
          <a:xfrm>
            <a:off x="4764371" y="1971543"/>
            <a:ext cx="2924198" cy="369332"/>
          </a:xfrm>
          <a:prstGeom prst="rect">
            <a:avLst/>
          </a:prstGeom>
        </p:spPr>
        <p:txBody>
          <a:bodyPr wrap="none">
            <a:spAutoFit/>
          </a:bodyPr>
          <a:lstStyle/>
          <a:p>
            <a:r>
              <a:rPr lang="en-US" dirty="0">
                <a:solidFill>
                  <a:schemeClr val="bg1"/>
                </a:solidFill>
                <a:latin typeface="Algerian" panose="04020705040A02060702" pitchFamily="82" charset="0"/>
              </a:rPr>
              <a:t>3. General conference</a:t>
            </a:r>
          </a:p>
        </p:txBody>
      </p:sp>
      <p:sp>
        <p:nvSpPr>
          <p:cNvPr id="6" name="Rectángulo 5">
            <a:extLst>
              <a:ext uri="{FF2B5EF4-FFF2-40B4-BE49-F238E27FC236}">
                <a16:creationId xmlns:a16="http://schemas.microsoft.com/office/drawing/2014/main" id="{2FCEE7AD-40C6-45F3-A985-9854D16E3930}"/>
              </a:ext>
            </a:extLst>
          </p:cNvPr>
          <p:cNvSpPr/>
          <p:nvPr/>
        </p:nvSpPr>
        <p:spPr>
          <a:xfrm>
            <a:off x="1394606" y="2988672"/>
            <a:ext cx="3236784" cy="369332"/>
          </a:xfrm>
          <a:prstGeom prst="rect">
            <a:avLst/>
          </a:prstGeom>
        </p:spPr>
        <p:txBody>
          <a:bodyPr wrap="none">
            <a:spAutoFit/>
          </a:bodyPr>
          <a:lstStyle/>
          <a:p>
            <a:r>
              <a:rPr lang="en-US" dirty="0">
                <a:solidFill>
                  <a:schemeClr val="bg1"/>
                </a:solidFill>
                <a:latin typeface="Algerian" panose="04020705040A02060702" pitchFamily="82" charset="0"/>
              </a:rPr>
              <a:t>4. Family scripture study</a:t>
            </a:r>
          </a:p>
        </p:txBody>
      </p:sp>
      <p:sp>
        <p:nvSpPr>
          <p:cNvPr id="7" name="Rectángulo 6">
            <a:extLst>
              <a:ext uri="{FF2B5EF4-FFF2-40B4-BE49-F238E27FC236}">
                <a16:creationId xmlns:a16="http://schemas.microsoft.com/office/drawing/2014/main" id="{7C2C0243-E317-4508-9E36-C05F43223D1A}"/>
              </a:ext>
            </a:extLst>
          </p:cNvPr>
          <p:cNvSpPr/>
          <p:nvPr/>
        </p:nvSpPr>
        <p:spPr>
          <a:xfrm>
            <a:off x="7350509" y="3008076"/>
            <a:ext cx="1558440" cy="369332"/>
          </a:xfrm>
          <a:prstGeom prst="rect">
            <a:avLst/>
          </a:prstGeom>
        </p:spPr>
        <p:txBody>
          <a:bodyPr wrap="none">
            <a:spAutoFit/>
          </a:bodyPr>
          <a:lstStyle/>
          <a:p>
            <a:r>
              <a:rPr lang="en-US" dirty="0">
                <a:solidFill>
                  <a:schemeClr val="bg1"/>
                </a:solidFill>
                <a:latin typeface="Algerian" panose="04020705040A02060702" pitchFamily="82" charset="0"/>
              </a:rPr>
              <a:t>5. Seminary</a:t>
            </a:r>
          </a:p>
        </p:txBody>
      </p:sp>
      <p:sp>
        <p:nvSpPr>
          <p:cNvPr id="8" name="Rectángulo 7">
            <a:extLst>
              <a:ext uri="{FF2B5EF4-FFF2-40B4-BE49-F238E27FC236}">
                <a16:creationId xmlns:a16="http://schemas.microsoft.com/office/drawing/2014/main" id="{07218812-2B08-4895-96D9-83B29641D3A6}"/>
              </a:ext>
            </a:extLst>
          </p:cNvPr>
          <p:cNvSpPr/>
          <p:nvPr/>
        </p:nvSpPr>
        <p:spPr>
          <a:xfrm>
            <a:off x="4764371" y="3979552"/>
            <a:ext cx="2906565" cy="369332"/>
          </a:xfrm>
          <a:prstGeom prst="rect">
            <a:avLst/>
          </a:prstGeom>
        </p:spPr>
        <p:txBody>
          <a:bodyPr wrap="none">
            <a:spAutoFit/>
          </a:bodyPr>
          <a:lstStyle/>
          <a:p>
            <a:r>
              <a:rPr lang="en-US" dirty="0">
                <a:solidFill>
                  <a:schemeClr val="bg1"/>
                </a:solidFill>
                <a:latin typeface="Algerian" panose="04020705040A02060702" pitchFamily="82" charset="0"/>
              </a:rPr>
              <a:t>6. Family home evening</a:t>
            </a:r>
          </a:p>
        </p:txBody>
      </p:sp>
      <p:sp>
        <p:nvSpPr>
          <p:cNvPr id="9" name="Rectángulo 8">
            <a:extLst>
              <a:ext uri="{FF2B5EF4-FFF2-40B4-BE49-F238E27FC236}">
                <a16:creationId xmlns:a16="http://schemas.microsoft.com/office/drawing/2014/main" id="{1EA5AC23-02B9-454A-8A80-88FB81DAB035}"/>
              </a:ext>
            </a:extLst>
          </p:cNvPr>
          <p:cNvSpPr/>
          <p:nvPr/>
        </p:nvSpPr>
        <p:spPr>
          <a:xfrm>
            <a:off x="1392586" y="4864162"/>
            <a:ext cx="7870685" cy="369332"/>
          </a:xfrm>
          <a:prstGeom prst="rect">
            <a:avLst/>
          </a:prstGeom>
        </p:spPr>
        <p:txBody>
          <a:bodyPr wrap="square">
            <a:spAutoFit/>
          </a:bodyPr>
          <a:lstStyle/>
          <a:p>
            <a:pPr algn="just"/>
            <a:r>
              <a:rPr lang="en-US" dirty="0">
                <a:solidFill>
                  <a:schemeClr val="bg1"/>
                </a:solidFill>
                <a:latin typeface="Algerian" panose="04020705040A02060702" pitchFamily="82" charset="0"/>
              </a:rPr>
              <a:t>7. Aaronic Priesthood quorum meeting or Young Women class</a:t>
            </a:r>
          </a:p>
        </p:txBody>
      </p:sp>
      <p:sp>
        <p:nvSpPr>
          <p:cNvPr id="10" name="Rectángulo 9">
            <a:extLst>
              <a:ext uri="{FF2B5EF4-FFF2-40B4-BE49-F238E27FC236}">
                <a16:creationId xmlns:a16="http://schemas.microsoft.com/office/drawing/2014/main" id="{9BD9ADA4-E350-4E0A-84BD-E246BAEF8DA6}"/>
              </a:ext>
            </a:extLst>
          </p:cNvPr>
          <p:cNvSpPr/>
          <p:nvPr/>
        </p:nvSpPr>
        <p:spPr>
          <a:xfrm>
            <a:off x="4764371" y="5748772"/>
            <a:ext cx="2531462" cy="369332"/>
          </a:xfrm>
          <a:prstGeom prst="rect">
            <a:avLst/>
          </a:prstGeom>
        </p:spPr>
        <p:txBody>
          <a:bodyPr wrap="none">
            <a:spAutoFit/>
          </a:bodyPr>
          <a:lstStyle/>
          <a:p>
            <a:pPr algn="just"/>
            <a:r>
              <a:rPr lang="en-US" dirty="0">
                <a:solidFill>
                  <a:schemeClr val="bg1"/>
                </a:solidFill>
                <a:latin typeface="Algerian" panose="04020705040A02060702" pitchFamily="82" charset="0"/>
              </a:rPr>
              <a:t>8. Personal prayer</a:t>
            </a:r>
          </a:p>
        </p:txBody>
      </p:sp>
    </p:spTree>
    <p:extLst>
      <p:ext uri="{BB962C8B-B14F-4D97-AF65-F5344CB8AC3E}">
        <p14:creationId xmlns:p14="http://schemas.microsoft.com/office/powerpoint/2010/main" val="9702800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5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17">
                                          <p:stCondLst>
                                            <p:cond delay="0"/>
                                          </p:stCondLst>
                                        </p:cTn>
                                        <p:tgtEl>
                                          <p:spTgt spid="4"/>
                                        </p:tgtEl>
                                      </p:cBhvr>
                                    </p:animEffect>
                                    <p:anim calcmode="lin" valueType="num">
                                      <p:cBhvr>
                                        <p:cTn id="15"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249" tmFilter="0, 0; 0.125,0.2665; 0.25,0.4; 0.375,0.465; 0.5,0.5;  0.625,0.535; 0.75,0.6; 0.875,0.7335; 1,1">
                                          <p:stCondLst>
                                            <p:cond delay="245"/>
                                          </p:stCondLst>
                                        </p:cTn>
                                        <p:tgtEl>
                                          <p:spTgt spid="4"/>
                                        </p:tgtEl>
                                        <p:attrNameLst>
                                          <p:attrName>ppt_y</p:attrName>
                                        </p:attrNameLst>
                                      </p:cBhvr>
                                      <p:tavLst>
                                        <p:tav tm="0" fmla="#ppt_y-sin(pi*$)/9">
                                          <p:val>
                                            <p:fltVal val="0"/>
                                          </p:val>
                                        </p:tav>
                                        <p:tav tm="100000">
                                          <p:val>
                                            <p:fltVal val="1"/>
                                          </p:val>
                                        </p:tav>
                                      </p:tavLst>
                                    </p:anim>
                                    <p:anim calcmode="lin" valueType="num">
                                      <p:cBhvr>
                                        <p:cTn id="18" dur="2" tmFilter="0, 0; 0.125,0.2665; 0.25,0.4; 0.375,0.465; 0.5,0.5;  0.625,0.535; 0.75,0.6; 0.875,0.7335; 1,1">
                                          <p:stCondLst>
                                            <p:cond delay="488"/>
                                          </p:stCondLst>
                                        </p:cTn>
                                        <p:tgtEl>
                                          <p:spTgt spid="4"/>
                                        </p:tgtEl>
                                        <p:attrNameLst>
                                          <p:attrName>ppt_y</p:attrName>
                                        </p:attrNameLst>
                                      </p:cBhvr>
                                      <p:tavLst>
                                        <p:tav tm="0" fmla="#ppt_y-sin(pi*$)/27">
                                          <p:val>
                                            <p:fltVal val="0"/>
                                          </p:val>
                                        </p:tav>
                                        <p:tav tm="100000">
                                          <p:val>
                                            <p:fltVal val="1"/>
                                          </p:val>
                                        </p:tav>
                                      </p:tavLst>
                                    </p:anim>
                                    <p:anim calcmode="lin" valueType="num">
                                      <p:cBhvr>
                                        <p:cTn id="19" dur="1" tmFilter="0, 0; 0.125,0.2665; 0.25,0.4; 0.375,0.465; 0.5,0.5;  0.625,0.535; 0.75,0.6; 0.875,0.7335; 1,1">
                                          <p:stCondLst>
                                            <p:cond delay="749"/>
                                          </p:stCondLst>
                                        </p:cTn>
                                        <p:tgtEl>
                                          <p:spTgt spid="4"/>
                                        </p:tgtEl>
                                        <p:attrNameLst>
                                          <p:attrName>ppt_y</p:attrName>
                                        </p:attrNameLst>
                                      </p:cBhvr>
                                      <p:tavLst>
                                        <p:tav tm="0" fmla="#ppt_y-sin(pi*$)/81">
                                          <p:val>
                                            <p:fltVal val="0"/>
                                          </p:val>
                                        </p:tav>
                                        <p:tav tm="100000">
                                          <p:val>
                                            <p:fltVal val="1"/>
                                          </p:val>
                                        </p:tav>
                                      </p:tavLst>
                                    </p:anim>
                                    <p:animScale>
                                      <p:cBhvr>
                                        <p:cTn id="20" dur="1">
                                          <p:stCondLst>
                                            <p:cond delay="240"/>
                                          </p:stCondLst>
                                        </p:cTn>
                                        <p:tgtEl>
                                          <p:spTgt spid="4"/>
                                        </p:tgtEl>
                                      </p:cBhvr>
                                      <p:to x="100000" y="60000"/>
                                    </p:animScale>
                                    <p:animScale>
                                      <p:cBhvr>
                                        <p:cTn id="21" dur="1" decel="50000">
                                          <p:stCondLst>
                                            <p:cond delay="249"/>
                                          </p:stCondLst>
                                        </p:cTn>
                                        <p:tgtEl>
                                          <p:spTgt spid="4"/>
                                        </p:tgtEl>
                                      </p:cBhvr>
                                      <p:to x="100000" y="100000"/>
                                    </p:animScale>
                                    <p:animScale>
                                      <p:cBhvr>
                                        <p:cTn id="22" dur="1">
                                          <p:stCondLst>
                                            <p:cond delay="484"/>
                                          </p:stCondLst>
                                        </p:cTn>
                                        <p:tgtEl>
                                          <p:spTgt spid="4"/>
                                        </p:tgtEl>
                                      </p:cBhvr>
                                      <p:to x="100000" y="80000"/>
                                    </p:animScale>
                                    <p:animScale>
                                      <p:cBhvr>
                                        <p:cTn id="23" dur="1" decel="50000">
                                          <p:stCondLst>
                                            <p:cond delay="493"/>
                                          </p:stCondLst>
                                        </p:cTn>
                                        <p:tgtEl>
                                          <p:spTgt spid="4"/>
                                        </p:tgtEl>
                                      </p:cBhvr>
                                      <p:to x="100000" y="100000"/>
                                    </p:animScale>
                                    <p:animScale>
                                      <p:cBhvr>
                                        <p:cTn id="24" dur="1">
                                          <p:stCondLst>
                                            <p:cond delay="749"/>
                                          </p:stCondLst>
                                        </p:cTn>
                                        <p:tgtEl>
                                          <p:spTgt spid="4"/>
                                        </p:tgtEl>
                                      </p:cBhvr>
                                      <p:to x="100000" y="90000"/>
                                    </p:animScale>
                                    <p:animScale>
                                      <p:cBhvr>
                                        <p:cTn id="25" dur="1" decel="50000">
                                          <p:stCondLst>
                                            <p:cond delay="749"/>
                                          </p:stCondLst>
                                        </p:cTn>
                                        <p:tgtEl>
                                          <p:spTgt spid="4"/>
                                        </p:tgtEl>
                                      </p:cBhvr>
                                      <p:to x="100000" y="100000"/>
                                    </p:animScale>
                                    <p:animScale>
                                      <p:cBhvr>
                                        <p:cTn id="26" dur="1">
                                          <p:stCondLst>
                                            <p:cond delay="749"/>
                                          </p:stCondLst>
                                        </p:cTn>
                                        <p:tgtEl>
                                          <p:spTgt spid="4"/>
                                        </p:tgtEl>
                                      </p:cBhvr>
                                      <p:to x="100000" y="95000"/>
                                    </p:animScale>
                                    <p:animScale>
                                      <p:cBhvr>
                                        <p:cTn id="27" dur="1" decel="50000">
                                          <p:stCondLst>
                                            <p:cond delay="749"/>
                                          </p:stCondLst>
                                        </p:cTn>
                                        <p:tgtEl>
                                          <p:spTgt spid="4"/>
                                        </p:tgtEl>
                                      </p:cBhvr>
                                      <p:to x="100000" y="100000"/>
                                    </p:animScale>
                                  </p:childTnLst>
                                </p:cTn>
                              </p:par>
                            </p:childTnLst>
                          </p:cTn>
                        </p:par>
                        <p:par>
                          <p:cTn id="28" fill="hold">
                            <p:stCondLst>
                              <p:cond delay="1500"/>
                            </p:stCondLst>
                            <p:childTnLst>
                              <p:par>
                                <p:cTn id="29" presetID="50" presetClass="entr" presetSubtype="0" decel="10000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750" fill="hold"/>
                                        <p:tgtEl>
                                          <p:spTgt spid="5"/>
                                        </p:tgtEl>
                                        <p:attrNameLst>
                                          <p:attrName>ppt_w</p:attrName>
                                        </p:attrNameLst>
                                      </p:cBhvr>
                                      <p:tavLst>
                                        <p:tav tm="0">
                                          <p:val>
                                            <p:strVal val="#ppt_w+.3"/>
                                          </p:val>
                                        </p:tav>
                                        <p:tav tm="100000">
                                          <p:val>
                                            <p:strVal val="#ppt_w"/>
                                          </p:val>
                                        </p:tav>
                                      </p:tavLst>
                                    </p:anim>
                                    <p:anim calcmode="lin" valueType="num">
                                      <p:cBhvr>
                                        <p:cTn id="32" dur="750" fill="hold"/>
                                        <p:tgtEl>
                                          <p:spTgt spid="5"/>
                                        </p:tgtEl>
                                        <p:attrNameLst>
                                          <p:attrName>ppt_h</p:attrName>
                                        </p:attrNameLst>
                                      </p:cBhvr>
                                      <p:tavLst>
                                        <p:tav tm="0">
                                          <p:val>
                                            <p:strVal val="#ppt_h"/>
                                          </p:val>
                                        </p:tav>
                                        <p:tav tm="100000">
                                          <p:val>
                                            <p:strVal val="#ppt_h"/>
                                          </p:val>
                                        </p:tav>
                                      </p:tavLst>
                                    </p:anim>
                                    <p:animEffect transition="in" filter="fade">
                                      <p:cBhvr>
                                        <p:cTn id="33" dur="750"/>
                                        <p:tgtEl>
                                          <p:spTgt spid="5"/>
                                        </p:tgtEl>
                                      </p:cBhvr>
                                    </p:animEffect>
                                  </p:childTnLst>
                                </p:cTn>
                              </p:par>
                            </p:childTnLst>
                          </p:cTn>
                        </p:par>
                        <p:par>
                          <p:cTn id="34" fill="hold">
                            <p:stCondLst>
                              <p:cond delay="2250"/>
                            </p:stCondLst>
                            <p:childTnLst>
                              <p:par>
                                <p:cTn id="35" presetID="16" presetClass="entr" presetSubtype="37"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outVertical)">
                                      <p:cBhvr>
                                        <p:cTn id="37" dur="750"/>
                                        <p:tgtEl>
                                          <p:spTgt spid="6"/>
                                        </p:tgtEl>
                                      </p:cBhvr>
                                    </p:animEffect>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750"/>
                                        <p:tgtEl>
                                          <p:spTgt spid="7"/>
                                        </p:tgtEl>
                                      </p:cBhvr>
                                    </p:animEffect>
                                    <p:anim calcmode="lin" valueType="num">
                                      <p:cBhvr>
                                        <p:cTn id="42" dur="750" fill="hold"/>
                                        <p:tgtEl>
                                          <p:spTgt spid="7"/>
                                        </p:tgtEl>
                                        <p:attrNameLst>
                                          <p:attrName>ppt_x</p:attrName>
                                        </p:attrNameLst>
                                      </p:cBhvr>
                                      <p:tavLst>
                                        <p:tav tm="0">
                                          <p:val>
                                            <p:strVal val="#ppt_x"/>
                                          </p:val>
                                        </p:tav>
                                        <p:tav tm="100000">
                                          <p:val>
                                            <p:strVal val="#ppt_x"/>
                                          </p:val>
                                        </p:tav>
                                      </p:tavLst>
                                    </p:anim>
                                    <p:anim calcmode="lin" valueType="num">
                                      <p:cBhvr>
                                        <p:cTn id="43" dur="750" fill="hold"/>
                                        <p:tgtEl>
                                          <p:spTgt spid="7"/>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52"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Scale>
                                      <p:cBhvr>
                                        <p:cTn id="47"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750" decel="50000" fill="hold">
                                          <p:stCondLst>
                                            <p:cond delay="0"/>
                                          </p:stCondLst>
                                        </p:cTn>
                                        <p:tgtEl>
                                          <p:spTgt spid="8"/>
                                        </p:tgtEl>
                                        <p:attrNameLst>
                                          <p:attrName>ppt_x</p:attrName>
                                          <p:attrName>ppt_y</p:attrName>
                                        </p:attrNameLst>
                                      </p:cBhvr>
                                    </p:animMotion>
                                    <p:animEffect transition="in" filter="fade">
                                      <p:cBhvr>
                                        <p:cTn id="49" dur="750"/>
                                        <p:tgtEl>
                                          <p:spTgt spid="8"/>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750"/>
                                        <p:tgtEl>
                                          <p:spTgt spid="9"/>
                                        </p:tgtEl>
                                      </p:cBhvr>
                                    </p:animEffect>
                                  </p:childTnLst>
                                </p:cTn>
                              </p:par>
                            </p:childTnLst>
                          </p:cTn>
                        </p:par>
                        <p:par>
                          <p:cTn id="54" fill="hold">
                            <p:stCondLst>
                              <p:cond delay="5250"/>
                            </p:stCondLst>
                            <p:childTnLst>
                              <p:par>
                                <p:cTn id="55" presetID="52"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Scale>
                                      <p:cBhvr>
                                        <p:cTn id="57"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750" decel="50000" fill="hold">
                                          <p:stCondLst>
                                            <p:cond delay="0"/>
                                          </p:stCondLst>
                                        </p:cTn>
                                        <p:tgtEl>
                                          <p:spTgt spid="10"/>
                                        </p:tgtEl>
                                        <p:attrNameLst>
                                          <p:attrName>ppt_x</p:attrName>
                                          <p:attrName>ppt_y</p:attrName>
                                        </p:attrNameLst>
                                      </p:cBhvr>
                                    </p:animMotion>
                                    <p:animEffect transition="in" filter="fade">
                                      <p:cBhvr>
                                        <p:cTn id="5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8E45B7-AD4A-446C-8800-1D07E144ECE4}"/>
              </a:ext>
            </a:extLst>
          </p:cNvPr>
          <p:cNvSpPr/>
          <p:nvPr/>
        </p:nvSpPr>
        <p:spPr>
          <a:xfrm>
            <a:off x="1241049" y="4283281"/>
            <a:ext cx="581761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“ask” or “knock”? </a:t>
            </a:r>
          </a:p>
        </p:txBody>
      </p:sp>
      <p:sp>
        <p:nvSpPr>
          <p:cNvPr id="9" name="Rectángulo 8">
            <a:extLst>
              <a:ext uri="{FF2B5EF4-FFF2-40B4-BE49-F238E27FC236}">
                <a16:creationId xmlns:a16="http://schemas.microsoft.com/office/drawing/2014/main" id="{21758DC5-B2E6-470C-BF45-2D21D1C55DC4}"/>
              </a:ext>
            </a:extLst>
          </p:cNvPr>
          <p:cNvSpPr/>
          <p:nvPr/>
        </p:nvSpPr>
        <p:spPr>
          <a:xfrm>
            <a:off x="1241049" y="928516"/>
            <a:ext cx="1705351" cy="62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58FCA93-1A8B-45EF-9E9C-A87D13E5449F}"/>
              </a:ext>
            </a:extLst>
          </p:cNvPr>
          <p:cNvSpPr/>
          <p:nvPr/>
        </p:nvSpPr>
        <p:spPr>
          <a:xfrm>
            <a:off x="1241049" y="1297848"/>
            <a:ext cx="9493212" cy="2800767"/>
          </a:xfrm>
          <a:prstGeom prst="roundRect">
            <a:avLst>
              <a:gd name="adj" fmla="val 941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82A6837E-9092-4B82-A2F2-6DA5C2FE90B8}"/>
              </a:ext>
            </a:extLst>
          </p:cNvPr>
          <p:cNvSpPr/>
          <p:nvPr/>
        </p:nvSpPr>
        <p:spPr>
          <a:xfrm>
            <a:off x="1241049" y="928516"/>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32:4-7 </a:t>
            </a:r>
          </a:p>
        </p:txBody>
      </p:sp>
      <p:sp>
        <p:nvSpPr>
          <p:cNvPr id="4" name="Rectángulo 3">
            <a:extLst>
              <a:ext uri="{FF2B5EF4-FFF2-40B4-BE49-F238E27FC236}">
                <a16:creationId xmlns:a16="http://schemas.microsoft.com/office/drawing/2014/main" id="{5EBBBB21-BD34-4275-831C-75B3BF015CDB}"/>
              </a:ext>
            </a:extLst>
          </p:cNvPr>
          <p:cNvSpPr/>
          <p:nvPr/>
        </p:nvSpPr>
        <p:spPr>
          <a:xfrm>
            <a:off x="1241049" y="1297848"/>
            <a:ext cx="9493212"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Wherefore, now after I have spoken these words, if ye cannot understand them it will be because ye ask not, neither do ye knock; wherefore, ye are not brought into the light, but must perish in the dark.</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For behold, again I say unto you that if ye will enter in by the way, and receive the Holy Ghost, it will show unto you all things what ye should do.</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Behold, this is the doctrine of Christ, and there will be no more doctrine given until after he shall manifest himself unto you in the flesh. And when he shall manifest himself unto you in the flesh, the things which he shall say unto you shall ye observe to do.</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now I, Nephi, cannot say more; the Spirit stoppeth mine utterance, and I am left to mourn because of the unbelief, and the wickedness, and the ignorance, and the stiffneckedness of men; for they will not search knowledge, nor understand great knowledge, when it is given unto them in plainness, even as plain as word can be.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9F2154A-42D9-4359-81B9-397C5C6FF410}"/>
              </a:ext>
            </a:extLst>
          </p:cNvPr>
          <p:cNvSpPr/>
          <p:nvPr/>
        </p:nvSpPr>
        <p:spPr>
          <a:xfrm>
            <a:off x="1241049" y="4652613"/>
            <a:ext cx="91884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 does Nephi promise we can have when we receive the Holy Ghost?</a:t>
            </a:r>
          </a:p>
        </p:txBody>
      </p:sp>
      <p:sp>
        <p:nvSpPr>
          <p:cNvPr id="7" name="Rectángulo 6">
            <a:extLst>
              <a:ext uri="{FF2B5EF4-FFF2-40B4-BE49-F238E27FC236}">
                <a16:creationId xmlns:a16="http://schemas.microsoft.com/office/drawing/2014/main" id="{5424EE75-27C6-44EB-AB8C-54C3A7F2BA3B}"/>
              </a:ext>
            </a:extLst>
          </p:cNvPr>
          <p:cNvSpPr/>
          <p:nvPr/>
        </p:nvSpPr>
        <p:spPr>
          <a:xfrm>
            <a:off x="1241049" y="5094834"/>
            <a:ext cx="44550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Nephi mourn for his people?</a:t>
            </a:r>
          </a:p>
        </p:txBody>
      </p:sp>
    </p:spTree>
    <p:extLst>
      <p:ext uri="{BB962C8B-B14F-4D97-AF65-F5344CB8AC3E}">
        <p14:creationId xmlns:p14="http://schemas.microsoft.com/office/powerpoint/2010/main" val="966747426"/>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548DB7E8-3960-4DA4-B3E5-0F83FEAAAD5B}"/>
              </a:ext>
            </a:extLst>
          </p:cNvPr>
          <p:cNvSpPr/>
          <p:nvPr/>
        </p:nvSpPr>
        <p:spPr>
          <a:xfrm>
            <a:off x="3023684" y="3044279"/>
            <a:ext cx="6144631" cy="769441"/>
          </a:xfrm>
          <a:prstGeom prst="rect">
            <a:avLst/>
          </a:prstGeom>
        </p:spPr>
        <p:txBody>
          <a:bodyPr wrap="none">
            <a:spAutoFit/>
          </a:bodyPr>
          <a:lstStyle/>
          <a:p>
            <a:r>
              <a:rPr lang="en-US" sz="4400" dirty="0">
                <a:solidFill>
                  <a:srgbClr val="FF0000"/>
                </a:solidFill>
                <a:latin typeface="Gabriola" panose="04040605051002020D02" pitchFamily="82" charset="0"/>
              </a:rPr>
              <a:t>“Nephi counsels us to pray always”</a:t>
            </a:r>
          </a:p>
        </p:txBody>
      </p:sp>
      <p:sp>
        <p:nvSpPr>
          <p:cNvPr id="4" name="Rectángulo 3">
            <a:extLst>
              <a:ext uri="{FF2B5EF4-FFF2-40B4-BE49-F238E27FC236}">
                <a16:creationId xmlns:a16="http://schemas.microsoft.com/office/drawing/2014/main" id="{784E36F0-4566-4901-81FE-D9E90891145A}"/>
              </a:ext>
            </a:extLst>
          </p:cNvPr>
          <p:cNvSpPr/>
          <p:nvPr/>
        </p:nvSpPr>
        <p:spPr>
          <a:xfrm>
            <a:off x="1046921" y="928516"/>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32:8–9</a:t>
            </a:r>
          </a:p>
        </p:txBody>
      </p:sp>
    </p:spTree>
    <p:extLst>
      <p:ext uri="{BB962C8B-B14F-4D97-AF65-F5344CB8AC3E}">
        <p14:creationId xmlns:p14="http://schemas.microsoft.com/office/powerpoint/2010/main" val="379815437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C28DEA8-702E-4A9A-87A9-6A3FA1C5B039}"/>
              </a:ext>
            </a:extLst>
          </p:cNvPr>
          <p:cNvSpPr/>
          <p:nvPr/>
        </p:nvSpPr>
        <p:spPr>
          <a:xfrm>
            <a:off x="2582368" y="970264"/>
            <a:ext cx="303534" cy="567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02F25064-B304-4DFF-9865-0BB5D5FCB161}"/>
              </a:ext>
            </a:extLst>
          </p:cNvPr>
          <p:cNvSpPr/>
          <p:nvPr/>
        </p:nvSpPr>
        <p:spPr>
          <a:xfrm>
            <a:off x="1140580" y="2042795"/>
            <a:ext cx="9381639" cy="107721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4D58C0A7-E853-429D-8E48-A0CFE8B29B5C}"/>
              </a:ext>
            </a:extLst>
          </p:cNvPr>
          <p:cNvSpPr/>
          <p:nvPr/>
        </p:nvSpPr>
        <p:spPr>
          <a:xfrm>
            <a:off x="1140580" y="962250"/>
            <a:ext cx="1483347" cy="567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415FAB8-B2BC-46BB-9451-A5EB48678229}"/>
              </a:ext>
            </a:extLst>
          </p:cNvPr>
          <p:cNvSpPr/>
          <p:nvPr/>
        </p:nvSpPr>
        <p:spPr>
          <a:xfrm>
            <a:off x="1140585" y="1297848"/>
            <a:ext cx="9381639" cy="107721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F759748C-5B0B-4018-9D2C-84FDE717F56E}"/>
              </a:ext>
            </a:extLst>
          </p:cNvPr>
          <p:cNvSpPr/>
          <p:nvPr/>
        </p:nvSpPr>
        <p:spPr>
          <a:xfrm>
            <a:off x="1140585" y="971044"/>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32:8</a:t>
            </a:r>
          </a:p>
        </p:txBody>
      </p:sp>
      <p:sp>
        <p:nvSpPr>
          <p:cNvPr id="4" name="Rectángulo 3">
            <a:extLst>
              <a:ext uri="{FF2B5EF4-FFF2-40B4-BE49-F238E27FC236}">
                <a16:creationId xmlns:a16="http://schemas.microsoft.com/office/drawing/2014/main" id="{20C5EE6D-8257-406F-B285-9C7B60E76EA9}"/>
              </a:ext>
            </a:extLst>
          </p:cNvPr>
          <p:cNvSpPr/>
          <p:nvPr/>
        </p:nvSpPr>
        <p:spPr>
          <a:xfrm>
            <a:off x="1140585" y="1313876"/>
            <a:ext cx="9381638"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now, my beloved brethren, I perceive that ye ponder still in your hearts; and it </a:t>
            </a:r>
            <a:r>
              <a:rPr lang="en-US" sz="1600" dirty="0" err="1">
                <a:solidFill>
                  <a:schemeClr val="bg1"/>
                </a:solidFill>
                <a:latin typeface="Arial" panose="020B0604020202020204" pitchFamily="34" charset="0"/>
                <a:cs typeface="Arial" panose="020B0604020202020204" pitchFamily="34" charset="0"/>
              </a:rPr>
              <a:t>grieveth</a:t>
            </a:r>
            <a:r>
              <a:rPr lang="en-US" sz="1600" dirty="0">
                <a:solidFill>
                  <a:schemeClr val="bg1"/>
                </a:solidFill>
                <a:latin typeface="Arial" panose="020B0604020202020204" pitchFamily="34" charset="0"/>
                <a:cs typeface="Arial" panose="020B0604020202020204" pitchFamily="34" charset="0"/>
              </a:rPr>
              <a:t> me that I must speak concerning this thing. For if ye would hearken unto the Spirit which teacheth a man to pray, ye would know that ye must pray; for the evil spirit teacheth not a man to pray, but teacheth him that he must not pray.</a:t>
            </a:r>
          </a:p>
        </p:txBody>
      </p:sp>
      <p:sp>
        <p:nvSpPr>
          <p:cNvPr id="5" name="Rectángulo 4">
            <a:extLst>
              <a:ext uri="{FF2B5EF4-FFF2-40B4-BE49-F238E27FC236}">
                <a16:creationId xmlns:a16="http://schemas.microsoft.com/office/drawing/2014/main" id="{9D2748C4-C915-43A2-B3DB-9AE983EB0BB0}"/>
              </a:ext>
            </a:extLst>
          </p:cNvPr>
          <p:cNvSpPr/>
          <p:nvPr/>
        </p:nvSpPr>
        <p:spPr>
          <a:xfrm>
            <a:off x="1140580" y="3313870"/>
            <a:ext cx="58304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the Holy Ghost wants us to pray?</a:t>
            </a:r>
          </a:p>
        </p:txBody>
      </p:sp>
      <p:sp>
        <p:nvSpPr>
          <p:cNvPr id="6" name="Rectángulo 5">
            <a:extLst>
              <a:ext uri="{FF2B5EF4-FFF2-40B4-BE49-F238E27FC236}">
                <a16:creationId xmlns:a16="http://schemas.microsoft.com/office/drawing/2014/main" id="{5CBBE70B-AA57-486A-B9E4-58FE8826C322}"/>
              </a:ext>
            </a:extLst>
          </p:cNvPr>
          <p:cNvSpPr/>
          <p:nvPr/>
        </p:nvSpPr>
        <p:spPr>
          <a:xfrm>
            <a:off x="1140587" y="2262834"/>
            <a:ext cx="9381637" cy="83099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But behold, I say unto you that ye must pray always, and not faint; that ye must not perform any thing unto the Lord save in the first place ye shall pray unto the Father in the name of Christ, that he will </a:t>
            </a:r>
            <a:r>
              <a:rPr lang="en-US" sz="16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consecrate</a:t>
            </a:r>
            <a:r>
              <a:rPr lang="en-US" sz="1600" dirty="0">
                <a:solidFill>
                  <a:schemeClr val="bg1"/>
                </a:solidFill>
                <a:latin typeface="Arial" panose="020B0604020202020204" pitchFamily="34" charset="0"/>
                <a:cs typeface="Arial" panose="020B0604020202020204" pitchFamily="34" charset="0"/>
              </a:rPr>
              <a:t> thy performance unto thee, that thy performance may be for the welfare of thy soul.</a:t>
            </a:r>
          </a:p>
        </p:txBody>
      </p:sp>
      <p:sp>
        <p:nvSpPr>
          <p:cNvPr id="7" name="Rectángulo 6">
            <a:extLst>
              <a:ext uri="{FF2B5EF4-FFF2-40B4-BE49-F238E27FC236}">
                <a16:creationId xmlns:a16="http://schemas.microsoft.com/office/drawing/2014/main" id="{A1CAE737-DF56-4DA9-B26E-197EF9F615B1}"/>
              </a:ext>
            </a:extLst>
          </p:cNvPr>
          <p:cNvSpPr/>
          <p:nvPr/>
        </p:nvSpPr>
        <p:spPr>
          <a:xfrm>
            <a:off x="1140580" y="3761907"/>
            <a:ext cx="57999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Satan does not want us to pray?</a:t>
            </a:r>
          </a:p>
        </p:txBody>
      </p:sp>
      <p:sp>
        <p:nvSpPr>
          <p:cNvPr id="8" name="Rectángulo 7">
            <a:extLst>
              <a:ext uri="{FF2B5EF4-FFF2-40B4-BE49-F238E27FC236}">
                <a16:creationId xmlns:a16="http://schemas.microsoft.com/office/drawing/2014/main" id="{9EA71343-D83D-4BAA-8C4B-C5561D2CE0D4}"/>
              </a:ext>
            </a:extLst>
          </p:cNvPr>
          <p:cNvSpPr/>
          <p:nvPr/>
        </p:nvSpPr>
        <p:spPr>
          <a:xfrm>
            <a:off x="1145081" y="4629662"/>
            <a:ext cx="52886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“pray always”?</a:t>
            </a:r>
          </a:p>
        </p:txBody>
      </p:sp>
      <p:sp>
        <p:nvSpPr>
          <p:cNvPr id="9" name="Rectángulo 8">
            <a:extLst>
              <a:ext uri="{FF2B5EF4-FFF2-40B4-BE49-F238E27FC236}">
                <a16:creationId xmlns:a16="http://schemas.microsoft.com/office/drawing/2014/main" id="{D9270B81-C643-415F-B2B5-0156DF16A9B6}"/>
              </a:ext>
            </a:extLst>
          </p:cNvPr>
          <p:cNvSpPr/>
          <p:nvPr/>
        </p:nvSpPr>
        <p:spPr>
          <a:xfrm>
            <a:off x="1140580" y="4209944"/>
            <a:ext cx="32480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often should we pray?</a:t>
            </a:r>
          </a:p>
        </p:txBody>
      </p:sp>
      <p:sp>
        <p:nvSpPr>
          <p:cNvPr id="14" name="Rectángulo 13">
            <a:extLst>
              <a:ext uri="{FF2B5EF4-FFF2-40B4-BE49-F238E27FC236}">
                <a16:creationId xmlns:a16="http://schemas.microsoft.com/office/drawing/2014/main" id="{9ADC13C8-6D7D-4E79-8F31-B9AD21D08442}"/>
              </a:ext>
            </a:extLst>
          </p:cNvPr>
          <p:cNvSpPr/>
          <p:nvPr/>
        </p:nvSpPr>
        <p:spPr>
          <a:xfrm>
            <a:off x="2496051" y="973161"/>
            <a:ext cx="389850" cy="369332"/>
          </a:xfrm>
          <a:prstGeom prst="rect">
            <a:avLst/>
          </a:prstGeom>
        </p:spPr>
        <p:txBody>
          <a:bodyPr wrap="none">
            <a:spAutoFit/>
          </a:bodyPr>
          <a:lstStyle/>
          <a:p>
            <a:r>
              <a:rPr lang="es-VE" b="1" dirty="0">
                <a:solidFill>
                  <a:schemeClr val="bg1"/>
                </a:solidFill>
                <a:latin typeface="Arial" panose="020B0604020202020204" pitchFamily="34" charset="0"/>
                <a:cs typeface="Arial" panose="020B0604020202020204" pitchFamily="34" charset="0"/>
              </a:rPr>
              <a:t>-9</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313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strVal val="#ppt_w*0.7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Effect transition="in" filter="fade">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strVal val="#ppt_w+.3"/>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Effect transition="in" filter="fade">
                                      <p:cBhvr>
                                        <p:cTn id="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10" grpId="0" animBg="1"/>
      <p:bldP spid="2" grpId="0"/>
      <p:bldP spid="4" grpId="0"/>
      <p:bldP spid="5" grpId="0"/>
      <p:bldP spid="6" grpId="0"/>
      <p:bldP spid="7" grpId="0"/>
      <p:bldP spid="8" grpId="0"/>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una redondeada y la otra cortada 5">
            <a:extLst>
              <a:ext uri="{FF2B5EF4-FFF2-40B4-BE49-F238E27FC236}">
                <a16:creationId xmlns:a16="http://schemas.microsoft.com/office/drawing/2014/main" id="{37772EFB-1CC5-42B4-965D-2C7403743083}"/>
              </a:ext>
            </a:extLst>
          </p:cNvPr>
          <p:cNvSpPr/>
          <p:nvPr/>
        </p:nvSpPr>
        <p:spPr>
          <a:xfrm>
            <a:off x="675861" y="1443841"/>
            <a:ext cx="10071652" cy="3994544"/>
          </a:xfrm>
          <a:prstGeom prst="snipRoundRect">
            <a:avLst>
              <a:gd name="adj1" fmla="val 8373"/>
              <a:gd name="adj2" fmla="val 5719"/>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41</a:t>
            </a:r>
          </a:p>
          <a:p>
            <a:pPr algn="just"/>
            <a:endParaRPr lang="en-US"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816CB8E3-0901-4603-9730-FC5F7B396725}"/>
              </a:ext>
            </a:extLst>
          </p:cNvPr>
          <p:cNvSpPr/>
          <p:nvPr/>
        </p:nvSpPr>
        <p:spPr>
          <a:xfrm>
            <a:off x="848138" y="790016"/>
            <a:ext cx="6944139" cy="523220"/>
          </a:xfrm>
          <a:prstGeom prst="rect">
            <a:avLst/>
          </a:prstGeom>
        </p:spPr>
        <p:txBody>
          <a:bodyPr wrap="square">
            <a:spAutoFit/>
          </a:bodyPr>
          <a:lstStyle/>
          <a:p>
            <a:pPr algn="just"/>
            <a:r>
              <a:rPr lang="en-US" sz="2800" i="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Elder David A. Bednar of the Quorum of the Twelve Apostles.</a:t>
            </a:r>
          </a:p>
        </p:txBody>
      </p:sp>
      <p:sp>
        <p:nvSpPr>
          <p:cNvPr id="4" name="Rectángulo 3">
            <a:extLst>
              <a:ext uri="{FF2B5EF4-FFF2-40B4-BE49-F238E27FC236}">
                <a16:creationId xmlns:a16="http://schemas.microsoft.com/office/drawing/2014/main" id="{68F5235D-F260-43B8-B6B2-3AC075DDD69C}"/>
              </a:ext>
            </a:extLst>
          </p:cNvPr>
          <p:cNvSpPr/>
          <p:nvPr/>
        </p:nvSpPr>
        <p:spPr>
          <a:xfrm>
            <a:off x="848137" y="1443841"/>
            <a:ext cx="9780105" cy="1815882"/>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“There may be things in our character, in our behavior, or concerning our spiritual growth about which we need to counsel with Heavenly Father in morning prayer. . . . </a:t>
            </a:r>
          </a:p>
          <a:p>
            <a:pPr algn="just"/>
            <a:r>
              <a:rPr lang="en-US" sz="1600" dirty="0">
                <a:solidFill>
                  <a:schemeClr val="bg1"/>
                </a:solidFill>
                <a:latin typeface="Arial" panose="020B0604020202020204" pitchFamily="34" charset="0"/>
                <a:cs typeface="Arial" panose="020B0604020202020204" pitchFamily="34" charset="0"/>
              </a:rPr>
              <a:t>“During the course of the day, we keep a prayer in our heart for continued assistance and guidance. . . . </a:t>
            </a:r>
          </a:p>
          <a:p>
            <a:pPr algn="just"/>
            <a:r>
              <a:rPr lang="en-US" sz="1600" dirty="0">
                <a:solidFill>
                  <a:schemeClr val="bg1"/>
                </a:solidFill>
                <a:latin typeface="Arial" panose="020B0604020202020204" pitchFamily="34" charset="0"/>
                <a:cs typeface="Arial" panose="020B0604020202020204" pitchFamily="34" charset="0"/>
              </a:rPr>
              <a:t>“We notice during this particular day that there are occasions where normally we would have a tendency to speak harshly, and we do not; or we might be inclined to anger, but we are not. We discern heavenly help and strength and humbly recognize answers to our prayer. Even in that moment of recognition, we offer a silent prayer of gratitude” (“Pray Always,” Ensign or Liahona, Nov. 2008, 41-42).</a:t>
            </a:r>
          </a:p>
        </p:txBody>
      </p:sp>
      <p:sp>
        <p:nvSpPr>
          <p:cNvPr id="5" name="Rectángulo 4">
            <a:extLst>
              <a:ext uri="{FF2B5EF4-FFF2-40B4-BE49-F238E27FC236}">
                <a16:creationId xmlns:a16="http://schemas.microsoft.com/office/drawing/2014/main" id="{0B75221B-2128-44B4-AB51-C56B082B405A}"/>
              </a:ext>
            </a:extLst>
          </p:cNvPr>
          <p:cNvSpPr/>
          <p:nvPr/>
        </p:nvSpPr>
        <p:spPr>
          <a:xfrm>
            <a:off x="848136" y="3130061"/>
            <a:ext cx="9780105" cy="2308324"/>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“At the end of our day, we kneel again and report back to our Father. We review the events of the day and express heartfelt thanks for the blessings and the help we received. We repent and, with the assistance of the Spirit of the Lord, identify ways we can do and become better tomorrow. Thus our evening prayer builds upon and is a continuation of our morning prayer. And our evening prayer also is a preparation for meaningful morning prayer. “Morning and evening prayers—and all of the prayers in between—are not unrelated, discrete events; rather, they are linked together each day and across days, weeks, months, and even years. This is in part how we fulfill the scriptural admonition to ‘pray always’ (Luke 21:36; 3 Nephi 18:15, 18; D&amp;C 31:12). Such meaningful prayers are instrumental in obtaining the highest blessings God holds in store for His faithful children” (“Pray Always,” 42).</a:t>
            </a:r>
          </a:p>
        </p:txBody>
      </p:sp>
    </p:spTree>
    <p:extLst>
      <p:ext uri="{BB962C8B-B14F-4D97-AF65-F5344CB8AC3E}">
        <p14:creationId xmlns:p14="http://schemas.microsoft.com/office/powerpoint/2010/main" val="61677350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1298</Words>
  <Application>Microsoft Office PowerPoint</Application>
  <PresentationFormat>Panorámica</PresentationFormat>
  <Paragraphs>64</Paragraphs>
  <Slides>13</Slides>
  <Notes>0</Notes>
  <HiddenSlides>0</HiddenSlides>
  <MMClips>2</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Algerian</vt:lpstr>
      <vt:lpstr>AngsanaUPC</vt:lpstr>
      <vt:lpstr>Arial</vt:lpstr>
      <vt:lpstr>Arial Rounded MT Bold</vt:lpstr>
      <vt:lpstr>Calibri</vt:lpstr>
      <vt:lpstr>Century Gothic</vt:lpstr>
      <vt:lpstr>Gabriola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6319</cp:revision>
  <dcterms:created xsi:type="dcterms:W3CDTF">2018-08-29T04:26:39Z</dcterms:created>
  <dcterms:modified xsi:type="dcterms:W3CDTF">2020-02-06T20:34:40Z</dcterms:modified>
</cp:coreProperties>
</file>